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41"/>
  </p:notesMasterIdLst>
  <p:sldIdLst>
    <p:sldId id="303" r:id="rId3"/>
    <p:sldId id="308" r:id="rId4"/>
    <p:sldId id="310" r:id="rId5"/>
    <p:sldId id="311" r:id="rId6"/>
    <p:sldId id="312" r:id="rId7"/>
    <p:sldId id="314" r:id="rId8"/>
    <p:sldId id="315" r:id="rId9"/>
    <p:sldId id="316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09" r:id="rId21"/>
    <p:sldId id="286" r:id="rId22"/>
    <p:sldId id="306" r:id="rId23"/>
    <p:sldId id="294" r:id="rId24"/>
    <p:sldId id="295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04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ielage" initials="W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B"/>
    <a:srgbClr val="FFFFFF"/>
    <a:srgbClr val="F2DCDB"/>
    <a:srgbClr val="F0DAD9"/>
    <a:srgbClr val="80B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arkle\AppData\Local\Microsoft\Windows\INetCache\Content.Outlook\C4L6SHN3\SN%20Users%20REM1211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arkle\Documents\Users\rmarkle.ETS\Documents\HED\SuccessNavigator\Special%20Projects\SN%20Case%20studies\IWCC%20Placement\Analyses%20on%20FA15%20data\IWCC%20Tables_FINAL%20063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Types of Institutional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35-4C88-9E57-E8BFE0F812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35-4C88-9E57-E8BFE0F812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35-4C88-9E57-E8BFE0F812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35-4C88-9E57-E8BFE0F8120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'[SN Users REM121117.xlsx]Sheet1'!$B$244:$B$247</c:f>
              <c:strCache>
                <c:ptCount val="4"/>
                <c:pt idx="0">
                  <c:v>Two-Year</c:v>
                </c:pt>
                <c:pt idx="1">
                  <c:v>Four-Year</c:v>
                </c:pt>
                <c:pt idx="2">
                  <c:v>Non-Institutional</c:v>
                </c:pt>
                <c:pt idx="3">
                  <c:v>Technical/Career</c:v>
                </c:pt>
              </c:strCache>
            </c:strRef>
          </c:cat>
          <c:val>
            <c:numRef>
              <c:f>'[SN Users REM121117.xlsx]Sheet1'!$D$244:$D$247</c:f>
              <c:numCache>
                <c:formatCode>General</c:formatCode>
                <c:ptCount val="4"/>
                <c:pt idx="0">
                  <c:v>85</c:v>
                </c:pt>
                <c:pt idx="1">
                  <c:v>114</c:v>
                </c:pt>
                <c:pt idx="2">
                  <c:v>11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35-4C88-9E57-E8BFE0F812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928147082646"/>
          <c:y val="0.35043663976311101"/>
          <c:w val="0.34620289289551726"/>
          <c:h val="0.413544835115656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Placement Rates in a Traditional vs. Holistic Model</a:t>
            </a:r>
          </a:p>
          <a:p>
            <a:pPr>
              <a:defRPr/>
            </a:pPr>
            <a:r>
              <a:rPr lang="en-US" dirty="0"/>
              <a:t>(Markle &amp; Christie, 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11'!$A$3</c:f>
              <c:strCache>
                <c:ptCount val="1"/>
                <c:pt idx="0">
                  <c:v>College-Level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7-4A92-B0C6-5953ED5BE9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7-4A92-B0C6-5953ED5BE9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B7-4A92-B0C6-5953ED5BE9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B7-4A92-B0C6-5953ED5BE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'Slide 11'!$B$1:$E$2</c:f>
              <c:multiLvlStrCache>
                <c:ptCount val="4"/>
                <c:lvl>
                  <c:pt idx="0">
                    <c:v>Traditional </c:v>
                  </c:pt>
                  <c:pt idx="1">
                    <c:v>Holistic</c:v>
                  </c:pt>
                  <c:pt idx="2">
                    <c:v>Traditional </c:v>
                  </c:pt>
                  <c:pt idx="3">
                    <c:v>Holistic</c:v>
                  </c:pt>
                </c:lvl>
                <c:lvl>
                  <c:pt idx="0">
                    <c:v>Writing</c:v>
                  </c:pt>
                  <c:pt idx="2">
                    <c:v>Math</c:v>
                  </c:pt>
                </c:lvl>
              </c:multiLvlStrCache>
            </c:multiLvlStrRef>
          </c:cat>
          <c:val>
            <c:numRef>
              <c:f>'Slide 11'!$B$3:$E$3</c:f>
              <c:numCache>
                <c:formatCode>General</c:formatCode>
                <c:ptCount val="4"/>
                <c:pt idx="0">
                  <c:v>52.5</c:v>
                </c:pt>
                <c:pt idx="1">
                  <c:v>73.400000000000006</c:v>
                </c:pt>
                <c:pt idx="2">
                  <c:v>32.1</c:v>
                </c:pt>
                <c:pt idx="3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0-4867-AD9B-833516D758BF}"/>
            </c:ext>
          </c:extLst>
        </c:ser>
        <c:ser>
          <c:idx val="1"/>
          <c:order val="1"/>
          <c:tx>
            <c:strRef>
              <c:f>'Slide 11'!$A$4</c:f>
              <c:strCache>
                <c:ptCount val="1"/>
                <c:pt idx="0">
                  <c:v>Developmental Education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B7-4A92-B0C6-5953ED5BE96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FB7-4A92-B0C6-5953ED5BE9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'Slide 11'!$B$1:$E$2</c:f>
              <c:multiLvlStrCache>
                <c:ptCount val="4"/>
                <c:lvl>
                  <c:pt idx="0">
                    <c:v>Traditional </c:v>
                  </c:pt>
                  <c:pt idx="1">
                    <c:v>Holistic</c:v>
                  </c:pt>
                  <c:pt idx="2">
                    <c:v>Traditional </c:v>
                  </c:pt>
                  <c:pt idx="3">
                    <c:v>Holistic</c:v>
                  </c:pt>
                </c:lvl>
                <c:lvl>
                  <c:pt idx="0">
                    <c:v>Writing</c:v>
                  </c:pt>
                  <c:pt idx="2">
                    <c:v>Math</c:v>
                  </c:pt>
                </c:lvl>
              </c:multiLvlStrCache>
            </c:multiLvlStrRef>
          </c:cat>
          <c:val>
            <c:numRef>
              <c:f>'Slide 11'!$B$4:$E$4</c:f>
              <c:numCache>
                <c:formatCode>General</c:formatCode>
                <c:ptCount val="4"/>
                <c:pt idx="0">
                  <c:v>47.5</c:v>
                </c:pt>
                <c:pt idx="1">
                  <c:v>26.6</c:v>
                </c:pt>
                <c:pt idx="2">
                  <c:v>67.900000000000006</c:v>
                </c:pt>
                <c:pt idx="3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0-4867-AD9B-833516D758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263200"/>
        <c:axId val="496252224"/>
      </c:barChart>
      <c:catAx>
        <c:axId val="4962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252224"/>
        <c:crosses val="autoZero"/>
        <c:auto val="1"/>
        <c:lblAlgn val="ctr"/>
        <c:lblOffset val="100"/>
        <c:noMultiLvlLbl val="0"/>
      </c:catAx>
      <c:valAx>
        <c:axId val="496252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62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2BFCFAFC-3220-45EE-8A6F-94D3476C4AE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74F3DA56-FD5C-4273-BB2B-1D1C130C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6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3DA56-FD5C-4273-BB2B-1D1C130C3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3DA56-FD5C-4273-BB2B-1D1C130C3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8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3DA56-FD5C-4273-BB2B-1D1C130C3F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5590D-8BEC-4566-94C5-E7EA260C5EF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focus – note that,</a:t>
            </a:r>
            <a:r>
              <a:rPr lang="en-US" baseline="0" dirty="0"/>
              <a:t> whereas the Academic Skills components are strong predictors of the academic outcomes, they have little efficacy in predicting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5590D-8BEC-4566-94C5-E7EA260C5E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3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R</a:t>
            </a:r>
            <a:r>
              <a:rPr lang="en-US" i="0" dirty="0"/>
              <a:t> = .467 between</a:t>
            </a:r>
            <a:r>
              <a:rPr lang="en-US" i="0" baseline="0" dirty="0"/>
              <a:t> IC and Connect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55590D-8BEC-4566-94C5-E7EA260C5E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4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12192000" cy="13715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121920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F5341D8-E975-4D55-BBA2-20005D812550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46473"/>
            <a:ext cx="1371600" cy="3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5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9ACD6C-B1CF-408E-901C-D672185EB68D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1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532CAC6-23F3-47DD-B4A0-B95349745F37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78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12192000" cy="13715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121920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90B09-2E4E-4850-823E-C0E6C4DF3A13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46473"/>
            <a:ext cx="1371600" cy="3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2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1"/>
            <a:ext cx="12192000" cy="13715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121920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43F18A-DA29-49B7-9AB6-7FF70CD6BF74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1371600" cy="3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6A45C1-D250-4656-B761-2916F5F9FB7D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0522F5F-DFC1-4D54-8239-3BD384994BE0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40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4FB264-FC4E-4725-A02E-C353595DA568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486844-17CF-4C13-8BDD-80E58622522D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0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184015-45E9-4E0B-BBFA-189C797DCEC0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1"/>
            <a:ext cx="12192000" cy="13715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121920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2AE782-985A-432E-902A-F659E8E77BF9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1371600" cy="3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00539B-BF7F-48E2-A2DD-264A455EA37F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8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F01B6B-F115-4B16-8CF8-ECEB1AA5C043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5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5A39621-8196-489D-9B6B-9C2A254FE8EB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4881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88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695E78-7395-437C-8358-6E4F9487F031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909110" y="5804290"/>
            <a:ext cx="2282890" cy="11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909110" y="5804290"/>
            <a:ext cx="2282890" cy="11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99C423-2630-4990-A27E-996A32B79A37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909110" y="5804290"/>
            <a:ext cx="2282890" cy="11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8D74009-3ADA-4598-9B18-BD2092E124FE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0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6710C1-8A0A-4C4C-9995-12D2898296ED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1B3178-16D6-4798-BB1B-1BE80BEE9DA4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EEC7B0C-9318-48AC-86ED-F8EBA9D1AD7D}" type="datetime1">
              <a:rPr lang="en-US" smtClean="0">
                <a:solidFill>
                  <a:prstClr val="black"/>
                </a:solidFill>
              </a:rPr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4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67A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909110" y="5449078"/>
            <a:ext cx="2282890" cy="11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67A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finearts.unm.edu/index.php/advisement" TargetMode="External"/><Relationship Id="rId13" Type="http://schemas.openxmlformats.org/officeDocument/2006/relationships/hyperlink" Target="http://caps.unm.edu/info/facultyhours" TargetMode="External"/><Relationship Id="rId18" Type="http://schemas.openxmlformats.org/officeDocument/2006/relationships/hyperlink" Target="http://stuemp.unm.edu/index.php" TargetMode="External"/><Relationship Id="rId26" Type="http://schemas.openxmlformats.org/officeDocument/2006/relationships/hyperlink" Target="http://women.unm.edu/" TargetMode="External"/><Relationship Id="rId3" Type="http://schemas.openxmlformats.org/officeDocument/2006/relationships/hyperlink" Target="http://as2.unm.edu/" TargetMode="External"/><Relationship Id="rId21" Type="http://schemas.openxmlformats.org/officeDocument/2006/relationships/hyperlink" Target="http://aass.unm.edu/" TargetMode="External"/><Relationship Id="rId7" Type="http://schemas.openxmlformats.org/officeDocument/2006/relationships/hyperlink" Target="http://advisement.unm.edu/" TargetMode="External"/><Relationship Id="rId12" Type="http://schemas.openxmlformats.org/officeDocument/2006/relationships/hyperlink" Target="http://avpss.unm.edu/" TargetMode="External"/><Relationship Id="rId17" Type="http://schemas.openxmlformats.org/officeDocument/2006/relationships/hyperlink" Target="https://unmalumni-csm.symplicity.com/" TargetMode="External"/><Relationship Id="rId25" Type="http://schemas.openxmlformats.org/officeDocument/2006/relationships/hyperlink" Target="http://diverse.unm.edu/initiatives/menofcolor/" TargetMode="External"/><Relationship Id="rId2" Type="http://schemas.openxmlformats.org/officeDocument/2006/relationships/hyperlink" Target="http://caps.unm.edu/" TargetMode="External"/><Relationship Id="rId16" Type="http://schemas.openxmlformats.org/officeDocument/2006/relationships/hyperlink" Target="http://sac.unm.edu/" TargetMode="External"/><Relationship Id="rId20" Type="http://schemas.openxmlformats.org/officeDocument/2006/relationships/hyperlink" Target="http://shac.unm.edu/" TargetMode="External"/><Relationship Id="rId29" Type="http://schemas.openxmlformats.org/officeDocument/2006/relationships/hyperlink" Target="http://recsvcs.unm.ed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eop.unm.edu/sss/index.html" TargetMode="External"/><Relationship Id="rId11" Type="http://schemas.openxmlformats.org/officeDocument/2006/relationships/hyperlink" Target="http://soemep.unm.edu/" TargetMode="External"/><Relationship Id="rId24" Type="http://schemas.openxmlformats.org/officeDocument/2006/relationships/hyperlink" Target="http://lgbtqrc.unm.edu/" TargetMode="External"/><Relationship Id="rId5" Type="http://schemas.openxmlformats.org/officeDocument/2006/relationships/hyperlink" Target="http://cep.unm.edu/" TargetMode="External"/><Relationship Id="rId15" Type="http://schemas.openxmlformats.org/officeDocument/2006/relationships/hyperlink" Target="http://www.unm.edu/depart.html" TargetMode="External"/><Relationship Id="rId23" Type="http://schemas.openxmlformats.org/officeDocument/2006/relationships/hyperlink" Target="http://elcentro.unm.edu/" TargetMode="External"/><Relationship Id="rId28" Type="http://schemas.openxmlformats.org/officeDocument/2006/relationships/hyperlink" Target="http://www.aquinasnm.org/" TargetMode="External"/><Relationship Id="rId10" Type="http://schemas.openxmlformats.org/officeDocument/2006/relationships/hyperlink" Target="http://success.unm.edu/academic%20coaching%20and%20volunteering/index.html" TargetMode="External"/><Relationship Id="rId19" Type="http://schemas.openxmlformats.org/officeDocument/2006/relationships/hyperlink" Target="http://housing.unm.edu/current-residents/index.html" TargetMode="External"/><Relationship Id="rId31" Type="http://schemas.openxmlformats.org/officeDocument/2006/relationships/hyperlink" Target="http://success.unm.edu/success-navigator/index.html" TargetMode="External"/><Relationship Id="rId4" Type="http://schemas.openxmlformats.org/officeDocument/2006/relationships/hyperlink" Target="http://ceop.unm.edu/" TargetMode="External"/><Relationship Id="rId9" Type="http://schemas.openxmlformats.org/officeDocument/2006/relationships/hyperlink" Target="http://www.soe.unm.edu/current/index.html" TargetMode="External"/><Relationship Id="rId14" Type="http://schemas.openxmlformats.org/officeDocument/2006/relationships/hyperlink" Target="http://www.career.unm.edu/" TargetMode="External"/><Relationship Id="rId22" Type="http://schemas.openxmlformats.org/officeDocument/2006/relationships/hyperlink" Target="http://aiss.unm.edu/" TargetMode="External"/><Relationship Id="rId27" Type="http://schemas.openxmlformats.org/officeDocument/2006/relationships/hyperlink" Target="http://vrc.unm.edu/" TargetMode="External"/><Relationship Id="rId30" Type="http://schemas.openxmlformats.org/officeDocument/2006/relationships/hyperlink" Target="http://dos.unm.ed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66040" y="-284583"/>
            <a:ext cx="121920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7A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i="1" dirty="0"/>
              <a:t>Driving Student Success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08043"/>
            <a:ext cx="1162444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Holistic Assessment, Placement, and Support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066040" y="1087016"/>
            <a:ext cx="864761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Ross Markle, Ph.D.</a:t>
            </a:r>
          </a:p>
          <a:p>
            <a:pPr algn="r" eaLnBrk="1" hangingPunct="1">
              <a:spcBef>
                <a:spcPts val="600"/>
              </a:spcBef>
            </a:pPr>
            <a:r>
              <a:rPr lang="en-US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Sr. Assessment Strategist, Higher Education Division</a:t>
            </a:r>
          </a:p>
        </p:txBody>
      </p:sp>
      <p:pic>
        <p:nvPicPr>
          <p:cNvPr id="10" name="Picture 2" descr="C:\Users\mwielage\AppData\Local\Temp\SNAGHTML532f64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139" y="5728732"/>
            <a:ext cx="12968395" cy="19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5833736" y="1395157"/>
            <a:ext cx="807720" cy="12426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07720" y="0"/>
            <a:ext cx="807720" cy="787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6107" y="-127733"/>
            <a:ext cx="807720" cy="787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6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Holistic Advising, Coaching, and Counseling</a:t>
            </a:r>
          </a:p>
        </p:txBody>
      </p:sp>
    </p:spTree>
    <p:extLst>
      <p:ext uri="{BB962C8B-B14F-4D97-AF65-F5344CB8AC3E}">
        <p14:creationId xmlns:p14="http://schemas.microsoft.com/office/powerpoint/2010/main" val="49935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Collecting Student Scores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737181"/>
              </p:ext>
            </p:extLst>
          </p:nvPr>
        </p:nvGraphicFramePr>
        <p:xfrm>
          <a:off x="1981200" y="1600200"/>
          <a:ext cx="6553200" cy="4079240"/>
        </p:xfrm>
        <a:graphic>
          <a:graphicData uri="http://schemas.openxmlformats.org/drawingml/2006/table">
            <a:tbl>
              <a:tblPr firstRow="1" bandRow="1"/>
              <a:tblGrid>
                <a:gridCol w="121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i="1" u="sng" dirty="0"/>
                        <a:t>Student #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u="sng" dirty="0"/>
                        <a:t>Academic Success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u="sng" dirty="0"/>
                        <a:t>Retention Success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>
                          <a:solidFill>
                            <a:srgbClr val="FFC000"/>
                          </a:solidFill>
                        </a:rPr>
                        <a:t>MODERATE</a:t>
                      </a:r>
                      <a:endParaRPr lang="en-US" b="1" i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10...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52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Organizing Students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474828"/>
              </p:ext>
            </p:extLst>
          </p:nvPr>
        </p:nvGraphicFramePr>
        <p:xfrm>
          <a:off x="1981200" y="1600200"/>
          <a:ext cx="6556248" cy="4079240"/>
        </p:xfrm>
        <a:graphic>
          <a:graphicData uri="http://schemas.openxmlformats.org/drawingml/2006/table">
            <a:tbl>
              <a:tblPr firstRow="1" bandRow="1"/>
              <a:tblGrid>
                <a:gridCol w="12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i="1" u="sng" dirty="0"/>
                        <a:t>Student #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u="sng" dirty="0"/>
                        <a:t>Academic Success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u="sng" dirty="0"/>
                        <a:t>Retention Success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981200" y="1981200"/>
            <a:ext cx="6248400" cy="182880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3810000"/>
            <a:ext cx="6248400" cy="1143000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81200" y="4953000"/>
            <a:ext cx="6248400" cy="762000"/>
          </a:xfrm>
          <a:prstGeom prst="roundRect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Determining Strategies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582582"/>
              </p:ext>
            </p:extLst>
          </p:nvPr>
        </p:nvGraphicFramePr>
        <p:xfrm>
          <a:off x="1981200" y="1600200"/>
          <a:ext cx="6556248" cy="4079240"/>
        </p:xfrm>
        <a:graphic>
          <a:graphicData uri="http://schemas.openxmlformats.org/drawingml/2006/table">
            <a:tbl>
              <a:tblPr firstRow="1" bandRow="1"/>
              <a:tblGrid>
                <a:gridCol w="12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i="1" u="sng" dirty="0"/>
                        <a:t>Student #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u="sng" dirty="0"/>
                        <a:t>Academic Success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u="sng" dirty="0"/>
                        <a:t>Retention Success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2"/>
                          </a:solidFill>
                        </a:rPr>
                        <a:t>LOW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rgbClr val="FFC000"/>
                          </a:solidFill>
                        </a:rPr>
                        <a:t>MODERATE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HIGH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981200" y="1981200"/>
            <a:ext cx="6245352" cy="1828800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3810000"/>
            <a:ext cx="6245352" cy="1143000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81200" y="4953000"/>
            <a:ext cx="6245352" cy="762000"/>
          </a:xfrm>
          <a:prstGeom prst="roundRect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500" y="2295437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Intrusive interventions, continuous monitoring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500" y="3676472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Resource Library, connections, check-ins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72500" y="50292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Campus leaders, peer mentors</a:t>
            </a:r>
          </a:p>
        </p:txBody>
      </p:sp>
    </p:spTree>
    <p:extLst>
      <p:ext uri="{BB962C8B-B14F-4D97-AF65-F5344CB8AC3E}">
        <p14:creationId xmlns:p14="http://schemas.microsoft.com/office/powerpoint/2010/main" val="90180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49418" y="1250951"/>
            <a:ext cx="53848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u="sng" dirty="0"/>
              <a:t>Student J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15 ACT</a:t>
            </a:r>
            <a:r>
              <a:rPr lang="en-US" sz="1600" baseline="30000" dirty="0"/>
              <a:t>®</a:t>
            </a:r>
            <a:r>
              <a:rPr lang="en-US" sz="1600" dirty="0"/>
              <a:t>, 2.5 HSGPA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Strong Academic Skills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Moderate Commitment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Low Self-management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Strong Social Support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Why does Student J have such a strong likelihood of success?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What interventions might we recommend for Student J?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5676" y="669413"/>
            <a:ext cx="5079138" cy="5274188"/>
            <a:chOff x="1707596" y="390012"/>
            <a:chExt cx="5079138" cy="52741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7596" y="390012"/>
              <a:ext cx="5079138" cy="527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362200" y="457200"/>
              <a:ext cx="17526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6818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5872480" y="1357472"/>
            <a:ext cx="53848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u="sng" dirty="0"/>
              <a:t>Student J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Academic Skills and Commitment to College Goals are very relevant to both academic success and persistence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Low Self-management can actually increase students’ likelihood for persistence (a lack of “stress” can also be a lack of “engagement”)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Moderate Academic Success Index is likely coming from tests scores and HSGPA: tutoring and other academic interventions are likely most important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6" y="444663"/>
            <a:ext cx="4844041" cy="543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8671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J – Self-management Interventions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412878"/>
            <a:ext cx="5092700" cy="2582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534" y="2858028"/>
            <a:ext cx="4961283" cy="285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996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Holistically Predicting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44CC722-5345-45D1-9CA0-10AA299B0146}" type="slidenum">
              <a:rPr lang="en-US" smtClean="0"/>
              <a:t>17</a:t>
            </a:fld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35081" y="1704485"/>
            <a:ext cx="0" cy="3474720"/>
          </a:xfrm>
          <a:prstGeom prst="straightConnector1">
            <a:avLst/>
          </a:prstGeom>
          <a:noFill/>
          <a:ln w="31750" cap="flat" cmpd="sng" algn="ctr">
            <a:solidFill>
              <a:srgbClr val="53548A"/>
            </a:solidFill>
            <a:prstDash val="solid"/>
            <a:headEnd type="arrow"/>
            <a:tailEnd type="arrow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8" name="Straight Arrow Connector 27"/>
          <p:cNvCxnSpPr/>
          <p:nvPr/>
        </p:nvCxnSpPr>
        <p:spPr>
          <a:xfrm rot="16200000">
            <a:off x="6542421" y="1099574"/>
            <a:ext cx="0" cy="4684541"/>
          </a:xfrm>
          <a:prstGeom prst="straightConnector1">
            <a:avLst/>
          </a:prstGeom>
          <a:noFill/>
          <a:ln w="31750" cap="flat" cmpd="sng" algn="ctr">
            <a:solidFill>
              <a:srgbClr val="53548A"/>
            </a:solidFill>
            <a:prstDash val="solid"/>
            <a:headEnd type="arrow"/>
            <a:tailEnd type="arrow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7177320" y="5564922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Noncognitive strengths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8651" y="5578321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Noncognitive challenges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1682" y="2111997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Strong academic</a:t>
            </a:r>
          </a:p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preparation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5384" y="4248473"/>
            <a:ext cx="165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Weak academic</a:t>
            </a:r>
          </a:p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preparation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38710" y="1417638"/>
            <a:ext cx="3360048" cy="1911938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Student with high academic ability, but lacks social skills or strong drive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Academic success is likely, but enrollment success...?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671404" y="1417638"/>
            <a:ext cx="3360048" cy="1911938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High achieving student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Persistence and graduation likely with our without us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How do we maximize the experience?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6083" y="3554114"/>
            <a:ext cx="3360048" cy="191193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Student is highly motivated, but H.S. may have lacked rigor.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Likely to persist, but may struggle in classroom.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038710" y="3554114"/>
            <a:ext cx="3360048" cy="1911938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“Disengaged student” - Both academic and enrollment success in danger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Will our traditional approaches work?</a:t>
            </a:r>
          </a:p>
        </p:txBody>
      </p:sp>
    </p:spTree>
    <p:extLst>
      <p:ext uri="{BB962C8B-B14F-4D97-AF65-F5344CB8AC3E}">
        <p14:creationId xmlns:p14="http://schemas.microsoft.com/office/powerpoint/2010/main" val="40288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actions should we take?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44CC722-5345-45D1-9CA0-10AA299B0146}" type="slidenum">
              <a:rPr lang="en-US" smtClean="0"/>
              <a:t>18</a:t>
            </a:fld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32184" y="1705533"/>
            <a:ext cx="0" cy="3474720"/>
          </a:xfrm>
          <a:prstGeom prst="straightConnector1">
            <a:avLst/>
          </a:prstGeom>
          <a:noFill/>
          <a:ln w="31750" cap="flat" cmpd="sng" algn="ctr">
            <a:solidFill>
              <a:srgbClr val="53548A"/>
            </a:solidFill>
            <a:prstDash val="solid"/>
            <a:headEnd type="arrow"/>
            <a:tailEnd type="arrow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21" name="Straight Arrow Connector 20"/>
          <p:cNvCxnSpPr/>
          <p:nvPr/>
        </p:nvCxnSpPr>
        <p:spPr>
          <a:xfrm rot="16200000">
            <a:off x="6539524" y="1100622"/>
            <a:ext cx="0" cy="4684541"/>
          </a:xfrm>
          <a:prstGeom prst="straightConnector1">
            <a:avLst/>
          </a:prstGeom>
          <a:noFill/>
          <a:ln w="31750" cap="flat" cmpd="sng" algn="ctr">
            <a:solidFill>
              <a:srgbClr val="53548A"/>
            </a:solidFill>
            <a:prstDash val="solid"/>
            <a:headEnd type="arrow"/>
            <a:tailEnd type="arrow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7174423" y="5565970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Noncognitive strengths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5754" y="5579369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Noncognitive challenges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8310" y="2189245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Strong academic</a:t>
            </a:r>
          </a:p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preparation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2012" y="4325721"/>
            <a:ext cx="165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Weak academic</a:t>
            </a:r>
          </a:p>
          <a:p>
            <a:pPr algn="ctr"/>
            <a:r>
              <a:rPr lang="en-US" sz="1400" b="1" i="1" dirty="0">
                <a:solidFill>
                  <a:prstClr val="white">
                    <a:lumMod val="50000"/>
                  </a:prstClr>
                </a:solidFill>
                <a:latin typeface="Georgia"/>
              </a:rPr>
              <a:t>preparation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35813" y="1418686"/>
            <a:ext cx="3360048" cy="1911938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Student with high academic ability, but lacks social skills or strong drive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Academic success is likely, but enrollment success...?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8507" y="1418686"/>
            <a:ext cx="3360048" cy="1911938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High achieving student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Persistence and graduation likely with our without us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How do we maximize the experience?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683186" y="3555162"/>
            <a:ext cx="3360048" cy="191193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Student is highly motivated, but H.S. may have lacked rigor.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Likely to persist, but may struggle in classroom.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35813" y="3555162"/>
            <a:ext cx="3360048" cy="1911938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“Disengaged student” - Both academic and enrollment success in danger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Will our traditional approaches work?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9196886" y="1105990"/>
            <a:ext cx="2782729" cy="1650625"/>
          </a:xfrm>
          <a:prstGeom prst="wedgeEllipseCallout">
            <a:avLst>
              <a:gd name="adj1" fmla="val -57339"/>
              <a:gd name="adj2" fmla="val 6187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Likely to succeed, but still requires engagement: career planning or transfer</a:t>
            </a:r>
          </a:p>
        </p:txBody>
      </p:sp>
      <p:sp>
        <p:nvSpPr>
          <p:cNvPr id="31" name="Oval Callout 30"/>
          <p:cNvSpPr/>
          <p:nvPr/>
        </p:nvSpPr>
        <p:spPr>
          <a:xfrm>
            <a:off x="8476806" y="4531500"/>
            <a:ext cx="3366388" cy="1650625"/>
          </a:xfrm>
          <a:prstGeom prst="wedgeEllipseCallout">
            <a:avLst>
              <a:gd name="adj1" fmla="val -53432"/>
              <a:gd name="adj2" fmla="val -54811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Likely to succeed in college-level courses; may require academic support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607419" y="4325721"/>
            <a:ext cx="2286918" cy="1650625"/>
          </a:xfrm>
          <a:prstGeom prst="wedgeEllipseCallout">
            <a:avLst>
              <a:gd name="adj1" fmla="val 89894"/>
              <a:gd name="adj2" fmla="val -55990"/>
            </a:avLst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SIGNIFICANT, INSTRUSIVE intervention: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new path”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168552" y="1326176"/>
            <a:ext cx="3146417" cy="1650625"/>
          </a:xfrm>
          <a:prstGeom prst="wedgeEllipseCallout">
            <a:avLst>
              <a:gd name="adj1" fmla="val 67509"/>
              <a:gd name="adj2" fmla="val 54805"/>
            </a:avLst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noncognitive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challenges and provide co-curricular supports/advising</a:t>
            </a:r>
          </a:p>
        </p:txBody>
      </p:sp>
    </p:spTree>
    <p:extLst>
      <p:ext uri="{BB962C8B-B14F-4D97-AF65-F5344CB8AC3E}">
        <p14:creationId xmlns:p14="http://schemas.microsoft.com/office/powerpoint/2010/main" val="2103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Holistic Assessment and Course Acceleration</a:t>
            </a:r>
          </a:p>
        </p:txBody>
      </p:sp>
    </p:spTree>
    <p:extLst>
      <p:ext uri="{BB962C8B-B14F-4D97-AF65-F5344CB8AC3E}">
        <p14:creationId xmlns:p14="http://schemas.microsoft.com/office/powerpoint/2010/main" val="62599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02593"/>
              </p:ext>
            </p:extLst>
          </p:nvPr>
        </p:nvGraphicFramePr>
        <p:xfrm>
          <a:off x="609600" y="1600200"/>
          <a:ext cx="10972800" cy="4062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1798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Overview of noncognitive factors and student success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How noncognitive data can support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Holistic advising, coaching, and counseling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—"/>
                        <a:tabLst/>
                        <a:defRPr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Course placement decisions above and beyond traditional academic markers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—"/>
                        <a:tabLst/>
                        <a:defRPr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Institutional student success plans through mechanisms such as predictive modeling</a:t>
                      </a:r>
                    </a:p>
                    <a:p>
                      <a:pPr marL="742950" marR="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9352" marR="19352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0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9352" marR="19352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3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283516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Two Paradigms for Placing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000" y="6365229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1E9E-EAAB-4B03-ACC8-420277F5DE5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694056" y="1659734"/>
            <a:ext cx="5029200" cy="1828800"/>
          </a:xfrm>
          <a:prstGeom prst="snip2Diag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Content-Based Paradigm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placement tests to measure what students know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student does not meet an achievement standard, they are placed into courses that address content areas in which they are deficient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7888" y="4575213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achievement (and thus test scores) matter most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495248" y="4119591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deficiencies are best addressed by academic interventions (courses)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32608" y="3699470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that each student attain a level of achievement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056" y="3672303"/>
            <a:ext cx="1102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Assumptions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1245297" y="3972385"/>
            <a:ext cx="65979" cy="224183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/>
          <p:cNvCxnSpPr>
            <a:stCxn id="34" idx="3"/>
          </p:cNvCxnSpPr>
          <p:nvPr/>
        </p:nvCxnSpPr>
        <p:spPr>
          <a:xfrm flipV="1">
            <a:off x="1796537" y="3810804"/>
            <a:ext cx="1756043" cy="11541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>
            <a:off x="1576568" y="3949305"/>
            <a:ext cx="521951" cy="176627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35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283516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Two Paradigms for Placing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36000" y="6365229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EE1E9E-EAAB-4B03-ACC8-420277F5DE5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694056" y="1659734"/>
            <a:ext cx="5029200" cy="1828800"/>
          </a:xfrm>
          <a:prstGeom prst="snip2Diag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Content-Based Paradigm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placement tests to measure what students know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student does not meet an achievement standard, they are placed into courses that address content areas in which they are deficient</a:t>
            </a:r>
          </a:p>
        </p:txBody>
      </p:sp>
      <p:sp>
        <p:nvSpPr>
          <p:cNvPr id="23" name="Content Placeholder 5"/>
          <p:cNvSpPr txBox="1">
            <a:spLocks/>
          </p:cNvSpPr>
          <p:nvPr/>
        </p:nvSpPr>
        <p:spPr bwMode="auto">
          <a:xfrm>
            <a:off x="6649998" y="1659734"/>
            <a:ext cx="5029200" cy="1828800"/>
          </a:xfrm>
          <a:prstGeom prst="snip2Diag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u="sng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Success-Based Paradigm</a:t>
            </a:r>
          </a:p>
          <a:p>
            <a:pPr marL="257175" marR="0" lvl="0" indent="-257175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Uses multiple measures to predict how likely a student is to succeed</a:t>
            </a:r>
          </a:p>
          <a:p>
            <a:pPr marL="257175" marR="0" lvl="0" indent="-257175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If a student is not likely to succeed, interventions are targeted, based on the student’s needs, to improve their likelihood of success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7888" y="4575213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achievement (and thus test scores) matter most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495248" y="4119591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deficiencies are best addressed by academic interventions (courses)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32608" y="3699470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that each student attain a level of achievement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649998" y="4577132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 academic and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noncognitive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factors are relevant to success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54456" y="4119591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student requires a different mix of curricular and co-curricular interventions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058913" y="3699470"/>
            <a:ext cx="1737360" cy="1097280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that each student achieve a  degree/ certificate/ transfer goal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056" y="3672303"/>
            <a:ext cx="1102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Assumptions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1245297" y="3972385"/>
            <a:ext cx="65979" cy="224183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/>
          <p:cNvCxnSpPr>
            <a:stCxn id="34" idx="3"/>
          </p:cNvCxnSpPr>
          <p:nvPr/>
        </p:nvCxnSpPr>
        <p:spPr>
          <a:xfrm flipV="1">
            <a:off x="1796537" y="3810804"/>
            <a:ext cx="1756043" cy="11541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>
            <a:off x="1576568" y="3949305"/>
            <a:ext cx="521951" cy="176627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650001" y="3665962"/>
            <a:ext cx="1102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Assumptions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7201242" y="3966045"/>
            <a:ext cx="65977" cy="230523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>
            <a:stCxn id="38" idx="3"/>
          </p:cNvCxnSpPr>
          <p:nvPr/>
        </p:nvCxnSpPr>
        <p:spPr>
          <a:xfrm flipV="1">
            <a:off x="7752482" y="3804463"/>
            <a:ext cx="1756041" cy="11541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>
            <a:off x="7532511" y="3942964"/>
            <a:ext cx="521951" cy="176627"/>
          </a:xfrm>
          <a:prstGeom prst="straightConnector1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1495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03" y="538825"/>
            <a:ext cx="52889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091" y="3073531"/>
            <a:ext cx="4724400" cy="274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80798"/>
              </p:ext>
            </p:extLst>
          </p:nvPr>
        </p:nvGraphicFramePr>
        <p:xfrm>
          <a:off x="565528" y="571420"/>
          <a:ext cx="6167164" cy="3556925"/>
        </p:xfrm>
        <a:graphic>
          <a:graphicData uri="http://schemas.openxmlformats.org/drawingml/2006/table">
            <a:tbl>
              <a:tblPr/>
              <a:tblGrid>
                <a:gridCol w="308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Test Score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Course Placement Decision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</a:rPr>
                        <a:t>323</a:t>
                      </a: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</a:rPr>
                        <a:t> – 335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</a:rPr>
                        <a:t>DMAT 0090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Developmental</a:t>
                      </a:r>
                      <a:r>
                        <a:rPr lang="en-US" sz="1100" i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</a:rPr>
                        <a:t>336 – 342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Developmental</a:t>
                      </a:r>
                      <a:r>
                        <a:rPr lang="en-US" sz="1100" i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</a:rPr>
                        <a:t>343 – 349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0093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(Developmental 1)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38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350 – 390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</a:rPr>
                        <a:t>Math 1314/1414, 1324, 1332, 2342/2442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College Level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22347"/>
              </p:ext>
            </p:extLst>
          </p:nvPr>
        </p:nvGraphicFramePr>
        <p:xfrm>
          <a:off x="4821584" y="1991705"/>
          <a:ext cx="6477000" cy="3982322"/>
        </p:xfrm>
        <a:graphic>
          <a:graphicData uri="http://schemas.openxmlformats.org/drawingml/2006/table">
            <a:tbl>
              <a:tblPr/>
              <a:tblGrid>
                <a:gridCol w="219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Test Score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SuccessNavigator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Course Acceleration Indicator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Yellow – Caution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Green - Accelerate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323</a:t>
                      </a:r>
                      <a:r>
                        <a:rPr lang="en-US" sz="1000" kern="1200" baseline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 – 331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332 – 335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0090</a:t>
                      </a:r>
                      <a:r>
                        <a:rPr lang="en-US" sz="11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0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336 – 338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339 – 342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0091</a:t>
                      </a:r>
                      <a:r>
                        <a:rPr lang="en-US" sz="11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343 – 345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DMAT 0093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r>
                        <a:rPr lang="en-US" sz="1100" b="1" i="1" baseline="0" dirty="0">
                          <a:latin typeface="Calibri"/>
                          <a:ea typeface="Calibri"/>
                          <a:cs typeface="Times New Roman"/>
                        </a:rPr>
                        <a:t> – 349</a:t>
                      </a:r>
                      <a:endParaRPr lang="en-US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DMAT 0093 or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Math 1314/1414, 1324, 1332, 2342/2442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Math 1314/1414, 1324, 1332, 2342/2442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  <a:r>
                        <a:rPr lang="en-US" sz="1100" baseline="0" dirty="0">
                          <a:latin typeface="Calibri"/>
                          <a:ea typeface="Calibri"/>
                          <a:cs typeface="Times New Roman"/>
                        </a:rPr>
                        <a:t> - 390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Math 1314/1414, 1324, 1332, 2342/2442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glassdoor.com/sqll/129531/iowa-western-community-college-square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/>
          <a:stretch/>
        </p:blipFill>
        <p:spPr bwMode="auto">
          <a:xfrm>
            <a:off x="9330298" y="575732"/>
            <a:ext cx="1712171" cy="15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30297" y="651933"/>
            <a:ext cx="1712171" cy="1507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531481"/>
              </p:ext>
            </p:extLst>
          </p:nvPr>
        </p:nvGraphicFramePr>
        <p:xfrm>
          <a:off x="243840" y="533400"/>
          <a:ext cx="1170432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90CA4-F0BB-44AE-B956-36B9DB324A8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168"/>
            <a:ext cx="10515600" cy="777875"/>
          </a:xfrm>
        </p:spPr>
        <p:txBody>
          <a:bodyPr/>
          <a:lstStyle/>
          <a:p>
            <a:r>
              <a:rPr lang="en-US" dirty="0"/>
              <a:t>Writing – Course Performance and Success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2360" y="3774386"/>
            <a:ext cx="11841877" cy="22288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100" dirty="0"/>
              <a:t>Students who were “accelerated” out of ENG-060 performed notably better than 43 students who were “naturally” placed in ENG-060 </a:t>
            </a:r>
            <a:r>
              <a:rPr lang="en-US" sz="1100" i="1" dirty="0"/>
              <a:t>(n</a:t>
            </a:r>
            <a:r>
              <a:rPr lang="en-US" sz="1100" dirty="0"/>
              <a:t>=65; </a:t>
            </a:r>
            <a:r>
              <a:rPr lang="en-US" sz="1100" i="1" dirty="0"/>
              <a:t>d</a:t>
            </a:r>
            <a:r>
              <a:rPr lang="en-US" sz="1100" dirty="0"/>
              <a:t>=.77 for 061; </a:t>
            </a:r>
            <a:r>
              <a:rPr lang="en-US" sz="1100" i="1" dirty="0"/>
              <a:t>n</a:t>
            </a:r>
            <a:r>
              <a:rPr lang="en-US" sz="1100" dirty="0"/>
              <a:t>=22; </a:t>
            </a:r>
            <a:r>
              <a:rPr lang="en-US" sz="1100" i="1" dirty="0"/>
              <a:t>d</a:t>
            </a:r>
            <a:r>
              <a:rPr lang="en-US" sz="1100" dirty="0"/>
              <a:t>=1.1 for 105/106). They were also 33.6% and 49.4% more likely to succeed in their courses, respectively.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100" dirty="0"/>
              <a:t>Students "accelerated" from 060 to 061 performed slightly better than other students in ENG-061 </a:t>
            </a:r>
            <a:r>
              <a:rPr lang="en-US" sz="1100" i="1" dirty="0"/>
              <a:t>(d</a:t>
            </a:r>
            <a:r>
              <a:rPr lang="en-US" sz="1100" dirty="0"/>
              <a:t>=.15)</a:t>
            </a:r>
            <a:r>
              <a:rPr lang="en-US" sz="1100" i="1" dirty="0"/>
              <a:t>, </a:t>
            </a:r>
            <a:r>
              <a:rPr lang="en-US" sz="1100" dirty="0"/>
              <a:t>and were 5.6% more likely to succeed in the course.</a:t>
            </a:r>
            <a:r>
              <a:rPr lang="en-US" sz="1100" i="1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100" dirty="0"/>
              <a:t>Those "accelerated" from 060 into 105/106 (</a:t>
            </a:r>
            <a:r>
              <a:rPr lang="en-US" sz="1100" i="1" dirty="0"/>
              <a:t>n</a:t>
            </a:r>
            <a:r>
              <a:rPr lang="en-US" sz="1100" dirty="0"/>
              <a:t>=22) performed similarly to those who were placed “naturally” (</a:t>
            </a:r>
            <a:r>
              <a:rPr lang="en-US" sz="1100" i="1" dirty="0"/>
              <a:t>d</a:t>
            </a:r>
            <a:r>
              <a:rPr lang="en-US" sz="1100" dirty="0"/>
              <a:t>-.00)and were 5.7% more likely to succeed.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100" dirty="0"/>
              <a:t>Students "accelerated" from 061 into 105/106 (</a:t>
            </a:r>
            <a:r>
              <a:rPr lang="en-US" sz="1100" i="1" dirty="0"/>
              <a:t>n</a:t>
            </a:r>
            <a:r>
              <a:rPr lang="en-US" sz="1100" dirty="0"/>
              <a:t>=127) performed somewhat better than students who were placed “naturally” into ENG-061 (</a:t>
            </a:r>
            <a:r>
              <a:rPr lang="en-US" sz="1100" i="1" dirty="0"/>
              <a:t>d</a:t>
            </a:r>
            <a:r>
              <a:rPr lang="en-US" sz="1100" dirty="0"/>
              <a:t>=.29) and were 12.6% more likely to pass their course.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050" dirty="0"/>
              <a:t>Their academic performance was slightly lower than students placed “naturally” into 105/106 (</a:t>
            </a:r>
            <a:r>
              <a:rPr lang="en-US" sz="1050" i="1" dirty="0"/>
              <a:t>d</a:t>
            </a:r>
            <a:r>
              <a:rPr lang="en-US" sz="1050" dirty="0"/>
              <a:t>=.14), as were their success rates (-3.1%).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9420"/>
              </p:ext>
            </p:extLst>
          </p:nvPr>
        </p:nvGraphicFramePr>
        <p:xfrm>
          <a:off x="254643" y="1394128"/>
          <a:ext cx="11690429" cy="2285820"/>
        </p:xfrm>
        <a:graphic>
          <a:graphicData uri="http://schemas.openxmlformats.org/drawingml/2006/table">
            <a:tbl>
              <a:tblPr/>
              <a:tblGrid>
                <a:gridCol w="291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6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115">
                <a:tc rowSpan="2" gridSpan="2">
                  <a:txBody>
                    <a:bodyPr/>
                    <a:lstStyle/>
                    <a:p>
                      <a:pPr marL="0" indent="5556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Success (C or Better)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Placement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ENG-060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ENG-061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ENG-105/106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80">
                <a:tc rowSpan="3">
                  <a:txBody>
                    <a:bodyPr/>
                    <a:lstStyle/>
                    <a:p>
                      <a:pPr marL="0" indent="55563" algn="l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Placement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ENG-060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ENG-061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ENG-105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15">
                <a:tc gridSpan="2">
                  <a:txBody>
                    <a:bodyPr/>
                    <a:lstStyle/>
                    <a:p>
                      <a:pPr marL="0" indent="55563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8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64913"/>
              </p:ext>
            </p:extLst>
          </p:nvPr>
        </p:nvGraphicFramePr>
        <p:xfrm>
          <a:off x="247169" y="1684866"/>
          <a:ext cx="11427759" cy="4095447"/>
        </p:xfrm>
        <a:graphic>
          <a:graphicData uri="http://schemas.openxmlformats.org/drawingml/2006/table">
            <a:tbl>
              <a:tblPr/>
              <a:tblGrid>
                <a:gridCol w="1904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4351">
                <a:tc rowSpan="2">
                  <a:txBody>
                    <a:bodyPr/>
                    <a:lstStyle/>
                    <a:p>
                      <a:pPr marL="0" indent="55563"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 Success </a:t>
                      </a:r>
                    </a:p>
                    <a:p>
                      <a:pPr marL="0" indent="55563"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 or Better)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73" marR="5373" marT="53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MAT-068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 College-Level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73" marR="5373" marT="53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97">
                <a:tc rowSpan="2">
                  <a:txBody>
                    <a:bodyPr/>
                    <a:lstStyle/>
                    <a:p>
                      <a:pPr marL="0" indent="55563" algn="l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Placement***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Compass Algebra &lt; =40 or ACT Math &lt;=18</a:t>
                      </a:r>
                    </a:p>
                  </a:txBody>
                  <a:tcPr marL="5373" marR="5373" marT="53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Compass Algebra &gt;40 or ACT Math &gt;18</a:t>
                      </a:r>
                    </a:p>
                  </a:txBody>
                  <a:tcPr marL="5373" marR="5373" marT="5373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51">
                <a:tc gridSpan="2">
                  <a:txBody>
                    <a:bodyPr/>
                    <a:lstStyle/>
                    <a:p>
                      <a:pPr marL="0" indent="55563"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686859"/>
            <a:ext cx="10515600" cy="7112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 Course Success – Considering Noncognitive Factors</a:t>
            </a:r>
          </a:p>
        </p:txBody>
      </p:sp>
    </p:spTree>
    <p:extLst>
      <p:ext uri="{BB962C8B-B14F-4D97-AF65-F5344CB8AC3E}">
        <p14:creationId xmlns:p14="http://schemas.microsoft.com/office/powerpoint/2010/main" val="34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Using Noncognitive Data </a:t>
            </a:r>
            <a:br>
              <a:rPr lang="en-US" dirty="0"/>
            </a:br>
            <a:r>
              <a:rPr lang="en-US" dirty="0"/>
              <a:t>to Inform Student Success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Alignment</a:t>
            </a:r>
            <a:r>
              <a:rPr lang="en-US" dirty="0"/>
              <a:t>: How do our existing support mechanisms align to a framework of key noncognitive skills?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Gap Analysis</a:t>
            </a:r>
            <a:r>
              <a:rPr lang="en-US" dirty="0"/>
              <a:t>: Do we have resources and strategies to support areas where students have particular challenges?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Predictive Modeling</a:t>
            </a:r>
            <a:r>
              <a:rPr lang="en-US" dirty="0"/>
              <a:t>: What factors are the most salient determinants of success within </a:t>
            </a:r>
            <a:r>
              <a:rPr lang="en-US" i="1" dirty="0"/>
              <a:t>our </a:t>
            </a:r>
            <a:r>
              <a:rPr lang="en-US" dirty="0"/>
              <a:t>student population?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1600" i="1" dirty="0">
                <a:solidFill>
                  <a:srgbClr val="B22222"/>
                </a:solidFill>
                <a:latin typeface="arial" panose="020B0604020202020204" pitchFamily="34" charset="0"/>
              </a:rPr>
            </a:br>
            <a:br>
              <a:rPr lang="en-US" sz="1600" i="1" dirty="0">
                <a:solidFill>
                  <a:srgbClr val="B22222"/>
                </a:solidFill>
                <a:latin typeface="arial" panose="020B0604020202020204" pitchFamily="34" charset="0"/>
              </a:rPr>
            </a:br>
            <a:b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7595" y="846138"/>
          <a:ext cx="11516809" cy="5754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4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kern="1200" dirty="0">
                        <a:solidFill>
                          <a:srgbClr val="002060"/>
                        </a:solidFill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64971" marR="64971" marT="0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Academic Skills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Commitment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Self-management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Social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509"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CAPS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Accessibility Resource Center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College Enrichment &amp; Outreach Programs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(e.g.,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CEP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SSS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Advisement 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University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Fine Arts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Engineering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Academic Coaching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Academic Level Student Support (e.g.,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1"/>
                        </a:rPr>
                        <a:t>Engineering Student Services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2"/>
                        </a:rPr>
                        <a:t>Student Services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etc.)</a:t>
                      </a:r>
                    </a:p>
                    <a:p>
                      <a:pPr marL="171450" marR="0" lvl="0" indent="-1714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3"/>
                        </a:rPr>
                        <a:t>Faculty Office Hours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(Noted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on course syllabi)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4"/>
                        </a:rPr>
                        <a:t>Career Services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5"/>
                        </a:rPr>
                        <a:t>Academic Departments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16"/>
                        </a:rPr>
                        <a:t>Student Activities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(i.e., Greeks, Student Organizations, etc.)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Advisement (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University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Fine Arts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Engineering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7"/>
                        </a:rPr>
                        <a:t>Alumni Support Mentoring Program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8"/>
                        </a:rPr>
                        <a:t>Student Employment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9"/>
                        </a:rPr>
                        <a:t>Residential Life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0"/>
                        </a:rPr>
                        <a:t>Student Health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0"/>
                        </a:rPr>
                        <a:t> &amp; Counseling Center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(SHAC)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CAPS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Targeted Resource Centers (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1"/>
                        </a:rPr>
                        <a:t>African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1"/>
                        </a:rPr>
                        <a:t>-American Student Services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2"/>
                        </a:rPr>
                        <a:t>American-Indian Student Services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3"/>
                        </a:rPr>
                        <a:t>El Centro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4"/>
                        </a:rPr>
                        <a:t>LGBTQ Resource Center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5"/>
                        </a:rPr>
                        <a:t>Men of Color Initiative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6"/>
                        </a:rPr>
                        <a:t>Women’s Resource Center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7"/>
                        </a:rPr>
                        <a:t>Veteran’s Resource Center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Religious Organizations (e.g.,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8"/>
                        </a:rPr>
                        <a:t>Newman Center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etc.)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College Enrichment &amp; Outreach Programs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(e.g.,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CEP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SSS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Academic Coaching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9"/>
                        </a:rPr>
                        <a:t>Recreational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9"/>
                        </a:rPr>
                        <a:t>Services_Johnson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9"/>
                        </a:rPr>
                        <a:t> Center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Targeted Res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ource Centers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1"/>
                        </a:rPr>
                        <a:t>African-American Student Services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2"/>
                        </a:rPr>
                        <a:t>American-Indian Student Services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3"/>
                        </a:rPr>
                        <a:t>El Centro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4"/>
                        </a:rPr>
                        <a:t>LGBTQ Resource Center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5"/>
                        </a:rPr>
                        <a:t>Men of Color Initiative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6"/>
                        </a:rPr>
                        <a:t>Women’s Resource Center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7"/>
                        </a:rPr>
                        <a:t>Veteran’s Resource Center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16"/>
                        </a:rPr>
                        <a:t>Student Activities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(i.e., Greeks, Student Organizations, etc.)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College Enrichment &amp; Outreach Programs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(e.g.,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CEP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SSS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0"/>
                        </a:rPr>
                        <a:t>Dean of Students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18"/>
                        </a:rPr>
                        <a:t>Student Employment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9"/>
                        </a:rPr>
                        <a:t>Recreational </a:t>
                      </a: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9"/>
                        </a:rPr>
                        <a:t>Services_Johnson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  <a:hlinkClick r:id="rId29"/>
                        </a:rPr>
                        <a:t> Center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971" marR="6497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62209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1"/>
              </a:rPr>
              <a:t>http://success.unm.edu/success-navigator/index.html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17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7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Charting Your Course Using Navigation Strategies …</a:t>
            </a:r>
          </a:p>
          <a:p>
            <a:pPr algn="ctr"/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445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6400800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2400" b="1" i="1" dirty="0"/>
              <a:t>Aligning SuccessNavigator Scores to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"/>
          <a:ext cx="12192000" cy="737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333">
                <a:tc>
                  <a:txBody>
                    <a:bodyPr/>
                    <a:lstStyle/>
                    <a:p>
                      <a:r>
                        <a:rPr lang="en-US" sz="1200" dirty="0"/>
                        <a:t>General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Counseling 20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SuccessNavigator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Campus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r>
                        <a:rPr lang="en-US" sz="1200" i="1" dirty="0"/>
                        <a:t>Academic Skills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Becoming an Active Learner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College Textbook Reading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Finding Main Ideas &amp; Supporting Details in Texts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Getting Ready for Final Exams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Improving Your Concentration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Improving Your Memory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Matching Time Management Strategies To Your Personal Characteristics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Planning Your Time/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Taking Great Lecture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Choosing a Planner Calendar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Effective Workspace Checklist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Getting It Done - How Much Time Do I Need for My Courses?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to Use a Planner Calendar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 Techniques Quick Reference Guide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Task Estimator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Tips for Being a Successful Student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Planner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Study Schedule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Tutoring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333">
                <a:tc>
                  <a:txBody>
                    <a:bodyPr/>
                    <a:lstStyle/>
                    <a:p>
                      <a:r>
                        <a:rPr lang="en-US" sz="1200" i="1" dirty="0"/>
                        <a:t>Commitment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Completing Your Plan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Create Your Life Story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Creating Your Plan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Educational Planning 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Exploring Majors and Careers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Setting Reachable Goals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Transfer Considerations    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What Are Your Priorities?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 of a Good Goal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Unpacking Goals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 College Degree Really Worth It?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Choosing a College and Career Path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Career Planning Guide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Career Services Center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Internship Program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Transfer</a:t>
                      </a:r>
                      <a:r>
                        <a:rPr lang="en-US" sz="1200" baseline="0" dirty="0"/>
                        <a:t> Center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8666">
                <a:tc>
                  <a:txBody>
                    <a:bodyPr/>
                    <a:lstStyle/>
                    <a:p>
                      <a:r>
                        <a:rPr lang="en-US" sz="1200" i="1" dirty="0"/>
                        <a:t>Self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Analyzing Test Taking Mistakes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Managing Your Stress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Objective Test Strategies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Preparing for Essay Tests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Protecting Your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Test-Taking Strategies: A Quick Reference Guide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Relaxation Techniques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Mindfulness Exercise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Self-Talk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Coping Statements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Self-Monitoring Productivity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Activity and Mood Chart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Tips and Tricks to Relieve Stress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 Making Exercise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Psychological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8666">
                <a:tc>
                  <a:txBody>
                    <a:bodyPr/>
                    <a:lstStyle/>
                    <a:p>
                      <a:r>
                        <a:rPr lang="en-US" sz="1200" i="1" dirty="0"/>
                        <a:t>Social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Enhancing Relationships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Exploring Library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to Seek Help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 of Teamwork Skills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Team Players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Leadership Checklist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Working in Diverse Groups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Skills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 Resolution Tips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Prioritization Checklist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Budget Planner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Cultural Centers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Student Life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906000" y="6477001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BDA350-5777-4F3E-ACA5-B4B848CA2D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err="1"/>
              <a:t>Noncognitive</a:t>
            </a:r>
            <a:r>
              <a:rPr lang="en-US" dirty="0"/>
              <a:t> Skills?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E1E9E-EAAB-4B03-ACC8-420277F5DE5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6360" y="173354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Footlight MT Light" pitchFamily="18" charset="0"/>
              </a:rPr>
              <a:t>Conscientiousness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327" y="27605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Impact" pitchFamily="34" charset="0"/>
              </a:rPr>
              <a:t>Teamwork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7660" y="5069452"/>
            <a:ext cx="307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Institutional Commitment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96587" y="374649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Motivation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1027" y="16954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Harrington" pitchFamily="82" charset="0"/>
              </a:rPr>
              <a:t>Metacognition</a:t>
            </a:r>
            <a:endParaRPr lang="en-US" dirty="0">
              <a:solidFill>
                <a:prstClr val="black"/>
              </a:solidFill>
              <a:latin typeface="Harrington" pitchFamily="8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20159" y="2356392"/>
            <a:ext cx="5012267" cy="2579675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 outside of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“academic ability” 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“academic intelligence” that contribute to or are part of student learning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6587" y="263451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Book Antiqua" pitchFamily="18" charset="0"/>
                <a:cs typeface="Aharoni" pitchFamily="2" charset="-79"/>
              </a:rPr>
              <a:t>Study Skills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05313" y="5136648"/>
            <a:ext cx="337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Book Antiqua" pitchFamily="18" charset="0"/>
                <a:cs typeface="Aharoni" pitchFamily="2" charset="-79"/>
              </a:rPr>
              <a:t>Goal Setting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2327" y="359260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Narkisim" pitchFamily="34" charset="-79"/>
                <a:ea typeface="Batang" pitchFamily="18" charset="-127"/>
                <a:cs typeface="Narkisim" pitchFamily="34" charset="-79"/>
              </a:rPr>
              <a:t>Self-efficacy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8960" y="203834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mienne" pitchFamily="82" charset="0"/>
              </a:rPr>
              <a:t>Social Support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7027" y="441180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Response to Stress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11827" y="446255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Sylfaen" pitchFamily="18" charset="0"/>
                <a:ea typeface="SimHei" pitchFamily="49" charset="-122"/>
              </a:rPr>
              <a:t>Test Taking Strategies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53760" y="160596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Sense of Belonging</a:t>
            </a:r>
          </a:p>
        </p:txBody>
      </p:sp>
    </p:spTree>
    <p:extLst>
      <p:ext uri="{BB962C8B-B14F-4D97-AF65-F5344CB8AC3E}">
        <p14:creationId xmlns:p14="http://schemas.microsoft.com/office/powerpoint/2010/main" val="310738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160" y="735843"/>
            <a:ext cx="7943850" cy="399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03566" y="4733888"/>
          <a:ext cx="75438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Tutoring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Advising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FYE (Study Skills)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Advising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Career Counseling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FYE (Goal Setting)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Counseling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Testing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Center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FYE (Test-taking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Skills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Student Life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Clubs and Organizations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Orientation, FYE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a typeface="Malgun Gothic" pitchFamily="34" charset="-127"/>
                        </a:rPr>
                        <a:t> (Help-seeking)</a:t>
                      </a:r>
                      <a:endParaRPr lang="en-US" sz="1200" dirty="0">
                        <a:solidFill>
                          <a:schemeClr val="tx1"/>
                        </a:solidFill>
                        <a:ea typeface="Malgun Gothic" pitchFamily="34" charset="-12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92680" y="670561"/>
            <a:ext cx="7543800" cy="3592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SKILL SCORES AT COMMUNITY COLLEGE of NJ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597510"/>
          </a:xfrm>
        </p:spPr>
        <p:txBody>
          <a:bodyPr/>
          <a:lstStyle/>
          <a:p>
            <a:r>
              <a:rPr lang="en-US" dirty="0"/>
              <a:t>Bivariate Correlations: First-year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0CA4-F0BB-44AE-B956-36B9DB324A8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198" y="872149"/>
          <a:ext cx="10515604" cy="50714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UNIV 100 Grade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Most Current Cumulative GPA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First-Year Retention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ACT Score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.043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.101</a:t>
                      </a:r>
                      <a:r>
                        <a:rPr 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.005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High School 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.170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.134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.045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05">
                <a:tc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Organization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.181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.227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.079</a:t>
                      </a:r>
                      <a:r>
                        <a:rPr 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Meeting Class Expectations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.167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.238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.099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Commitment to College Goals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.084</a:t>
                      </a:r>
                      <a:r>
                        <a:rPr 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.180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.121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Institutional Commitment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-.003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.245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Sensitivity to Stress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Test Anxiety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.072</a:t>
                      </a:r>
                      <a:r>
                        <a:rPr 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Academic Self-Efficacy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.185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.265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.074</a:t>
                      </a:r>
                      <a:r>
                        <a:rPr 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Connectedness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.254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Institutional</a:t>
                      </a:r>
                      <a:r>
                        <a:rPr lang="en-US" sz="1400" u="none" strike="noStrike" baseline="0" dirty="0">
                          <a:effectLst/>
                        </a:rPr>
                        <a:t> Support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.128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.140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effectLst/>
                        </a:rPr>
                        <a:t>Barriers</a:t>
                      </a:r>
                      <a:r>
                        <a:rPr lang="en-US" sz="1400" u="none" strike="noStrike" baseline="0" dirty="0">
                          <a:effectLst/>
                        </a:rPr>
                        <a:t> to Success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.120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.203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.083</a:t>
                      </a:r>
                      <a:r>
                        <a:rPr 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14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UNIV 1100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.621</a:t>
                      </a:r>
                      <a:r>
                        <a:rPr 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.270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148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 that correlations with retention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are attenuated because of the binary nature of retention.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0CA4-F0BB-44AE-B956-36B9DB324A8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199" y="1083812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Meeting Class Expectations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1499743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Organization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1915674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Commitment to College Goals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331605"/>
            <a:ext cx="3161044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Institutional Commitment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2747536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Sensitivity to Stress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3163467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Test Anxiety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3579398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Academic Self-Efficacy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3995329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Institutional Support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8200" y="4411260"/>
            <a:ext cx="3161044" cy="365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Connectedness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" y="4827191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Barriers to Success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5243122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HSGPA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5659049"/>
            <a:ext cx="3161044" cy="365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ACT Score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58860" y="3603339"/>
            <a:ext cx="2799303" cy="12238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UNIV 1100 Grade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717779" y="2783881"/>
            <a:ext cx="2799303" cy="122385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Retention?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3310" y="666095"/>
            <a:ext cx="11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</a:rPr>
              <a:t>Predictors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1573" y="700178"/>
            <a:ext cx="10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</a:rPr>
              <a:t>Mediator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1110" y="666095"/>
            <a:ext cx="103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18518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Logistic Regression Results</a:t>
            </a:r>
            <a:br>
              <a:rPr lang="en-US" sz="2800" dirty="0"/>
            </a:br>
            <a:r>
              <a:rPr lang="en-US" sz="2800" dirty="0"/>
              <a:t>(Standardized Regression Weights)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0CA4-F0BB-44AE-B956-36B9DB324A8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557" y="1399627"/>
            <a:ext cx="3161044" cy="10058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Institutional Commitment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6557" y="2616496"/>
            <a:ext cx="3161044" cy="1005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Connectedness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83287" y="2098041"/>
            <a:ext cx="2799303" cy="12238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Retention?</a:t>
            </a:r>
          </a:p>
        </p:txBody>
      </p: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>
            <a:off x="3657601" y="1902547"/>
            <a:ext cx="4125686" cy="807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 flipV="1">
            <a:off x="3657601" y="2709967"/>
            <a:ext cx="4125686" cy="409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8" idx="1"/>
          </p:cNvCxnSpPr>
          <p:nvPr/>
        </p:nvCxnSpPr>
        <p:spPr>
          <a:xfrm flipV="1">
            <a:off x="3145960" y="2709967"/>
            <a:ext cx="4637327" cy="1524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82570" y="2022381"/>
            <a:ext cx="939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prstClr val="black"/>
                </a:solidFill>
              </a:rPr>
              <a:t>Β</a:t>
            </a:r>
            <a:r>
              <a:rPr lang="en-US" dirty="0">
                <a:solidFill>
                  <a:prstClr val="black"/>
                </a:solidFill>
              </a:rPr>
              <a:t> = .405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7740" y="2796775"/>
            <a:ext cx="939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prstClr val="black"/>
                </a:solidFill>
              </a:rPr>
              <a:t>Β</a:t>
            </a:r>
            <a:r>
              <a:rPr lang="en-US" dirty="0">
                <a:solidFill>
                  <a:prstClr val="black"/>
                </a:solidFill>
              </a:rPr>
              <a:t> = .433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899" y="3546676"/>
            <a:ext cx="939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prstClr val="black"/>
                </a:solidFill>
              </a:rPr>
              <a:t>Β</a:t>
            </a:r>
            <a:r>
              <a:rPr lang="en-US" dirty="0">
                <a:solidFill>
                  <a:prstClr val="black"/>
                </a:solidFill>
              </a:rPr>
              <a:t> = .563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46308" y="4234262"/>
            <a:ext cx="2799303" cy="1005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UNIV 1100 Grade</a:t>
            </a:r>
          </a:p>
        </p:txBody>
      </p:sp>
    </p:spTree>
    <p:extLst>
      <p:ext uri="{BB962C8B-B14F-4D97-AF65-F5344CB8AC3E}">
        <p14:creationId xmlns:p14="http://schemas.microsoft.com/office/powerpoint/2010/main" val="20386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0CA4-F0BB-44AE-B956-36B9DB324A8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9388"/>
            <a:ext cx="10515600" cy="1022350"/>
          </a:xfrm>
        </p:spPr>
        <p:txBody>
          <a:bodyPr/>
          <a:lstStyle/>
          <a:p>
            <a:r>
              <a:rPr lang="en-US" dirty="0"/>
              <a:t>But what does that regression coefficient really mean in terms of retention rates?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04672" y="1634969"/>
          <a:ext cx="5823858" cy="4042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05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Commitment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Connectedness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8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  <a:p>
                      <a:r>
                        <a:rPr lang="en-US" dirty="0"/>
                        <a:t>(n = 216, 215)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588"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204, 308)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588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332, 229)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7230627" y="1634969"/>
          <a:ext cx="3882572" cy="406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75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UNIV 1100 Grade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F,</a:t>
                      </a:r>
                      <a:r>
                        <a:rPr lang="en-US" baseline="0" dirty="0"/>
                        <a:t> D, or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(n = 160)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 or B</a:t>
                      </a:r>
                    </a:p>
                    <a:p>
                      <a:pPr algn="l"/>
                      <a:r>
                        <a:rPr lang="en-US" dirty="0"/>
                        <a:t>(n = 652)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3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Logistic Regression Results</a:t>
            </a:r>
            <a:br>
              <a:rPr lang="en-US" sz="2800" dirty="0"/>
            </a:br>
            <a:r>
              <a:rPr lang="en-US" sz="2800" dirty="0"/>
              <a:t>(Standardized Regression Weights)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0CA4-F0BB-44AE-B956-36B9DB324A8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557" y="1399627"/>
            <a:ext cx="3161044" cy="10058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Institutional Commitment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6557" y="2616496"/>
            <a:ext cx="3161044" cy="1005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ysClr val="windowText" lastClr="000000"/>
                </a:solidFill>
              </a:rPr>
              <a:t>Connectedness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83287" y="2098041"/>
            <a:ext cx="2799303" cy="12238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Retention?</a:t>
            </a:r>
          </a:p>
        </p:txBody>
      </p: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>
            <a:off x="3657601" y="1902547"/>
            <a:ext cx="4125686" cy="807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 flipV="1">
            <a:off x="3657601" y="2709967"/>
            <a:ext cx="4125686" cy="409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8" idx="1"/>
          </p:cNvCxnSpPr>
          <p:nvPr/>
        </p:nvCxnSpPr>
        <p:spPr>
          <a:xfrm flipV="1">
            <a:off x="3145960" y="2709967"/>
            <a:ext cx="4637327" cy="1524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82570" y="2022381"/>
            <a:ext cx="939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prstClr val="black"/>
                </a:solidFill>
              </a:rPr>
              <a:t>Β</a:t>
            </a:r>
            <a:r>
              <a:rPr lang="en-US" dirty="0">
                <a:solidFill>
                  <a:prstClr val="black"/>
                </a:solidFill>
              </a:rPr>
              <a:t> = .405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7740" y="2796775"/>
            <a:ext cx="939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prstClr val="black"/>
                </a:solidFill>
              </a:rPr>
              <a:t>Β</a:t>
            </a:r>
            <a:r>
              <a:rPr lang="en-US" dirty="0">
                <a:solidFill>
                  <a:prstClr val="black"/>
                </a:solidFill>
              </a:rPr>
              <a:t> = .433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899" y="3546676"/>
            <a:ext cx="9396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prstClr val="black"/>
                </a:solidFill>
              </a:rPr>
              <a:t>Β</a:t>
            </a:r>
            <a:r>
              <a:rPr lang="en-US" dirty="0">
                <a:solidFill>
                  <a:prstClr val="black"/>
                </a:solidFill>
              </a:rPr>
              <a:t> = .563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2251" y="3415364"/>
            <a:ext cx="597207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What does this mean?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Institutional Commitment, Connectedness, and UNIV 1100 Grade are all significant predictors of retention, even when controlling for one another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These effects are roughly comparable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You can gain unique, significant insight into students’ likelihood of retention very early and easily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46308" y="4234262"/>
            <a:ext cx="2799303" cy="10058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UNIV 1100 Grade</a:t>
            </a:r>
          </a:p>
        </p:txBody>
      </p:sp>
    </p:spTree>
    <p:extLst>
      <p:ext uri="{BB962C8B-B14F-4D97-AF65-F5344CB8AC3E}">
        <p14:creationId xmlns:p14="http://schemas.microsoft.com/office/powerpoint/2010/main" val="18196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Using Noncognitive Data </a:t>
            </a:r>
            <a:br>
              <a:rPr lang="en-US" dirty="0"/>
            </a:br>
            <a:r>
              <a:rPr lang="en-US" dirty="0"/>
              <a:t>to Inform Student Success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Alignment</a:t>
            </a:r>
            <a:r>
              <a:rPr lang="en-US" dirty="0"/>
              <a:t>: How do our existing support mechanisms align to a framework of key noncognitive skills?</a:t>
            </a:r>
          </a:p>
          <a:p>
            <a:pPr marL="857250" lvl="1" indent="-457200"/>
            <a:r>
              <a:rPr lang="en-US" i="1" dirty="0">
                <a:solidFill>
                  <a:srgbClr val="FF0000"/>
                </a:solidFill>
              </a:rPr>
              <a:t>Can be done prior to administration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Gap Analysis</a:t>
            </a:r>
            <a:r>
              <a:rPr lang="en-US" dirty="0"/>
              <a:t>: Do we have resources and strategies to support areas where students have particular challenges?</a:t>
            </a:r>
          </a:p>
          <a:p>
            <a:pPr marL="857250" lvl="1" indent="-457200"/>
            <a:r>
              <a:rPr lang="en-US" i="1" dirty="0">
                <a:solidFill>
                  <a:srgbClr val="FF0000"/>
                </a:solidFill>
              </a:rPr>
              <a:t>Can be done after first administration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Predictive Modeling</a:t>
            </a:r>
            <a:r>
              <a:rPr lang="en-US" dirty="0"/>
              <a:t>: What factors are the most salient determinants of success within </a:t>
            </a:r>
            <a:r>
              <a:rPr lang="en-US" i="1" dirty="0"/>
              <a:t>our </a:t>
            </a:r>
            <a:r>
              <a:rPr lang="en-US" dirty="0"/>
              <a:t>student population?</a:t>
            </a:r>
          </a:p>
          <a:p>
            <a:pPr marL="857250" lvl="1" indent="-457200"/>
            <a:r>
              <a:rPr lang="en-US" i="1" dirty="0">
                <a:solidFill>
                  <a:srgbClr val="FF0000"/>
                </a:solidFill>
              </a:rPr>
              <a:t>Can be done after student outcomes are available</a:t>
            </a:r>
          </a:p>
          <a:p>
            <a:pPr marL="857250" lvl="1" indent="-457200"/>
            <a:endParaRPr lang="en-US" i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29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Noncognitive factors provide a new paradigm for understanding, assessing, and supporting students’ likelihood for success.</a:t>
            </a:r>
          </a:p>
          <a:p>
            <a:endParaRPr lang="en-US" sz="2000" dirty="0"/>
          </a:p>
          <a:p>
            <a:r>
              <a:rPr lang="en-US" sz="2000" dirty="0"/>
              <a:t>Our existing structures clearly aren’t supporting the outcomes we want. To build a more student-centered approach to success, we don’t just require more data, but different and better data.</a:t>
            </a:r>
          </a:p>
          <a:p>
            <a:endParaRPr lang="en-US" sz="2000" dirty="0"/>
          </a:p>
          <a:p>
            <a:r>
              <a:rPr lang="en-US" sz="2000" dirty="0"/>
              <a:t>However, we must be able to meaningfully turn those data into valid understanding, and subsequently into targeted, effective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C35C-D69E-4808-98F1-65A6C042DA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00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635" y="6356351"/>
            <a:ext cx="3214256" cy="501649"/>
          </a:xfrm>
          <a:solidFill>
            <a:schemeClr val="bg1"/>
          </a:solidFill>
        </p:spPr>
        <p:txBody>
          <a:bodyPr/>
          <a:lstStyle/>
          <a:p>
            <a:fld id="{744CC722-5345-45D1-9CA0-10AA299B0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472633"/>
            <a:ext cx="12192000" cy="13716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4294967295"/>
          </p:nvPr>
        </p:nvSpPr>
        <p:spPr>
          <a:xfrm>
            <a:off x="0" y="2271492"/>
            <a:ext cx="121920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/>
              <a:t>Ross Markle</a:t>
            </a:r>
          </a:p>
          <a:p>
            <a:pPr algn="ctr">
              <a:buNone/>
            </a:pP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</a:rPr>
              <a:t>Senior Assessment Strategist – Higher Education, ETS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rmarkle@ets.org</a:t>
            </a:r>
            <a:endParaRPr lang="en-US" sz="2000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210560" y="4527551"/>
            <a:ext cx="5425440" cy="1129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GET REAL INSIGHTS INTO YOUR STUDENTS’ SKILLS</a:t>
            </a:r>
          </a:p>
          <a:p>
            <a:pPr algn="ctr"/>
            <a:endParaRPr lang="en-US" sz="800" b="1" dirty="0"/>
          </a:p>
          <a:p>
            <a:pPr algn="ctr"/>
            <a:r>
              <a:rPr lang="en-US" b="1" dirty="0"/>
              <a:t>Email : </a:t>
            </a:r>
            <a:r>
              <a:rPr lang="en-US" b="1" u="sng" dirty="0">
                <a:solidFill>
                  <a:schemeClr val="bg1"/>
                </a:solidFill>
              </a:rPr>
              <a:t>highered@ets.org</a:t>
            </a:r>
          </a:p>
          <a:p>
            <a:pPr algn="ctr"/>
            <a:endParaRPr lang="en-US" sz="600" b="1" u="sng" dirty="0">
              <a:solidFill>
                <a:schemeClr val="bg1"/>
              </a:solidFill>
            </a:endParaRPr>
          </a:p>
          <a:p>
            <a:pPr algn="ctr"/>
            <a:r>
              <a:rPr lang="en-US" b="1" dirty="0"/>
              <a:t>Call:  1-800-745-0269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068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09" y="430571"/>
            <a:ext cx="11825629" cy="634759"/>
          </a:xfrm>
        </p:spPr>
        <p:txBody>
          <a:bodyPr>
            <a:normAutofit/>
          </a:bodyPr>
          <a:lstStyle/>
          <a:p>
            <a:r>
              <a:rPr lang="en-US" dirty="0"/>
              <a:t>Research Into Noncognitive Skills and Student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646" y="1684702"/>
            <a:ext cx="5465704" cy="4881563"/>
          </a:xfrm>
        </p:spPr>
        <p:txBody>
          <a:bodyPr>
            <a:noAutofit/>
          </a:bodyPr>
          <a:lstStyle/>
          <a:p>
            <a:r>
              <a:rPr lang="en-US" sz="1400" dirty="0"/>
              <a:t>Noted importance from both within and outside of higher education 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sz="1400" dirty="0"/>
              <a:t>Oswald et al., 2005; </a:t>
            </a:r>
            <a:r>
              <a:rPr lang="en-US" sz="1400" dirty="0" err="1"/>
              <a:t>Casner</a:t>
            </a:r>
            <a:r>
              <a:rPr lang="en-US" sz="1400" dirty="0"/>
              <a:t>-Lotto &amp; Benner, 2006</a:t>
            </a:r>
          </a:p>
          <a:p>
            <a:endParaRPr lang="en-US" sz="1400" dirty="0"/>
          </a:p>
          <a:p>
            <a:r>
              <a:rPr lang="en-US" sz="1400" dirty="0"/>
              <a:t>Significant predictive validity 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sz="1400" dirty="0"/>
              <a:t>Robbins et al, 2004; </a:t>
            </a:r>
            <a:r>
              <a:rPr lang="en-US" sz="1400" dirty="0" err="1"/>
              <a:t>Poropat</a:t>
            </a:r>
            <a:r>
              <a:rPr lang="en-US" sz="1400" dirty="0"/>
              <a:t>, 2009; Richardson, Abraham, and &amp; Bond, 2012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sz="1400" dirty="0"/>
              <a:t>Even when controlling for previous academic achievement (test scores, HSGPA)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sz="1400" dirty="0"/>
              <a:t>Equal or stronger predictor of retention than pervious academic achievement (Robbins et al., 2004; Markle et al., 2013)</a:t>
            </a:r>
          </a:p>
          <a:p>
            <a:pPr lvl="1"/>
            <a:endParaRPr lang="en-US" sz="1400" dirty="0"/>
          </a:p>
          <a:p>
            <a:r>
              <a:rPr lang="en-US" sz="1400" dirty="0"/>
              <a:t>Evidence for compensatory effects among students with lower academic achievement, certain traditionally underserved populations</a:t>
            </a:r>
          </a:p>
          <a:p>
            <a:pPr lvl="1">
              <a:spcAft>
                <a:spcPts val="1800"/>
              </a:spcAft>
              <a:buFont typeface="Verdana" panose="020B0604030504040204" pitchFamily="34" charset="0"/>
              <a:buChar char="—"/>
            </a:pPr>
            <a:r>
              <a:rPr lang="en-US" sz="1400" dirty="0"/>
              <a:t>Li et al., 2013; Tracey &amp; </a:t>
            </a:r>
            <a:r>
              <a:rPr lang="en-US" sz="1400" dirty="0" err="1"/>
              <a:t>Sedlacek</a:t>
            </a:r>
            <a:r>
              <a:rPr lang="en-US" sz="1400" dirty="0"/>
              <a:t>, 1986; Dennis, </a:t>
            </a:r>
            <a:r>
              <a:rPr lang="en-US" sz="1400" dirty="0" err="1"/>
              <a:t>Phinney</a:t>
            </a:r>
            <a:r>
              <a:rPr lang="en-US" sz="1400" dirty="0"/>
              <a:t>, </a:t>
            </a:r>
            <a:r>
              <a:rPr lang="en-US" sz="1400" dirty="0" err="1"/>
              <a:t>Chateco</a:t>
            </a:r>
            <a:r>
              <a:rPr lang="en-US" sz="1400" dirty="0"/>
              <a:t>, 2005; Ting,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0" y="1383712"/>
            <a:ext cx="3004693" cy="15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49" y="1615917"/>
            <a:ext cx="3081734" cy="154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" y="2660066"/>
            <a:ext cx="2582984" cy="1852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882" y="2788586"/>
            <a:ext cx="3110742" cy="1922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89" y="4027458"/>
            <a:ext cx="3317414" cy="177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904" y="4145581"/>
            <a:ext cx="2519280" cy="188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9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466409"/>
            <a:ext cx="8229600" cy="579437"/>
          </a:xfrm>
        </p:spPr>
        <p:txBody>
          <a:bodyPr/>
          <a:lstStyle/>
          <a:p>
            <a:r>
              <a:rPr lang="en-US" b="1" dirty="0"/>
              <a:t>A Holistic </a:t>
            </a:r>
            <a:r>
              <a:rPr lang="en-US" dirty="0"/>
              <a:t>A</a:t>
            </a:r>
            <a:r>
              <a:rPr lang="en-US" b="1" dirty="0"/>
              <a:t>ssessment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104120" cy="4525963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Targets students between pre and early enrollment (post admissions)</a:t>
            </a:r>
          </a:p>
          <a:p>
            <a:endParaRPr lang="en-US" sz="1800" dirty="0"/>
          </a:p>
          <a:p>
            <a:r>
              <a:rPr lang="en-US" sz="1800" dirty="0"/>
              <a:t>Inclusion of both cognitive and </a:t>
            </a:r>
            <a:r>
              <a:rPr lang="en-US" sz="1800" dirty="0" err="1"/>
              <a:t>noncognitive</a:t>
            </a:r>
            <a:r>
              <a:rPr lang="en-US" sz="1800" dirty="0"/>
              <a:t> factors</a:t>
            </a:r>
          </a:p>
          <a:p>
            <a:endParaRPr lang="en-US" sz="1800" dirty="0"/>
          </a:p>
          <a:p>
            <a:r>
              <a:rPr lang="en-US" sz="1800" dirty="0"/>
              <a:t>Alignment between assessment and institutional practices</a:t>
            </a:r>
          </a:p>
          <a:p>
            <a:endParaRPr lang="en-US" sz="1800" dirty="0"/>
          </a:p>
          <a:p>
            <a:r>
              <a:rPr lang="en-US" sz="1800" dirty="0"/>
              <a:t>Added value: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Respects the whole student (examines cognitive and noncognitive factors)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Focuses on the unique characteristics of each student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/>
              <a:t>Focuses on factors educators can control such as motivation, social connectedness, as opposed to socioeconomic, situational factors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749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327" y="267855"/>
            <a:ext cx="10381673" cy="591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599709"/>
            <a:ext cx="12192000" cy="2258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9427"/>
          <a:ext cx="12192000" cy="6858000"/>
        </p:xfrm>
        <a:graphic>
          <a:graphicData uri="http://schemas.openxmlformats.org/drawingml/2006/table">
            <a:tbl>
              <a:tblPr/>
              <a:tblGrid>
                <a:gridCol w="191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General Skill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Subskill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Definition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Example Items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2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Academic Skills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Tools and strategies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for academic success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Organization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Strategies for organizing work and time.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make a schedule for getting my school work done.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take due dates seriously.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Meeting Class Expectations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Doing what</a:t>
                      </a:r>
                      <a:r>
                        <a:rPr kumimoji="0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’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 expected to meet the requirements of your course including assignments and in-class behaviors.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attend almost all of my classes.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complete the reading that is assigned to me.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8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Commitment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Active pursuit toward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an academic goal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Commitment to College Goals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Perceived value and determination to succeed in and complete college.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One of my life goals is to graduate college.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The benefit of a college education outweighs the cost.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Institutional Commitment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Attachment to and positive evaluations of the school.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This is the right school for me.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</a:t>
                      </a:r>
                      <a:r>
                        <a:rPr kumimoji="0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’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 proud to say I attend this school.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9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Self-management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Reactions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academic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and daily stress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Sensitivity to Stress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Tendency to feel frustrated, discouraged or upset when under pressure or burdened by demands.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get stressed out easily when things don't go my way.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am easily frustrated.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Academic Self-Efficacy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Belief in one</a:t>
                      </a:r>
                      <a:r>
                        <a:rPr kumimoji="0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’</a:t>
                      </a: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 ability to perform and achieve in an academic setting.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I'm confident that I will succeed in my courses this semester.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can do well in college if I apply myself.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Test Anxiety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General reactions to test-taking experiences, including negative thoughts and feelings (e.g., worry, dread).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When taking a test, I think about what happens if I don't do well.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Before a test, my stomach gets upset.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34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Social Support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Connecting with people and students resources for success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Connectedness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 general sense of belonging and engagement.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feel connected to my peers.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People understand me.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Institutional Support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Attitudes about and tendency to seek help from established resources.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If I don't understand something in class,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ask the instructor for help.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I know how to find out what's expected of me in classes.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6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Barriers to Success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 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Financial pressures, family responsibilities, conflicting work schedules and limited institutional knowledge.</a:t>
                      </a:r>
                    </a:p>
                  </a:txBody>
                  <a:tcPr marL="20540" marR="20540" marT="13071" marB="1307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Family pressures make it hard for me to commit to school.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People close to me support me going to college.</a:t>
                      </a:r>
                    </a:p>
                  </a:txBody>
                  <a:tcPr marL="19420" marR="19420" marT="5228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06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8169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540941"/>
            <a:ext cx="8229600" cy="579437"/>
          </a:xfrm>
        </p:spPr>
        <p:txBody>
          <a:bodyPr>
            <a:normAutofit/>
          </a:bodyPr>
          <a:lstStyle/>
          <a:p>
            <a:r>
              <a:rPr lang="en-US" i="1" dirty="0" err="1"/>
              <a:t>SuccessNavigator</a:t>
            </a:r>
            <a:r>
              <a:rPr lang="en-US" dirty="0"/>
              <a:t> Score Reports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361949" y="1254046"/>
            <a:ext cx="11572875" cy="4881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700" b="1" dirty="0">
                <a:cs typeface="Arial" charset="0"/>
              </a:rPr>
              <a:t>Advisor/Faculty Report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General Skill scores, Success Indices around academic and enrollment success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Granular feedback report based on facet scores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700" i="1" dirty="0">
                <a:cs typeface="Arial" charset="0"/>
              </a:rPr>
              <a:t>Used to foster conversations and interventions with student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700" dirty="0">
              <a:cs typeface="Arial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700" b="1" dirty="0">
                <a:cs typeface="Arial" charset="0"/>
              </a:rPr>
              <a:t>Student Report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Feedback at domain level, NO SUCCESS INDICES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700" dirty="0">
                <a:cs typeface="Arial" charset="0"/>
              </a:rPr>
              <a:t>Action plans around programs and services on campus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1700" dirty="0">
              <a:cs typeface="Arial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700" b="1" dirty="0">
                <a:cs typeface="Arial" charset="0"/>
              </a:rPr>
              <a:t>Institutional Report </a:t>
            </a:r>
            <a:r>
              <a:rPr lang="en-US" sz="1700" dirty="0">
                <a:cs typeface="Arial" charset="0"/>
              </a:rPr>
              <a:t>(Institution Aggregate Report and Custom Institution Report)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Population and subpopulation statistics (based on normative samples) at domain and facet level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Used for strategic planning, tailoring cocurricular programs and services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1700" dirty="0">
              <a:cs typeface="Arial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700" b="1" dirty="0">
                <a:cs typeface="Arial" charset="0"/>
              </a:rPr>
              <a:t>Data Download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Raw data file containing student scores, score levels, and background information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sz="1800" i="1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C722-5345-45D1-9CA0-10AA299B0146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4343400" y="6705600"/>
            <a:ext cx="4572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rgbClr val="003067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88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0025" y="192136"/>
            <a:ext cx="8762999" cy="6532514"/>
            <a:chOff x="381000" y="390719"/>
            <a:chExt cx="6789737" cy="50245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90719"/>
              <a:ext cx="6789737" cy="50245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19200" y="450850"/>
              <a:ext cx="2362200" cy="69215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ffectLst>
              <a:softEdge rad="3175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9220199" y="3775616"/>
            <a:ext cx="2609851" cy="1154972"/>
          </a:xfrm>
          <a:prstGeom prst="wedgeRoundRectCallout">
            <a:avLst>
              <a:gd name="adj1" fmla="val -73638"/>
              <a:gd name="adj2" fmla="val 1517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</a:rPr>
              <a:t>Domain Scores</a:t>
            </a:r>
            <a:r>
              <a:rPr lang="en-US" sz="1400" dirty="0">
                <a:solidFill>
                  <a:schemeClr val="tx1"/>
                </a:solidFill>
              </a:rPr>
              <a:t>: Four general areas of student strengths and weaknesses. Scores are presented normatively.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220199" y="5050840"/>
            <a:ext cx="2609850" cy="712184"/>
          </a:xfrm>
          <a:prstGeom prst="wedgeRoundRectCallout">
            <a:avLst>
              <a:gd name="adj1" fmla="val -134337"/>
              <a:gd name="adj2" fmla="val -14394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</a:rPr>
              <a:t>Feedback</a:t>
            </a:r>
            <a:r>
              <a:rPr lang="en-US" sz="1400" dirty="0">
                <a:solidFill>
                  <a:schemeClr val="tx1"/>
                </a:solidFill>
              </a:rPr>
              <a:t>: Determine by more specific “facet” scores (see next page).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208910" y="5883276"/>
            <a:ext cx="2621139" cy="685800"/>
          </a:xfrm>
          <a:prstGeom prst="wedgeRoundRectCallout">
            <a:avLst>
              <a:gd name="adj1" fmla="val -143422"/>
              <a:gd name="adj2" fmla="val 36573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</a:rPr>
              <a:t>Action Plans</a:t>
            </a:r>
            <a:r>
              <a:rPr lang="en-US" sz="1400" dirty="0">
                <a:solidFill>
                  <a:schemeClr val="tx1"/>
                </a:solidFill>
              </a:rPr>
              <a:t>: Suggested interaction with programs and services on campus.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220199" y="2291954"/>
            <a:ext cx="2609851" cy="1363409"/>
          </a:xfrm>
          <a:prstGeom prst="wedgeRoundRectCallout">
            <a:avLst>
              <a:gd name="adj1" fmla="val -244214"/>
              <a:gd name="adj2" fmla="val 1833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400" b="1" u="sng" dirty="0">
                <a:solidFill>
                  <a:schemeClr val="tx1"/>
                </a:solidFill>
              </a:rPr>
              <a:t>Background Information: </a:t>
            </a:r>
            <a:r>
              <a:rPr lang="en-US" sz="1400" dirty="0">
                <a:solidFill>
                  <a:schemeClr val="tx1"/>
                </a:solidFill>
              </a:rPr>
              <a:t>Communicate key student information from both </a:t>
            </a:r>
            <a:r>
              <a:rPr lang="en-US" sz="1400" dirty="0" err="1">
                <a:solidFill>
                  <a:schemeClr val="tx1"/>
                </a:solidFill>
              </a:rPr>
              <a:t>SuccessNavigator</a:t>
            </a:r>
            <a:r>
              <a:rPr lang="en-US" sz="1400" dirty="0">
                <a:solidFill>
                  <a:schemeClr val="tx1"/>
                </a:solidFill>
              </a:rPr>
              <a:t>® and SIS to faculty/advisor.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0" y="-146418"/>
            <a:ext cx="8178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/>
          </a:p>
        </p:txBody>
      </p:sp>
      <p:sp>
        <p:nvSpPr>
          <p:cNvPr id="3" name="Rounded Rectangular Callout 2"/>
          <p:cNvSpPr/>
          <p:nvPr/>
        </p:nvSpPr>
        <p:spPr>
          <a:xfrm>
            <a:off x="9220199" y="270315"/>
            <a:ext cx="2609851" cy="1901386"/>
          </a:xfrm>
          <a:prstGeom prst="wedgeRoundRectCallout">
            <a:avLst>
              <a:gd name="adj1" fmla="val -72308"/>
              <a:gd name="adj2" fmla="val 32613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</a:rPr>
              <a:t>Success Indices</a:t>
            </a:r>
            <a:r>
              <a:rPr lang="en-US" sz="1400" dirty="0">
                <a:solidFill>
                  <a:schemeClr val="tx1"/>
                </a:solidFill>
              </a:rPr>
              <a:t>: Separate indices for both classroom and enrollment success. Based on background, cognitive and psycho-social information and supported by statistical relationships with success.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958" y="6492875"/>
            <a:ext cx="2844800" cy="365125"/>
          </a:xfrm>
        </p:spPr>
        <p:txBody>
          <a:bodyPr/>
          <a:lstStyle/>
          <a:p>
            <a:fld id="{744CC722-5345-45D1-9CA0-10AA299B01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384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SuccessNavigator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8" y="1363663"/>
            <a:ext cx="11541162" cy="769937"/>
          </a:xfrm>
        </p:spPr>
        <p:txBody>
          <a:bodyPr>
            <a:normAutofit/>
          </a:bodyPr>
          <a:lstStyle/>
          <a:p>
            <a:r>
              <a:rPr lang="en-US" sz="2000" dirty="0"/>
              <a:t>Launched in July of 2013, SuccessNavigator has been administered to more than 100,000 students in nearly 240 colleges and universities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56351"/>
              </p:ext>
            </p:extLst>
          </p:nvPr>
        </p:nvGraphicFramePr>
        <p:xfrm>
          <a:off x="636495" y="2339175"/>
          <a:ext cx="4264378" cy="366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87909" y="2339175"/>
            <a:ext cx="6411524" cy="373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diverse set of institutional partners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11 HBCUs, 42 HSIs, and 4 TCUs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38 Religiously Affiliated Institutions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Mix of  urban/rural, private/public, and small/medium/large sectors</a:t>
            </a:r>
          </a:p>
          <a:p>
            <a:pPr lvl="1"/>
            <a:endParaRPr lang="en-US" dirty="0"/>
          </a:p>
          <a:p>
            <a:r>
              <a:rPr lang="en-US" dirty="0"/>
              <a:t>Popular implementation methods: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Course placement/ Orientation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Student success courses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Advising, coaching</a:t>
            </a:r>
          </a:p>
          <a:p>
            <a:pPr lvl="1">
              <a:buFont typeface="Verdana" panose="020B0604030504040204" pitchFamily="34" charset="0"/>
              <a:buChar char="—"/>
            </a:pPr>
            <a:r>
              <a:rPr lang="en-US" dirty="0"/>
              <a:t>Student support programs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6000" y="6356351"/>
            <a:ext cx="2844800" cy="365125"/>
          </a:xfrm>
        </p:spPr>
        <p:txBody>
          <a:bodyPr/>
          <a:lstStyle/>
          <a:p>
            <a:fld id="{DB1956EC-4F55-44E1-A38C-7D436D7684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5830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FC6F350-57F3-4A47-8CB7-3371FE84B9FB}" vid="{9391F229-0CFE-445D-9351-E0057F84B5E6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FC6F350-57F3-4A47-8CB7-3371FE84B9FB}" vid="{9391F229-0CFE-445D-9351-E0057F84B5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3385</Words>
  <Application>Microsoft Office PowerPoint</Application>
  <PresentationFormat>Widescreen</PresentationFormat>
  <Paragraphs>748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Batang</vt:lpstr>
      <vt:lpstr>Malgun Gothic</vt:lpstr>
      <vt:lpstr>ＭＳ Ｐゴシック</vt:lpstr>
      <vt:lpstr>SimHei</vt:lpstr>
      <vt:lpstr>Aharoni</vt:lpstr>
      <vt:lpstr>Amienne</vt:lpstr>
      <vt:lpstr>Arial</vt:lpstr>
      <vt:lpstr>Arial</vt:lpstr>
      <vt:lpstr>Book Antiqua</vt:lpstr>
      <vt:lpstr>Calibri</vt:lpstr>
      <vt:lpstr>Footlight MT Light</vt:lpstr>
      <vt:lpstr>Georgia</vt:lpstr>
      <vt:lpstr>Harrington</vt:lpstr>
      <vt:lpstr>Impact</vt:lpstr>
      <vt:lpstr>Narkisim</vt:lpstr>
      <vt:lpstr>Sylfaen</vt:lpstr>
      <vt:lpstr>Times New Roman</vt:lpstr>
      <vt:lpstr>Verdana</vt:lpstr>
      <vt:lpstr>Wingdings</vt:lpstr>
      <vt:lpstr>1_Custom Design</vt:lpstr>
      <vt:lpstr>2_Custom Design</vt:lpstr>
      <vt:lpstr>PowerPoint Presentation</vt:lpstr>
      <vt:lpstr>Agenda</vt:lpstr>
      <vt:lpstr>What are Noncognitive Skills?</vt:lpstr>
      <vt:lpstr>Research Into Noncognitive Skills and Student Success</vt:lpstr>
      <vt:lpstr>A Holistic Assessment Solution</vt:lpstr>
      <vt:lpstr>PowerPoint Presentation</vt:lpstr>
      <vt:lpstr>SuccessNavigator Score Reports</vt:lpstr>
      <vt:lpstr>PowerPoint Presentation</vt:lpstr>
      <vt:lpstr>More about SuccessNavigator</vt:lpstr>
      <vt:lpstr>Holistic Advising, Coaching, and Counseling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J – Self-management Interventions</vt:lpstr>
      <vt:lpstr>Holistically Predicting Success</vt:lpstr>
      <vt:lpstr>What actions should we take?</vt:lpstr>
      <vt:lpstr>Holistic Assessment and Course Acceleration</vt:lpstr>
      <vt:lpstr>Two Paradigms for Placing Students</vt:lpstr>
      <vt:lpstr>Two Paradigms for Placing Students</vt:lpstr>
      <vt:lpstr>PowerPoint Presentation</vt:lpstr>
      <vt:lpstr>PowerPoint Presentation</vt:lpstr>
      <vt:lpstr>PowerPoint Presentation</vt:lpstr>
      <vt:lpstr>Writing – Course Performance and Success</vt:lpstr>
      <vt:lpstr>Math Course Success – Considering Noncognitive Factors</vt:lpstr>
      <vt:lpstr>Strategies for Using Noncognitive Data  to Inform Student Success Efforts</vt:lpstr>
      <vt:lpstr>   </vt:lpstr>
      <vt:lpstr>Aligning SuccessNavigator Scores to Resources</vt:lpstr>
      <vt:lpstr>PowerPoint Presentation</vt:lpstr>
      <vt:lpstr>Bivariate Correlations: First-year Retention</vt:lpstr>
      <vt:lpstr>PowerPoint Presentation</vt:lpstr>
      <vt:lpstr>Logistic Regression Results (Standardized Regression Weights)</vt:lpstr>
      <vt:lpstr>But what does that regression coefficient really mean in terms of retention rates?</vt:lpstr>
      <vt:lpstr>Logistic Regression Results (Standardized Regression Weights)</vt:lpstr>
      <vt:lpstr>Strategies for Using Noncognitive Data  to Inform Student Success Efforts</vt:lpstr>
      <vt:lpstr>Conclusions</vt:lpstr>
      <vt:lpstr>Contact Information</vt:lpstr>
    </vt:vector>
  </TitlesOfParts>
  <Company>ETS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Acquaviva, Sally A</dc:creator>
  <cp:lastModifiedBy>Melissa Read</cp:lastModifiedBy>
  <cp:revision>56</cp:revision>
  <cp:lastPrinted>2015-09-04T17:17:15Z</cp:lastPrinted>
  <dcterms:created xsi:type="dcterms:W3CDTF">2015-07-17T13:31:54Z</dcterms:created>
  <dcterms:modified xsi:type="dcterms:W3CDTF">2018-10-23T13:07:46Z</dcterms:modified>
</cp:coreProperties>
</file>