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3" r:id="rId5"/>
    <p:sldMasterId id="2147483852" r:id="rId6"/>
    <p:sldMasterId id="2147483881" r:id="rId7"/>
    <p:sldMasterId id="2147483912" r:id="rId8"/>
    <p:sldMasterId id="2147483940" r:id="rId9"/>
  </p:sldMasterIdLst>
  <p:notesMasterIdLst>
    <p:notesMasterId r:id="rId78"/>
  </p:notesMasterIdLst>
  <p:handoutMasterIdLst>
    <p:handoutMasterId r:id="rId79"/>
  </p:handoutMasterIdLst>
  <p:sldIdLst>
    <p:sldId id="547" r:id="rId10"/>
    <p:sldId id="548" r:id="rId11"/>
    <p:sldId id="549" r:id="rId12"/>
    <p:sldId id="324" r:id="rId13"/>
    <p:sldId id="360" r:id="rId14"/>
    <p:sldId id="335" r:id="rId15"/>
    <p:sldId id="465" r:id="rId16"/>
    <p:sldId id="466" r:id="rId17"/>
    <p:sldId id="433" r:id="rId18"/>
    <p:sldId id="544" r:id="rId19"/>
    <p:sldId id="336" r:id="rId20"/>
    <p:sldId id="337" r:id="rId21"/>
    <p:sldId id="329" r:id="rId22"/>
    <p:sldId id="338" r:id="rId23"/>
    <p:sldId id="467" r:id="rId24"/>
    <p:sldId id="416" r:id="rId25"/>
    <p:sldId id="344" r:id="rId26"/>
    <p:sldId id="530" r:id="rId27"/>
    <p:sldId id="468" r:id="rId28"/>
    <p:sldId id="469" r:id="rId29"/>
    <p:sldId id="473" r:id="rId30"/>
    <p:sldId id="474" r:id="rId31"/>
    <p:sldId id="545" r:id="rId32"/>
    <p:sldId id="475" r:id="rId33"/>
    <p:sldId id="476" r:id="rId34"/>
    <p:sldId id="477" r:id="rId35"/>
    <p:sldId id="478" r:id="rId36"/>
    <p:sldId id="485" r:id="rId37"/>
    <p:sldId id="486" r:id="rId38"/>
    <p:sldId id="487" r:id="rId39"/>
    <p:sldId id="488" r:id="rId40"/>
    <p:sldId id="490" r:id="rId41"/>
    <p:sldId id="494" r:id="rId42"/>
    <p:sldId id="499" r:id="rId43"/>
    <p:sldId id="500" r:id="rId44"/>
    <p:sldId id="501" r:id="rId45"/>
    <p:sldId id="502" r:id="rId46"/>
    <p:sldId id="505" r:id="rId47"/>
    <p:sldId id="506" r:id="rId48"/>
    <p:sldId id="507" r:id="rId49"/>
    <p:sldId id="509" r:id="rId50"/>
    <p:sldId id="510" r:id="rId51"/>
    <p:sldId id="511" r:id="rId52"/>
    <p:sldId id="516" r:id="rId53"/>
    <p:sldId id="424" r:id="rId54"/>
    <p:sldId id="519" r:id="rId55"/>
    <p:sldId id="523" r:id="rId56"/>
    <p:sldId id="525" r:id="rId57"/>
    <p:sldId id="527" r:id="rId58"/>
    <p:sldId id="351" r:id="rId59"/>
    <p:sldId id="529" r:id="rId60"/>
    <p:sldId id="531" r:id="rId61"/>
    <p:sldId id="542" r:id="rId62"/>
    <p:sldId id="534" r:id="rId63"/>
    <p:sldId id="535" r:id="rId64"/>
    <p:sldId id="540" r:id="rId65"/>
    <p:sldId id="541" r:id="rId66"/>
    <p:sldId id="536" r:id="rId67"/>
    <p:sldId id="537" r:id="rId68"/>
    <p:sldId id="538" r:id="rId69"/>
    <p:sldId id="539" r:id="rId70"/>
    <p:sldId id="543" r:id="rId71"/>
    <p:sldId id="461" r:id="rId72"/>
    <p:sldId id="357" r:id="rId73"/>
    <p:sldId id="462" r:id="rId74"/>
    <p:sldId id="546" r:id="rId75"/>
    <p:sldId id="432" r:id="rId76"/>
    <p:sldId id="551" r:id="rId7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561"/>
    <a:srgbClr val="022B57"/>
    <a:srgbClr val="1C416B"/>
    <a:srgbClr val="18385F"/>
    <a:srgbClr val="008492"/>
    <a:srgbClr val="EDAA00"/>
    <a:srgbClr val="004F9E"/>
    <a:srgbClr val="9EA200"/>
    <a:srgbClr val="929600"/>
    <a:srgbClr val="77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304" autoAdjust="0"/>
  </p:normalViewPr>
  <p:slideViewPr>
    <p:cSldViewPr snapToGrid="0">
      <p:cViewPr varScale="1">
        <p:scale>
          <a:sx n="104" d="100"/>
          <a:sy n="104" d="100"/>
        </p:scale>
        <p:origin x="1236" y="114"/>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11621"/>
    </p:cViewPr>
  </p:sorterViewPr>
  <p:notesViewPr>
    <p:cSldViewPr snapToGrid="0">
      <p:cViewPr varScale="1">
        <p:scale>
          <a:sx n="64" d="100"/>
          <a:sy n="64"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Satisfaction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Sheet1!$B$2:$B$4</c:f>
              <c:numCache>
                <c:formatCode>0%</c:formatCode>
                <c:ptCount val="3"/>
                <c:pt idx="0">
                  <c:v>0.54</c:v>
                </c:pt>
                <c:pt idx="1">
                  <c:v>0.53</c:v>
                </c:pt>
                <c:pt idx="2">
                  <c:v>0.64</c:v>
                </c:pt>
              </c:numCache>
            </c:numRef>
          </c:val>
          <c:extLst>
            <c:ext xmlns:c16="http://schemas.microsoft.com/office/drawing/2014/chart" uri="{C3380CC4-5D6E-409C-BE32-E72D297353CC}">
              <c16:uniqueId val="{00000000-93E1-4E9C-8F89-520A32C8C7A5}"/>
            </c:ext>
          </c:extLst>
        </c:ser>
        <c:ser>
          <c:idx val="1"/>
          <c:order val="1"/>
          <c:tx>
            <c:strRef>
              <c:f>Sheet1!$C$1</c:f>
              <c:strCache>
                <c:ptCount val="1"/>
                <c:pt idx="0">
                  <c:v>Re-Enrollment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Sheet1!$C$2:$C$4</c:f>
              <c:numCache>
                <c:formatCode>0%</c:formatCode>
                <c:ptCount val="3"/>
                <c:pt idx="0">
                  <c:v>0.56000000000000005</c:v>
                </c:pt>
                <c:pt idx="1">
                  <c:v>0.59</c:v>
                </c:pt>
                <c:pt idx="2">
                  <c:v>0.71</c:v>
                </c:pt>
              </c:numCache>
            </c:numRef>
          </c:val>
          <c:extLst>
            <c:ext xmlns:c16="http://schemas.microsoft.com/office/drawing/2014/chart" uri="{C3380CC4-5D6E-409C-BE32-E72D297353CC}">
              <c16:uniqueId val="{00000001-93E1-4E9C-8F89-520A32C8C7A5}"/>
            </c:ext>
          </c:extLst>
        </c:ser>
        <c:dLbls>
          <c:showLegendKey val="0"/>
          <c:showVal val="0"/>
          <c:showCatName val="0"/>
          <c:showSerName val="0"/>
          <c:showPercent val="0"/>
          <c:showBubbleSize val="0"/>
        </c:dLbls>
        <c:gapWidth val="219"/>
        <c:overlap val="-27"/>
        <c:axId val="1918563600"/>
        <c:axId val="1918565232"/>
      </c:barChart>
      <c:catAx>
        <c:axId val="19185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18565232"/>
        <c:crosses val="autoZero"/>
        <c:auto val="1"/>
        <c:lblAlgn val="ctr"/>
        <c:lblOffset val="100"/>
        <c:noMultiLvlLbl val="0"/>
      </c:catAx>
      <c:valAx>
        <c:axId val="19185652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1856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Sheet1!$B$2:$B$4</c:f>
              <c:numCache>
                <c:formatCode>0%</c:formatCode>
                <c:ptCount val="3"/>
                <c:pt idx="0">
                  <c:v>0.89</c:v>
                </c:pt>
                <c:pt idx="1">
                  <c:v>0.88</c:v>
                </c:pt>
                <c:pt idx="2">
                  <c:v>0.87</c:v>
                </c:pt>
              </c:numCache>
            </c:numRef>
          </c:val>
          <c:extLst>
            <c:ext xmlns:c16="http://schemas.microsoft.com/office/drawing/2014/chart" uri="{C3380CC4-5D6E-409C-BE32-E72D297353CC}">
              <c16:uniqueId val="{00000000-B2E8-411D-8C40-C7C92E24DD93}"/>
            </c:ext>
          </c:extLst>
        </c:ser>
        <c:ser>
          <c:idx val="1"/>
          <c:order val="1"/>
          <c:tx>
            <c:strRef>
              <c:f>Sheet1!$C$1</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Sheet1!$C$2:$C$4</c:f>
              <c:numCache>
                <c:formatCode>0%</c:formatCode>
                <c:ptCount val="3"/>
                <c:pt idx="0">
                  <c:v>0.53</c:v>
                </c:pt>
                <c:pt idx="1">
                  <c:v>0.51</c:v>
                </c:pt>
                <c:pt idx="2">
                  <c:v>0.64</c:v>
                </c:pt>
              </c:numCache>
            </c:numRef>
          </c:val>
          <c:extLst>
            <c:ext xmlns:c16="http://schemas.microsoft.com/office/drawing/2014/chart" uri="{C3380CC4-5D6E-409C-BE32-E72D297353CC}">
              <c16:uniqueId val="{00000001-B2E8-411D-8C40-C7C92E24DD93}"/>
            </c:ext>
          </c:extLst>
        </c:ser>
        <c:ser>
          <c:idx val="2"/>
          <c:order val="2"/>
          <c:tx>
            <c:strRef>
              <c:f>Sheet1!$D$1</c:f>
              <c:strCache>
                <c:ptCount val="1"/>
                <c:pt idx="0">
                  <c:v>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Sheet1!$D$2:$D$4</c:f>
              <c:numCache>
                <c:formatCode>0%</c:formatCode>
                <c:ptCount val="3"/>
                <c:pt idx="0">
                  <c:v>0.36</c:v>
                </c:pt>
                <c:pt idx="1">
                  <c:v>0.37</c:v>
                </c:pt>
                <c:pt idx="2">
                  <c:v>0.23</c:v>
                </c:pt>
              </c:numCache>
            </c:numRef>
          </c:val>
          <c:extLst>
            <c:ext xmlns:c16="http://schemas.microsoft.com/office/drawing/2014/chart" uri="{C3380CC4-5D6E-409C-BE32-E72D297353CC}">
              <c16:uniqueId val="{00000002-B2E8-411D-8C40-C7C92E24DD93}"/>
            </c:ext>
          </c:extLst>
        </c:ser>
        <c:dLbls>
          <c:showLegendKey val="0"/>
          <c:showVal val="0"/>
          <c:showCatName val="0"/>
          <c:showSerName val="0"/>
          <c:showPercent val="0"/>
          <c:showBubbleSize val="0"/>
        </c:dLbls>
        <c:gapWidth val="219"/>
        <c:overlap val="-27"/>
        <c:axId val="1918572848"/>
        <c:axId val="1918573936"/>
      </c:barChart>
      <c:catAx>
        <c:axId val="191857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18573936"/>
        <c:crosses val="autoZero"/>
        <c:auto val="1"/>
        <c:lblAlgn val="ctr"/>
        <c:lblOffset val="100"/>
        <c:noMultiLvlLbl val="0"/>
      </c:catAx>
      <c:valAx>
        <c:axId val="191857393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1857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Sheet1!$B$2:$B$4</c:f>
              <c:numCache>
                <c:formatCode>0%</c:formatCode>
                <c:ptCount val="3"/>
                <c:pt idx="0">
                  <c:v>0.8</c:v>
                </c:pt>
                <c:pt idx="1">
                  <c:v>0.79</c:v>
                </c:pt>
                <c:pt idx="2">
                  <c:v>0.82</c:v>
                </c:pt>
              </c:numCache>
            </c:numRef>
          </c:val>
          <c:extLst>
            <c:ext xmlns:c16="http://schemas.microsoft.com/office/drawing/2014/chart" uri="{C3380CC4-5D6E-409C-BE32-E72D297353CC}">
              <c16:uniqueId val="{00000000-C6F6-4638-A722-26C4B0A37A0E}"/>
            </c:ext>
          </c:extLst>
        </c:ser>
        <c:ser>
          <c:idx val="1"/>
          <c:order val="1"/>
          <c:tx>
            <c:strRef>
              <c:f>Sheet1!$C$1</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Sheet1!$C$2:$C$4</c:f>
              <c:numCache>
                <c:formatCode>0%</c:formatCode>
                <c:ptCount val="3"/>
                <c:pt idx="0">
                  <c:v>0.59</c:v>
                </c:pt>
                <c:pt idx="1">
                  <c:v>0.53</c:v>
                </c:pt>
                <c:pt idx="2">
                  <c:v>0.62</c:v>
                </c:pt>
              </c:numCache>
            </c:numRef>
          </c:val>
          <c:extLst>
            <c:ext xmlns:c16="http://schemas.microsoft.com/office/drawing/2014/chart" uri="{C3380CC4-5D6E-409C-BE32-E72D297353CC}">
              <c16:uniqueId val="{00000001-C6F6-4638-A722-26C4B0A37A0E}"/>
            </c:ext>
          </c:extLst>
        </c:ser>
        <c:ser>
          <c:idx val="2"/>
          <c:order val="2"/>
          <c:tx>
            <c:strRef>
              <c:f>Sheet1!$D$1</c:f>
              <c:strCache>
                <c:ptCount val="1"/>
                <c:pt idx="0">
                  <c:v>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Sheet1!$D$2:$D$4</c:f>
              <c:numCache>
                <c:formatCode>0%</c:formatCode>
                <c:ptCount val="3"/>
                <c:pt idx="0">
                  <c:v>0.21</c:v>
                </c:pt>
                <c:pt idx="1">
                  <c:v>0.26</c:v>
                </c:pt>
                <c:pt idx="2">
                  <c:v>0.2</c:v>
                </c:pt>
              </c:numCache>
            </c:numRef>
          </c:val>
          <c:extLst>
            <c:ext xmlns:c16="http://schemas.microsoft.com/office/drawing/2014/chart" uri="{C3380CC4-5D6E-409C-BE32-E72D297353CC}">
              <c16:uniqueId val="{00000002-C6F6-4638-A722-26C4B0A37A0E}"/>
            </c:ext>
          </c:extLst>
        </c:ser>
        <c:dLbls>
          <c:showLegendKey val="0"/>
          <c:showVal val="0"/>
          <c:showCatName val="0"/>
          <c:showSerName val="0"/>
          <c:showPercent val="0"/>
          <c:showBubbleSize val="0"/>
        </c:dLbls>
        <c:gapWidth val="219"/>
        <c:overlap val="-27"/>
        <c:axId val="1711626464"/>
        <c:axId val="1711628096"/>
      </c:barChart>
      <c:catAx>
        <c:axId val="171162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1628096"/>
        <c:crosses val="autoZero"/>
        <c:auto val="1"/>
        <c:lblAlgn val="ctr"/>
        <c:lblOffset val="100"/>
        <c:noMultiLvlLbl val="0"/>
      </c:catAx>
      <c:valAx>
        <c:axId val="171162809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162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Sheet1!$B$2:$B$4</c:f>
              <c:numCache>
                <c:formatCode>0%</c:formatCode>
                <c:ptCount val="3"/>
                <c:pt idx="0">
                  <c:v>0.88</c:v>
                </c:pt>
                <c:pt idx="1">
                  <c:v>0.88</c:v>
                </c:pt>
                <c:pt idx="2">
                  <c:v>0.86</c:v>
                </c:pt>
              </c:numCache>
            </c:numRef>
          </c:val>
          <c:extLst>
            <c:ext xmlns:c16="http://schemas.microsoft.com/office/drawing/2014/chart" uri="{C3380CC4-5D6E-409C-BE32-E72D297353CC}">
              <c16:uniqueId val="{00000000-12FE-4F41-81B4-0B86A40593A4}"/>
            </c:ext>
          </c:extLst>
        </c:ser>
        <c:ser>
          <c:idx val="1"/>
          <c:order val="1"/>
          <c:tx>
            <c:strRef>
              <c:f>Sheet1!$C$1</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Sheet1!$C$2:$C$4</c:f>
              <c:numCache>
                <c:formatCode>0%</c:formatCode>
                <c:ptCount val="3"/>
                <c:pt idx="0">
                  <c:v>0.69</c:v>
                </c:pt>
                <c:pt idx="1">
                  <c:v>0.65</c:v>
                </c:pt>
                <c:pt idx="2">
                  <c:v>0.64</c:v>
                </c:pt>
              </c:numCache>
            </c:numRef>
          </c:val>
          <c:extLst>
            <c:ext xmlns:c16="http://schemas.microsoft.com/office/drawing/2014/chart" uri="{C3380CC4-5D6E-409C-BE32-E72D297353CC}">
              <c16:uniqueId val="{00000001-12FE-4F41-81B4-0B86A40593A4}"/>
            </c:ext>
          </c:extLst>
        </c:ser>
        <c:ser>
          <c:idx val="2"/>
          <c:order val="2"/>
          <c:tx>
            <c:strRef>
              <c:f>Sheet1!$D$1</c:f>
              <c:strCache>
                <c:ptCount val="1"/>
                <c:pt idx="0">
                  <c:v>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Sheet1!$D$2:$D$4</c:f>
              <c:numCache>
                <c:formatCode>0%</c:formatCode>
                <c:ptCount val="3"/>
                <c:pt idx="0">
                  <c:v>0.19</c:v>
                </c:pt>
                <c:pt idx="1">
                  <c:v>0.23</c:v>
                </c:pt>
                <c:pt idx="2">
                  <c:v>0.22</c:v>
                </c:pt>
              </c:numCache>
            </c:numRef>
          </c:val>
          <c:extLst>
            <c:ext xmlns:c16="http://schemas.microsoft.com/office/drawing/2014/chart" uri="{C3380CC4-5D6E-409C-BE32-E72D297353CC}">
              <c16:uniqueId val="{00000002-12FE-4F41-81B4-0B86A40593A4}"/>
            </c:ext>
          </c:extLst>
        </c:ser>
        <c:dLbls>
          <c:showLegendKey val="0"/>
          <c:showVal val="0"/>
          <c:showCatName val="0"/>
          <c:showSerName val="0"/>
          <c:showPercent val="0"/>
          <c:showBubbleSize val="0"/>
        </c:dLbls>
        <c:gapWidth val="219"/>
        <c:overlap val="-27"/>
        <c:axId val="1943232080"/>
        <c:axId val="1943229360"/>
      </c:barChart>
      <c:catAx>
        <c:axId val="194323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43229360"/>
        <c:crosses val="autoZero"/>
        <c:auto val="1"/>
        <c:lblAlgn val="ctr"/>
        <c:lblOffset val="100"/>
        <c:noMultiLvlLbl val="0"/>
      </c:catAx>
      <c:valAx>
        <c:axId val="194322936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4323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Sheet1!$B$2:$B$4</c:f>
              <c:numCache>
                <c:formatCode>0%</c:formatCode>
                <c:ptCount val="3"/>
                <c:pt idx="0">
                  <c:v>0.76</c:v>
                </c:pt>
                <c:pt idx="1">
                  <c:v>0.77</c:v>
                </c:pt>
                <c:pt idx="2">
                  <c:v>0.77</c:v>
                </c:pt>
              </c:numCache>
            </c:numRef>
          </c:val>
          <c:extLst>
            <c:ext xmlns:c16="http://schemas.microsoft.com/office/drawing/2014/chart" uri="{C3380CC4-5D6E-409C-BE32-E72D297353CC}">
              <c16:uniqueId val="{00000000-F68D-4F30-A632-1143A2076280}"/>
            </c:ext>
          </c:extLst>
        </c:ser>
        <c:ser>
          <c:idx val="1"/>
          <c:order val="1"/>
          <c:tx>
            <c:strRef>
              <c:f>Sheet1!$C$1</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Sheet1!$C$2:$C$4</c:f>
              <c:numCache>
                <c:formatCode>0%</c:formatCode>
                <c:ptCount val="3"/>
                <c:pt idx="0">
                  <c:v>0.45</c:v>
                </c:pt>
                <c:pt idx="1">
                  <c:v>0.42</c:v>
                </c:pt>
                <c:pt idx="2">
                  <c:v>0.55000000000000004</c:v>
                </c:pt>
              </c:numCache>
            </c:numRef>
          </c:val>
          <c:extLst>
            <c:ext xmlns:c16="http://schemas.microsoft.com/office/drawing/2014/chart" uri="{C3380CC4-5D6E-409C-BE32-E72D297353CC}">
              <c16:uniqueId val="{00000001-F68D-4F30-A632-1143A2076280}"/>
            </c:ext>
          </c:extLst>
        </c:ser>
        <c:ser>
          <c:idx val="2"/>
          <c:order val="2"/>
          <c:tx>
            <c:strRef>
              <c:f>Sheet1!$D$1</c:f>
              <c:strCache>
                <c:ptCount val="1"/>
                <c:pt idx="0">
                  <c:v>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Four-year privates</c:v>
                </c:pt>
                <c:pt idx="1">
                  <c:v>Four-year publics</c:v>
                </c:pt>
                <c:pt idx="2">
                  <c:v>Community colleges</c:v>
                </c:pt>
              </c:strCache>
            </c:strRef>
          </c:cat>
          <c:val>
            <c:numRef>
              <c:f>Sheet1!$D$2:$D$4</c:f>
              <c:numCache>
                <c:formatCode>0%</c:formatCode>
                <c:ptCount val="3"/>
                <c:pt idx="0">
                  <c:v>0.31</c:v>
                </c:pt>
                <c:pt idx="1">
                  <c:v>0.35</c:v>
                </c:pt>
                <c:pt idx="2">
                  <c:v>0.22</c:v>
                </c:pt>
              </c:numCache>
            </c:numRef>
          </c:val>
          <c:extLst>
            <c:ext xmlns:c16="http://schemas.microsoft.com/office/drawing/2014/chart" uri="{C3380CC4-5D6E-409C-BE32-E72D297353CC}">
              <c16:uniqueId val="{00000002-F68D-4F30-A632-1143A2076280}"/>
            </c:ext>
          </c:extLst>
        </c:ser>
        <c:dLbls>
          <c:showLegendKey val="0"/>
          <c:showVal val="0"/>
          <c:showCatName val="0"/>
          <c:showSerName val="0"/>
          <c:showPercent val="0"/>
          <c:showBubbleSize val="0"/>
        </c:dLbls>
        <c:gapWidth val="219"/>
        <c:overlap val="-27"/>
        <c:axId val="1943230992"/>
        <c:axId val="1943231536"/>
      </c:barChart>
      <c:catAx>
        <c:axId val="194323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43231536"/>
        <c:crosses val="autoZero"/>
        <c:auto val="1"/>
        <c:lblAlgn val="ctr"/>
        <c:lblOffset val="100"/>
        <c:noMultiLvlLbl val="0"/>
      </c:catAx>
      <c:valAx>
        <c:axId val="194323153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4323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583" cy="480887"/>
          </a:xfrm>
          <a:prstGeom prst="rect">
            <a:avLst/>
          </a:prstGeom>
        </p:spPr>
        <p:txBody>
          <a:bodyPr vert="horz" lIns="94851" tIns="47425" rIns="94851" bIns="47425" rtlCol="0"/>
          <a:lstStyle>
            <a:lvl1pPr algn="l">
              <a:defRPr sz="1200"/>
            </a:lvl1pPr>
          </a:lstStyle>
          <a:p>
            <a:r>
              <a:rPr lang="en-US" dirty="0"/>
              <a:t>The Value of Gathering Student Satisfaction Data</a:t>
            </a:r>
          </a:p>
        </p:txBody>
      </p:sp>
      <p:sp>
        <p:nvSpPr>
          <p:cNvPr id="3" name="Date Placeholder 2"/>
          <p:cNvSpPr>
            <a:spLocks noGrp="1"/>
          </p:cNvSpPr>
          <p:nvPr>
            <p:ph type="dt" sz="quarter" idx="1"/>
          </p:nvPr>
        </p:nvSpPr>
        <p:spPr>
          <a:xfrm>
            <a:off x="4142963" y="1"/>
            <a:ext cx="3170583" cy="480887"/>
          </a:xfrm>
          <a:prstGeom prst="rect">
            <a:avLst/>
          </a:prstGeom>
        </p:spPr>
        <p:txBody>
          <a:bodyPr vert="horz" lIns="94851" tIns="47425" rIns="94851" bIns="47425" rtlCol="0"/>
          <a:lstStyle>
            <a:lvl1pPr algn="r">
              <a:defRPr sz="1200"/>
            </a:lvl1pPr>
          </a:lstStyle>
          <a:p>
            <a:r>
              <a:rPr lang="en-US" dirty="0"/>
              <a:t>October 3, 2017</a:t>
            </a:r>
          </a:p>
        </p:txBody>
      </p:sp>
      <p:sp>
        <p:nvSpPr>
          <p:cNvPr id="4" name="Footer Placeholder 3"/>
          <p:cNvSpPr>
            <a:spLocks noGrp="1"/>
          </p:cNvSpPr>
          <p:nvPr>
            <p:ph type="ftr" sz="quarter" idx="2"/>
          </p:nvPr>
        </p:nvSpPr>
        <p:spPr>
          <a:xfrm>
            <a:off x="1" y="9120314"/>
            <a:ext cx="3170583" cy="480886"/>
          </a:xfrm>
          <a:prstGeom prst="rect">
            <a:avLst/>
          </a:prstGeom>
        </p:spPr>
        <p:txBody>
          <a:bodyPr vert="horz" lIns="94851" tIns="47425" rIns="94851" bIns="47425" rtlCol="0" anchor="b"/>
          <a:lstStyle>
            <a:lvl1pPr algn="l">
              <a:defRPr sz="1200"/>
            </a:lvl1pPr>
          </a:lstStyle>
          <a:p>
            <a:r>
              <a:rPr lang="en-US" dirty="0"/>
              <a:t>Julie Bryant</a:t>
            </a:r>
          </a:p>
          <a:p>
            <a:r>
              <a:rPr lang="en-US" dirty="0"/>
              <a:t>Associate Vice President, Retention Solutions</a:t>
            </a:r>
            <a:br>
              <a:rPr lang="en-US" dirty="0"/>
            </a:br>
            <a:r>
              <a:rPr lang="en-US" dirty="0"/>
              <a:t>Ruffalo Noel Levitz </a:t>
            </a:r>
          </a:p>
        </p:txBody>
      </p:sp>
      <p:sp>
        <p:nvSpPr>
          <p:cNvPr id="5" name="Slide Number Placeholder 4"/>
          <p:cNvSpPr>
            <a:spLocks noGrp="1"/>
          </p:cNvSpPr>
          <p:nvPr>
            <p:ph type="sldNum" sz="quarter" idx="3"/>
          </p:nvPr>
        </p:nvSpPr>
        <p:spPr>
          <a:xfrm>
            <a:off x="4142963" y="9120314"/>
            <a:ext cx="3170583" cy="480886"/>
          </a:xfrm>
          <a:prstGeom prst="rect">
            <a:avLst/>
          </a:prstGeom>
        </p:spPr>
        <p:txBody>
          <a:bodyPr vert="horz" lIns="94851" tIns="47425" rIns="94851" bIns="47425" rtlCol="0" anchor="b"/>
          <a:lstStyle>
            <a:lvl1pPr algn="r">
              <a:defRPr sz="1200"/>
            </a:lvl1pPr>
          </a:lstStyle>
          <a:p>
            <a:fld id="{DC7AB21E-0FF1-4196-AC40-42A5BD5E4E1A}" type="slidenum">
              <a:rPr lang="en-US" smtClean="0"/>
              <a:t>‹#›</a:t>
            </a:fld>
            <a:endParaRPr lang="en-US"/>
          </a:p>
        </p:txBody>
      </p:sp>
    </p:spTree>
    <p:extLst>
      <p:ext uri="{BB962C8B-B14F-4D97-AF65-F5344CB8AC3E}">
        <p14:creationId xmlns:p14="http://schemas.microsoft.com/office/powerpoint/2010/main" val="42012002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583" cy="48088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3" y="1"/>
            <a:ext cx="3170583" cy="480887"/>
          </a:xfrm>
          <a:prstGeom prst="rect">
            <a:avLst/>
          </a:prstGeom>
        </p:spPr>
        <p:txBody>
          <a:bodyPr vert="horz" lIns="94851" tIns="47425" rIns="94851" bIns="47425" rtlCol="0"/>
          <a:lstStyle>
            <a:lvl1pPr algn="r">
              <a:defRPr sz="1200"/>
            </a:lvl1pPr>
          </a:lstStyle>
          <a:p>
            <a:fld id="{A7036DE7-E99D-4DB7-8F02-0EA67BBF97E0}" type="datetimeFigureOut">
              <a:rPr lang="en-US" smtClean="0"/>
              <a:t>10/30/2017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474"/>
            <a:ext cx="5850835" cy="3780989"/>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314"/>
            <a:ext cx="3170583" cy="480886"/>
          </a:xfrm>
          <a:prstGeom prst="rect">
            <a:avLst/>
          </a:prstGeom>
        </p:spPr>
        <p:txBody>
          <a:bodyPr vert="horz" lIns="94851" tIns="47425" rIns="94851" bIns="47425" rtlCol="0" anchor="b"/>
          <a:lstStyle>
            <a:lvl1pPr algn="l">
              <a:defRPr sz="1200"/>
            </a:lvl1pPr>
          </a:lstStyle>
          <a:p>
            <a:r>
              <a:rPr lang="en-US"/>
              <a:t>Proprietary &amp; Confidential </a:t>
            </a:r>
          </a:p>
        </p:txBody>
      </p:sp>
      <p:sp>
        <p:nvSpPr>
          <p:cNvPr id="7" name="Slide Number Placeholder 6"/>
          <p:cNvSpPr>
            <a:spLocks noGrp="1"/>
          </p:cNvSpPr>
          <p:nvPr>
            <p:ph type="sldNum" sz="quarter" idx="5"/>
          </p:nvPr>
        </p:nvSpPr>
        <p:spPr>
          <a:xfrm>
            <a:off x="4142963" y="9120314"/>
            <a:ext cx="3170583" cy="480886"/>
          </a:xfrm>
          <a:prstGeom prst="rect">
            <a:avLst/>
          </a:prstGeom>
        </p:spPr>
        <p:txBody>
          <a:bodyPr vert="horz" lIns="94851" tIns="47425" rIns="94851" bIns="47425" rtlCol="0" anchor="b"/>
          <a:lstStyle>
            <a:lvl1pPr algn="r">
              <a:defRPr sz="1200"/>
            </a:lvl1pPr>
          </a:lstStyle>
          <a:p>
            <a:fld id="{3E7E3283-67FE-46AB-A449-8493FD081438}" type="slidenum">
              <a:rPr lang="en-US" smtClean="0"/>
              <a:t>‹#›</a:t>
            </a:fld>
            <a:endParaRPr lang="en-US"/>
          </a:p>
        </p:txBody>
      </p:sp>
    </p:spTree>
    <p:extLst>
      <p:ext uri="{BB962C8B-B14F-4D97-AF65-F5344CB8AC3E}">
        <p14:creationId xmlns:p14="http://schemas.microsoft.com/office/powerpoint/2010/main" val="1008495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91866" rtl="0" eaLnBrk="1" fontAlgn="auto" latinLnBrk="0" hangingPunct="1">
              <a:lnSpc>
                <a:spcPct val="100000"/>
              </a:lnSpc>
              <a:spcBef>
                <a:spcPts val="0"/>
              </a:spcBef>
              <a:spcAft>
                <a:spcPts val="0"/>
              </a:spcAft>
              <a:buClrTx/>
              <a:buSzTx/>
              <a:buFontTx/>
              <a:buNone/>
              <a:tabLst/>
              <a:defRPr/>
            </a:pPr>
            <a:fld id="{7824296E-CC5D-47D2-BDE8-43243BC68A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9186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0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combination of data, we can identify areas</a:t>
            </a:r>
            <a:r>
              <a:rPr lang="en-US" baseline="0" dirty="0"/>
              <a:t> of strength, which are items with high importance and high satisfaction.  These are the areas to celebrate on campus.  We are also able to identify areas of challenge which are high importance but low satisfaction.  And we are not going to be immediately concerned with the items that are in the bottom half of importance.  </a:t>
            </a:r>
            <a:endParaRPr lang="en-US" dirty="0"/>
          </a:p>
        </p:txBody>
      </p:sp>
      <p:sp>
        <p:nvSpPr>
          <p:cNvPr id="4" name="Footer Placeholder 3"/>
          <p:cNvSpPr>
            <a:spLocks noGrp="1"/>
          </p:cNvSpPr>
          <p:nvPr>
            <p:ph type="ftr" sz="quarter" idx="10"/>
          </p:nvPr>
        </p:nvSpPr>
        <p:spPr/>
        <p:txBody>
          <a:bodyPr/>
          <a:lstStyle/>
          <a:p>
            <a:r>
              <a:rPr lang="en-US"/>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t>13</a:t>
            </a:fld>
            <a:endParaRPr lang="en-US"/>
          </a:p>
        </p:txBody>
      </p:sp>
    </p:spTree>
    <p:extLst>
      <p:ext uri="{BB962C8B-B14F-4D97-AF65-F5344CB8AC3E}">
        <p14:creationId xmlns:p14="http://schemas.microsoft.com/office/powerpoint/2010/main" val="65337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institutional results are presented up against</a:t>
            </a:r>
            <a:r>
              <a:rPr lang="en-US" baseline="0" dirty="0"/>
              <a:t> the appropriate national comparison group based on your institutional type, so you will be able to see where your students are significantly more or less satisfied than students nationally.  </a:t>
            </a:r>
            <a:endParaRPr lang="en-US" dirty="0"/>
          </a:p>
        </p:txBody>
      </p:sp>
      <p:sp>
        <p:nvSpPr>
          <p:cNvPr id="4" name="Footer Placeholder 3"/>
          <p:cNvSpPr>
            <a:spLocks noGrp="1"/>
          </p:cNvSpPr>
          <p:nvPr>
            <p:ph type="ftr" sz="quarter" idx="10"/>
          </p:nvPr>
        </p:nvSpPr>
        <p:spPr/>
        <p:txBody>
          <a:bodyPr/>
          <a:lstStyle/>
          <a:p>
            <a:r>
              <a:rPr lang="en-US"/>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t>14</a:t>
            </a:fld>
            <a:endParaRPr lang="en-US"/>
          </a:p>
        </p:txBody>
      </p:sp>
    </p:spTree>
    <p:extLst>
      <p:ext uri="{BB962C8B-B14F-4D97-AF65-F5344CB8AC3E}">
        <p14:creationId xmlns:p14="http://schemas.microsoft.com/office/powerpoint/2010/main" val="65664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a:t>
            </a:r>
            <a:r>
              <a:rPr lang="en-US" baseline="0" dirty="0"/>
              <a:t> you an idea of the depth and breadth of the national comparison group data which is available for each survey version.  The national norms are updated annually and reflect three academic years’ worth of data.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3582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campuses are using a</a:t>
            </a:r>
            <a:r>
              <a:rPr lang="en-US" baseline="0" dirty="0"/>
              <a:t> systematic approach to using their satisfaction survey data.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1277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a suggested step by step approach as part of a systematic assessment cycle.   I am going to take a few minutes and walk you through each of these five steps to give you a better idea of how you could follow a similar approach at your institution.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7870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up, surveying your students.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3378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things that you will want</a:t>
            </a:r>
            <a:r>
              <a:rPr lang="en-US" baseline="0" dirty="0"/>
              <a:t> to determine as you launch a survey administration.  The first question you will need to answer is when are you going to survey.  We have a 40-60 split between institutions that survey in the fall and those that choose to survey their students in the spring.  You will want to find the timeframe that will work best for you and then plan to stick with that going forward for future administrations.  You will then want to think about how you want to survey with either paper instruments or with online invitations.  I can tell you that most institutions are currently using the online method and finding it to be successful and we can assist you with that process with our online system.  You will also want to think about who you are going to survey.  We generally recommend that you invite 100% of your population with an online administration.  The important thing to note here is that you are striving for a representative sample across all class levels of your student population.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6977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encourage you to think about the communication that is done in advance</a:t>
            </a:r>
            <a:r>
              <a:rPr lang="en-US" baseline="0" dirty="0"/>
              <a:t> of the survey.  We find that the most successful institutions have intentionally communicated with students and campus personnel in advance of the survey to let everyone know why you are surveying, when you are surveying, how you are surveying and what you plan to do with the data when you receive it.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5013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Here is an example from Mansfield University of a poster</a:t>
            </a:r>
            <a:r>
              <a:rPr lang="en-US" baseline="0" dirty="0"/>
              <a:t> they placed around campus to be sure everyone knew the survey was going to be conducted.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0686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to review and share the results.</a:t>
            </a:r>
            <a:r>
              <a:rPr lang="en-US" baseline="0" dirty="0"/>
              <a:t>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80902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begin by sharing</a:t>
            </a:r>
            <a:r>
              <a:rPr lang="en-US" baseline="0" dirty="0"/>
              <a:t> why student satisfaction surveys are important for you to conduct on your campus.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0115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give you a</a:t>
            </a:r>
            <a:r>
              <a:rPr lang="en-US" baseline="0" dirty="0"/>
              <a:t> sense of how the data are delivered to you.  You can see in this screen shot that you get your data for each individual item on the survey, up against the corresponding national comparison group.  We also highlight for you the green star strength items and the red flag challenge items.  And on the other tabs of the report, you can see the data in a variety of ways.  You get a feel as you look at the items shared here that the survey is very comprehensive and provides a big picture view for you on the student experience.  You are welcome to visit our Website with the shortcut SSI Samples, as noted on the top of this visual, to explore the report samples yourself.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72898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review the results, be sure to share them with the top leadership and</a:t>
            </a:r>
            <a:r>
              <a:rPr lang="en-US" baseline="0" dirty="0"/>
              <a:t> the faculty and staff, and your students.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5210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want to look for a variety</a:t>
            </a:r>
            <a:r>
              <a:rPr lang="en-US" baseline="0" dirty="0"/>
              <a:t> of methods to share the results, depending on the audience.   Whenever possible, focus on the story the data tells and not just the numbers in the reports.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85386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especially important to make the data relevant to the audience</a:t>
            </a:r>
            <a:r>
              <a:rPr lang="en-US" baseline="0" dirty="0"/>
              <a:t>.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23777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Student Satisfaction Inventory has data elements that are relevant for many different departments on campus.  You can see the list here.  I would be happy to visit with you to provide more details on the specific data points that each department would be most interested in.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65208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share the results on campus, I strongly encourage you to </a:t>
            </a:r>
            <a:r>
              <a:rPr lang="en-US" baseline="0" dirty="0"/>
              <a:t>be sure to tell people what next steps are planned with the data because taking action is how you can ultimately improve student satisfaction.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37655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is to explore the data.</a:t>
            </a:r>
            <a:r>
              <a:rPr lang="en-US" baseline="0" dirty="0"/>
              <a:t>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97011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I</a:t>
            </a:r>
            <a:r>
              <a:rPr lang="en-US" baseline="0" dirty="0"/>
              <a:t> think you will find that digging deeper into the data will help you to understand what changes could be made on your campus.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3892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Here are some of</a:t>
            </a:r>
            <a:r>
              <a:rPr lang="en-US" baseline="0" dirty="0"/>
              <a:t> the possible ways that you can further explore your data.  These include slicing the data to look at the responses by different subpopulations to see which students are more or less satisfied.  With the online administrations, we also gather student comments, so I encourage you to spend time reviewing these as well.  And a critical step to really understand what the items mean on your campus is to conduct focus groups.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131208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of the key demographic variables that may be appropriate for you to review from your data set.  I think</a:t>
            </a:r>
            <a:r>
              <a:rPr lang="en-US" baseline="0" dirty="0"/>
              <a:t> these are the ones that are most actionable with targeted initiatives. </a:t>
            </a:r>
            <a:endParaRPr lang="en-US" dirty="0"/>
          </a:p>
        </p:txBody>
      </p:sp>
      <p:sp>
        <p:nvSpPr>
          <p:cNvPr id="4" name="Slide Number Placeholder 3"/>
          <p:cNvSpPr>
            <a:spLocks noGrp="1"/>
          </p:cNvSpPr>
          <p:nvPr>
            <p:ph type="sldNum" sz="quarter" idx="10"/>
          </p:nvPr>
        </p:nvSpPr>
        <p:spPr/>
        <p:txBody>
          <a:bodyPr/>
          <a:lstStyle/>
          <a:p>
            <a:fld id="{2A69A1C4-E943-44E4-BF8B-D2B29C9340C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35640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770">
              <a:defRPr/>
            </a:pPr>
            <a:r>
              <a:rPr lang="en-US" dirty="0"/>
              <a:t>We</a:t>
            </a:r>
            <a:r>
              <a:rPr lang="en-US" baseline="0" dirty="0"/>
              <a:t> have learned in recent years that student satisfaction is linked with key institutional metrics.  </a:t>
            </a:r>
            <a:r>
              <a:rPr lang="en-US" dirty="0"/>
              <a:t>Recent studies have shown that student satisfaction is linked with key</a:t>
            </a:r>
            <a:r>
              <a:rPr lang="en-US" baseline="0" dirty="0"/>
              <a:t> institutional metrics, including higher individual student retention, higher institutional graduation rates, higher institutional alumni giving and in some cases, lower institutional loan default rates.  If you are interested in learning more about these studies, they are available on our Website with the URL shortcut of benchmark, as noted on this slide.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t>6</a:t>
            </a:fld>
            <a:endParaRPr lang="en-US" dirty="0"/>
          </a:p>
        </p:txBody>
      </p:sp>
    </p:spTree>
    <p:extLst>
      <p:ext uri="{BB962C8B-B14F-4D97-AF65-F5344CB8AC3E}">
        <p14:creationId xmlns:p14="http://schemas.microsoft.com/office/powerpoint/2010/main" val="140947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As</a:t>
            </a:r>
            <a:r>
              <a:rPr lang="en-US" baseline="0" dirty="0"/>
              <a:t> you think about conducting focus groups, you will want to find ways to meet with both student groups and with groups of your campus personnel.   Your students can share what they are experiencing and your campus personnel can provide suggestions from their perspective.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16783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quote from a client really captures the value of conducting focus groups:  She says,  Focus groups can be very eye opening.  What you think an item means to students may not be how they interpret it at all.  So take the time to have discussions on campus to better understand the experience students are having, and what’s nice with the student satisfaction data as a starting point, is you will be able to have very focused focus groups.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8791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want to bring all that information back to an established task force or committee for review and discussion.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551617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work begins</a:t>
            </a:r>
            <a:r>
              <a:rPr lang="en-US" baseline="0" dirty="0"/>
              <a:t> to decide what you are going to do differently.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1745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takes us to step four – responding to the data with new initiatives. </a:t>
            </a:r>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892179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able to consider your results</a:t>
            </a:r>
            <a:r>
              <a:rPr lang="en-US" baseline="0" dirty="0"/>
              <a:t> to determine what is actionable.  What is perception?  And are there things that may be beyond your control, but you still need to be aware of them.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47050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23403">
              <a:defRPr/>
            </a:pPr>
            <a:r>
              <a:rPr lang="en-US" dirty="0"/>
              <a:t>We looked at this matrix</a:t>
            </a:r>
            <a:r>
              <a:rPr lang="en-US" baseline="0" dirty="0"/>
              <a:t> earlier in the presentation.  I share it again now because it helps you to think about how you will want to prioritize your actions. In the reports we deliver to you, we identify your strengths and your challenges, using this conceptual model. Your strengths, or the areas where you are doing well, are items with high importance and high satisfaction.  These are the areas you will want to celebrate.   On the other side are the items that are still very important to your students but have lower satisfaction.  These are your challenges and these are places where your students think you can be doing even better.  These are your priority areas for improvement because they matter to students and you are not currently meeting their expectations.  This is where you will want to focus your resources and your attention to increase student satisfaction. </a:t>
            </a:r>
            <a:endParaRPr lang="en-US" dirty="0"/>
          </a:p>
          <a:p>
            <a:pPr defTabSz="1123403">
              <a:defRPr/>
            </a:pPr>
            <a:endParaRPr lang="en-US" dirty="0"/>
          </a:p>
          <a:p>
            <a:pPr defTabSz="1123403">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4B85A59-B5A0-4982-BCBF-0DC9BCFB59D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531914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9728">
              <a:lnSpc>
                <a:spcPct val="115000"/>
              </a:lnSpc>
              <a:defRPr/>
            </a:pPr>
            <a:r>
              <a:rPr lang="en-US" dirty="0">
                <a:latin typeface="Arial"/>
                <a:ea typeface="Calibri"/>
                <a:cs typeface="Times New Roman"/>
              </a:rPr>
              <a:t>I</a:t>
            </a:r>
            <a:r>
              <a:rPr lang="en-US" baseline="0" dirty="0">
                <a:latin typeface="Arial"/>
                <a:ea typeface="Calibri"/>
                <a:cs typeface="Times New Roman"/>
              </a:rPr>
              <a:t> suggest three ways to address your challenges.  The first are the “just do its”.  Where can you change policies or procedures that don’t make sense for students or your campus personnel for that matter? But you may not </a:t>
            </a:r>
            <a:r>
              <a:rPr lang="en-US" sz="1900" dirty="0">
                <a:latin typeface="Arial"/>
                <a:ea typeface="Calibri"/>
                <a:cs typeface="Times New Roman"/>
              </a:rPr>
              <a:t>be able to fix everything right away.  So the second segment are those things that will need more resources and more research, and should be part of your future strategic planning. They need to be addressed, just not now.  But just be sure that they stay in that plan.  And the third segment are items where you can improve student satisfaction by using information to change perceptions. </a:t>
            </a:r>
            <a:r>
              <a:rPr lang="en-US" dirty="0">
                <a:latin typeface="Arial"/>
                <a:ea typeface="Calibri"/>
                <a:cs typeface="Times New Roman"/>
              </a:rPr>
              <a:t>Sometimes we don’t have to change a policy or procedure; we just need to communicate around it better. Communication is such a powerful way to improve satisfaction</a:t>
            </a:r>
            <a:r>
              <a:rPr lang="en-US" baseline="0" dirty="0">
                <a:latin typeface="Arial"/>
                <a:ea typeface="Calibri"/>
                <a:cs typeface="Times New Roman"/>
              </a:rPr>
              <a:t> but you need to be intentional with how and when you are communicating particular points to your campus community.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40455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look at the item “Billing policies are reasonable.” to illustrate this concept.  The Just Do It may mean changing policies so payments are not due until after financial aid has been dispersed.  Seems pretty logical doesn’t it?  But that’ not always the case for colleges.  The future plan, may be to offer automatic withdrawal options for monthly payments.  Something that may take you a year or two to get implemented.  And the information approach may be to send a communication to students (and/or the parents of your traditional age students) regarding all of the current payment options, going out six weeks prior to the start of the fall or spring semesters.  Couldn’t these simple actions help to improve student satisfaction with billing policies? </a:t>
            </a:r>
            <a:r>
              <a:rPr lang="en-US" dirty="0"/>
              <a:t>And that’s what it really comes down to is identifying</a:t>
            </a:r>
            <a:r>
              <a:rPr lang="en-US" baseline="0" dirty="0"/>
              <a:t> what are the simple things you can do on your campus to change the student experience.  They may not be that hard to implement. </a:t>
            </a:r>
          </a:p>
          <a:p>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88783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idea here is to identify where can you make changes in processes, in policies and in perceptions.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1267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next two slides provide you with more detail on that referenced research</a:t>
            </a:r>
            <a:r>
              <a:rPr lang="en-US" baseline="0" dirty="0"/>
              <a:t> and the corresponding reports that support the data findings.  </a:t>
            </a:r>
            <a:endParaRPr lang="en-US" dirty="0"/>
          </a:p>
        </p:txBody>
      </p:sp>
      <p:sp>
        <p:nvSpPr>
          <p:cNvPr id="4" name="Slide Number Placeholder 3"/>
          <p:cNvSpPr>
            <a:spLocks noGrp="1"/>
          </p:cNvSpPr>
          <p:nvPr>
            <p:ph type="sldNum" sz="quarter" idx="10"/>
          </p:nvPr>
        </p:nvSpPr>
        <p:spPr/>
        <p:txBody>
          <a:bodyPr/>
          <a:lstStyle/>
          <a:p>
            <a:fld id="{2A69A1C4-E943-44E4-BF8B-D2B29C9340C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24307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It is also helpful</a:t>
            </a:r>
            <a:r>
              <a:rPr lang="en-US" baseline="0" dirty="0"/>
              <a:t> to keep in mind that satisfaction data can support a variety of efforts on campus.  Institutions tell us that they are using the data for retention and student success efforts, to provide the student voice in strategic planning activities, to provide valuable documentation for accreditation efforts and for internal market research purposes for recruitment efforts.  You may be using or planning to use the data in one of these areas, but I encourage you to look for ways to expand the use of the data on your campus into all four activities.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48688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Most institutions w</a:t>
            </a:r>
            <a:r>
              <a:rPr lang="en-US" baseline="0" dirty="0"/>
              <a:t>e are working with, survey their students every other year.  As you think about your own assessment cycle, you </a:t>
            </a:r>
            <a:r>
              <a:rPr lang="en-US" dirty="0"/>
              <a:t>will want to be sure that</a:t>
            </a:r>
            <a:r>
              <a:rPr lang="en-US" baseline="0" dirty="0"/>
              <a:t> you can point to actions that you have been taken based on the student responses, especially before it’s time to survey again.  Remember, no action, no improvement in student satisfaction.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41597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systematic</a:t>
            </a:r>
            <a:r>
              <a:rPr lang="en-US" baseline="0" dirty="0"/>
              <a:t> assessment cycle is to close the feedback loop and inform the campus of the actions you have taken. </a:t>
            </a:r>
            <a:endParaRPr lang="en-US" dirty="0"/>
          </a:p>
        </p:txBody>
      </p:sp>
      <p:sp>
        <p:nvSpPr>
          <p:cNvPr id="4" name="Footer Placeholder 3"/>
          <p:cNvSpPr>
            <a:spLocks noGrp="1"/>
          </p:cNvSpPr>
          <p:nvPr>
            <p:ph type="ftr" sz="quarter" idx="10"/>
          </p:nvPr>
        </p:nvSpPr>
        <p:spPr/>
        <p:txBody>
          <a:bodyPr/>
          <a:lstStyle/>
          <a:p>
            <a:r>
              <a:rPr lang="en-US"/>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t>45</a:t>
            </a:fld>
            <a:endParaRPr lang="en-US"/>
          </a:p>
        </p:txBody>
      </p:sp>
    </p:spTree>
    <p:extLst>
      <p:ext uri="{BB962C8B-B14F-4D97-AF65-F5344CB8AC3E}">
        <p14:creationId xmlns:p14="http://schemas.microsoft.com/office/powerpoint/2010/main" val="471024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21">
              <a:defRPr/>
            </a:pPr>
            <a:r>
              <a:rPr lang="en-US" dirty="0"/>
              <a:t>Here are some suggestions for when and what to communicate</a:t>
            </a:r>
            <a:r>
              <a:rPr lang="en-US" baseline="0" dirty="0"/>
              <a:t> at your institution.  When you receive your results, you will want to communicate about the current satisfaction levels and areas of importance to your students.  When you gather more information with focus group sessions, you may want to begin communicating to change perceptions about the way things currently are.  Keep in mind that perceptions are reality, so you may have a lot of opportunities to change perceptions.  It’s especially important that when you make a change to a policy or procedure that you communicate that the change was made.  Be intentional in those communications and don’t assume that everyone is automatically aware that something is different.  And as you prepare for your next survey administration, you will want to purposely communicate what has been done since the last survey administration.  Now this assumes that you have taken particular actions, so be sure you are proactive to that extent.  But then be prepared to share the laundry list of improvements to encourage students to complete the survey this time around, knowing that their responses are key elements for decision making at your institution.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89343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9628">
              <a:defRPr/>
            </a:pPr>
            <a:r>
              <a:rPr lang="en-US" dirty="0"/>
              <a:t>Here is an </a:t>
            </a:r>
            <a:r>
              <a:rPr lang="en-US" baseline="0" dirty="0"/>
              <a:t>example of a poster that was used on campus at McPherson College.  As you can see in this example, you can say a lot by being creative.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745618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one more</a:t>
            </a:r>
            <a:r>
              <a:rPr lang="en-US" baseline="0" dirty="0"/>
              <a:t> look at the entire assessment cycle and you will notice that it keeps going because satisfaction assessment, or any assessment really, is not a once and done activity.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721097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share with you that the clients we work with typically</a:t>
            </a:r>
            <a:r>
              <a:rPr lang="en-US" baseline="0" dirty="0"/>
              <a:t> survey on an every other year basis, often alternating with NSSE (the National Survey on Student Engagement) or CCSSE (the Community College Survey on Student Engagement), so that they are gathering both satisfaction and engagement student feedback data.  Because they are really two different aspects of the student experience.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56198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is satisfaction</a:t>
            </a:r>
            <a:r>
              <a:rPr lang="en-US" baseline="0" dirty="0"/>
              <a:t> surveying</a:t>
            </a:r>
            <a:r>
              <a:rPr lang="en-US" dirty="0"/>
              <a:t> working for campuses? </a:t>
            </a:r>
          </a:p>
        </p:txBody>
      </p:sp>
      <p:sp>
        <p:nvSpPr>
          <p:cNvPr id="4" name="Slide Number Placeholder 3"/>
          <p:cNvSpPr>
            <a:spLocks noGrp="1"/>
          </p:cNvSpPr>
          <p:nvPr>
            <p:ph type="sldNum" sz="quarter" idx="10"/>
          </p:nvPr>
        </p:nvSpPr>
        <p:spPr/>
        <p:txBody>
          <a:bodyPr/>
          <a:lstStyle/>
          <a:p>
            <a:fld id="{B38E14DA-6FE6-4D05-8664-97087A794C87}" type="slidenum">
              <a:rPr lang="en-US" smtClean="0"/>
              <a:t>50</a:t>
            </a:fld>
            <a:endParaRPr lang="en-US" dirty="0"/>
          </a:p>
        </p:txBody>
      </p:sp>
    </p:spTree>
    <p:extLst>
      <p:ext uri="{BB962C8B-B14F-4D97-AF65-F5344CB8AC3E}">
        <p14:creationId xmlns:p14="http://schemas.microsoft.com/office/powerpoint/2010/main" val="3948028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a:t>
            </a:r>
            <a:r>
              <a:rPr lang="en-US" baseline="0" dirty="0"/>
              <a:t> seen at the institutional level, when campuses actively work with their results, taking action, informing the students and gathering student satisfaction data on a regular basis, campuses are able to positively influence student satisfaction perceptions over time.   Keep in mind that just administering the survey is not enough.  You need to be prepared to take action with the results to intentionally make improvements to the student experience. </a:t>
            </a:r>
            <a:endParaRPr lang="en-US" dirty="0"/>
          </a:p>
        </p:txBody>
      </p:sp>
      <p:sp>
        <p:nvSpPr>
          <p:cNvPr id="4" name="Slide Number Placeholder 3"/>
          <p:cNvSpPr>
            <a:spLocks noGrp="1"/>
          </p:cNvSpPr>
          <p:nvPr>
            <p:ph type="sldNum" sz="quarter" idx="10"/>
          </p:nvPr>
        </p:nvSpPr>
        <p:spPr/>
        <p:txBody>
          <a:bodyPr/>
          <a:lstStyle/>
          <a:p>
            <a:fld id="{2A69A1C4-E943-44E4-BF8B-D2B29C9340C1}"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759744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a:t>
            </a:r>
            <a:r>
              <a:rPr lang="en-US" baseline="0" dirty="0"/>
              <a:t> rap up today, I want to share a few highlights from the national trends. The full National Priorities and Satisfaction Report will be released later this fall, and I will be sure to let you know when it is available to download, but for now, let me give you a sneak peak.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78102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a:t>
            </a:r>
            <a:r>
              <a:rPr lang="en-US" baseline="0" dirty="0"/>
              <a:t> help you to know what you are looking for.  </a:t>
            </a:r>
            <a:r>
              <a:rPr lang="en-US" dirty="0"/>
              <a:t>The last one</a:t>
            </a:r>
            <a:r>
              <a:rPr lang="en-US" baseline="0" dirty="0"/>
              <a:t> is a blog article rather than a full report. </a:t>
            </a:r>
            <a:endParaRPr lang="en-US" dirty="0"/>
          </a:p>
        </p:txBody>
      </p:sp>
      <p:sp>
        <p:nvSpPr>
          <p:cNvPr id="4" name="Slide Number Placeholder 3"/>
          <p:cNvSpPr>
            <a:spLocks noGrp="1"/>
          </p:cNvSpPr>
          <p:nvPr>
            <p:ph type="sldNum" sz="quarter" idx="10"/>
          </p:nvPr>
        </p:nvSpPr>
        <p:spPr/>
        <p:txBody>
          <a:bodyPr/>
          <a:lstStyle/>
          <a:p>
            <a:fld id="{2A69A1C4-E943-44E4-BF8B-D2B29C9340C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81957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let me share with you the overall levels of satisfaction and the overall likelihood</a:t>
            </a:r>
            <a:r>
              <a:rPr lang="en-US" baseline="0" dirty="0"/>
              <a:t> for students to re-enroll if they had it to do over again.  These are bottom line indicators on student satisfaction and these are the indicators that are most strongly linked to institutional graduation rates, retention, and alumni giving.  The way institutions move the needle on these items is with the actions they take on the individual survey items, so let’s take a closer look at those. </a:t>
            </a:r>
            <a:endParaRPr lang="en-US" dirty="0"/>
          </a:p>
        </p:txBody>
      </p:sp>
      <p:sp>
        <p:nvSpPr>
          <p:cNvPr id="4" name="Footer Placeholder 3"/>
          <p:cNvSpPr>
            <a:spLocks noGrp="1"/>
          </p:cNvSpPr>
          <p:nvPr>
            <p:ph type="ftr" sz="quarter" idx="10"/>
          </p:nvPr>
        </p:nvSpPr>
        <p:spPr/>
        <p:txBody>
          <a:bodyPr/>
          <a:lstStyle/>
          <a:p>
            <a:r>
              <a:rPr lang="en-US">
                <a:solidFill>
                  <a:prstClr val="black"/>
                </a:solidFill>
              </a:rPr>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706123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item that I think may be of interest</a:t>
            </a:r>
            <a:r>
              <a:rPr lang="en-US" baseline="0" dirty="0"/>
              <a:t> to you is the item “I am able to register for classes with few conflicts.”  This chart shows that at four-year privates for example, 89% of students indicate that this item is important or very important to them and only 53% are satisfied or very satisfied with it.  You can see the corresponding percentages at four-year publics and community colleges.  I can tell you that in the national data set, this item is identified as a top priority challenge at all three institution types.  </a:t>
            </a:r>
          </a:p>
          <a:p>
            <a:endParaRPr lang="en-US" dirty="0"/>
          </a:p>
        </p:txBody>
      </p:sp>
      <p:sp>
        <p:nvSpPr>
          <p:cNvPr id="4" name="Footer Placeholder 3"/>
          <p:cNvSpPr>
            <a:spLocks noGrp="1"/>
          </p:cNvSpPr>
          <p:nvPr>
            <p:ph type="ftr" sz="quarter" idx="10"/>
          </p:nvPr>
        </p:nvSpPr>
        <p:spPr/>
        <p:txBody>
          <a:bodyPr/>
          <a:lstStyle/>
          <a:p>
            <a:r>
              <a:rPr lang="en-US"/>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t>54</a:t>
            </a:fld>
            <a:endParaRPr lang="en-US"/>
          </a:p>
        </p:txBody>
      </p:sp>
    </p:spTree>
    <p:extLst>
      <p:ext uri="{BB962C8B-B14F-4D97-AF65-F5344CB8AC3E}">
        <p14:creationId xmlns:p14="http://schemas.microsoft.com/office/powerpoint/2010/main" val="1503393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some potential ways for you to respond to this item on campus?</a:t>
            </a:r>
            <a:r>
              <a:rPr lang="en-US" baseline="0" dirty="0"/>
              <a:t>  You could analyze the data by slicing it by student programs or majors to see where access to classes is more or less of an issue for one program vs. another.  You could also intentionally track and identify which classes are in high demand each semester.  You could also explore through focus group discussions what types of conflicts are students facing?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562436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item in this area is the perception of the registration personnel being helpful.  Again, you can see the percentage of students indicating it is important or very important to them and the percent saying they are satisfied or very satisfied.  </a:t>
            </a:r>
            <a:endParaRPr lang="en-US" dirty="0"/>
          </a:p>
          <a:p>
            <a:endParaRPr lang="en-US" dirty="0"/>
          </a:p>
          <a:p>
            <a:r>
              <a:rPr lang="en-US" dirty="0"/>
              <a:t>While</a:t>
            </a:r>
            <a:r>
              <a:rPr lang="en-US" baseline="0" dirty="0"/>
              <a:t> this item is not</a:t>
            </a:r>
            <a:r>
              <a:rPr lang="en-US" dirty="0"/>
              <a:t> a strength or a challenge for</a:t>
            </a:r>
            <a:r>
              <a:rPr lang="en-US" baseline="0" dirty="0"/>
              <a:t> any institution types, it may be an area for you to focus on for your campus.</a:t>
            </a:r>
            <a:endParaRPr lang="en-US" dirty="0"/>
          </a:p>
        </p:txBody>
      </p:sp>
      <p:sp>
        <p:nvSpPr>
          <p:cNvPr id="4" name="Footer Placeholder 3"/>
          <p:cNvSpPr>
            <a:spLocks noGrp="1"/>
          </p:cNvSpPr>
          <p:nvPr>
            <p:ph type="ftr" sz="quarter" idx="10"/>
          </p:nvPr>
        </p:nvSpPr>
        <p:spPr/>
        <p:txBody>
          <a:bodyPr/>
          <a:lstStyle/>
          <a:p>
            <a:r>
              <a:rPr lang="en-US">
                <a:solidFill>
                  <a:prstClr val="black"/>
                </a:solidFill>
              </a:rPr>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50305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ideas</a:t>
            </a:r>
            <a:r>
              <a:rPr lang="en-US" baseline="0" dirty="0"/>
              <a:t> for responding on this item.  You could talk with students to understand what they are experiencing with the registration staff.  If appropriate, you may want to consider implementing customer service training with this department and others on campus.  You may also want to take another look at your policies and procedures because those could be affecting your registration’s staff ability to serve students.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639482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item on academic</a:t>
            </a:r>
            <a:r>
              <a:rPr lang="en-US" baseline="0" dirty="0"/>
              <a:t> advisors being knowledgeable about requirements </a:t>
            </a:r>
            <a:r>
              <a:rPr lang="en-US" dirty="0"/>
              <a:t>is very important</a:t>
            </a:r>
            <a:r>
              <a:rPr lang="en-US" baseline="0" dirty="0"/>
              <a:t> across institution types.  At four-year privates and publics, this item is considered a strength and while the scores are similar, it is considered a challenge item in the community college data set.  </a:t>
            </a:r>
            <a:endParaRPr lang="en-US" dirty="0"/>
          </a:p>
          <a:p>
            <a:endParaRPr lang="en-US" dirty="0"/>
          </a:p>
        </p:txBody>
      </p:sp>
      <p:sp>
        <p:nvSpPr>
          <p:cNvPr id="4" name="Footer Placeholder 3"/>
          <p:cNvSpPr>
            <a:spLocks noGrp="1"/>
          </p:cNvSpPr>
          <p:nvPr>
            <p:ph type="ftr" sz="quarter" idx="10"/>
          </p:nvPr>
        </p:nvSpPr>
        <p:spPr/>
        <p:txBody>
          <a:bodyPr/>
          <a:lstStyle/>
          <a:p>
            <a:r>
              <a:rPr lang="en-US"/>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t>58</a:t>
            </a:fld>
            <a:endParaRPr lang="en-US"/>
          </a:p>
        </p:txBody>
      </p:sp>
    </p:spTree>
    <p:extLst>
      <p:ext uri="{BB962C8B-B14F-4D97-AF65-F5344CB8AC3E}">
        <p14:creationId xmlns:p14="http://schemas.microsoft.com/office/powerpoint/2010/main" val="26735050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item were a challenge at your institution, you may want to consider improving the resources available to advisors regarding current</a:t>
            </a:r>
            <a:r>
              <a:rPr lang="en-US" baseline="0" dirty="0"/>
              <a:t> requirements by each major.  You could also consider examining the processes and procedures in place for advising and look for opportunities to improve student and advisor relationships.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092157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item I want us to take a look at and that is</a:t>
            </a:r>
            <a:r>
              <a:rPr lang="en-US" baseline="0" dirty="0"/>
              <a:t> the perceptions of getting the run-around on campus.  At the national level, this item is not a strength or a challenge, but it may be area where your campus could improve.  </a:t>
            </a:r>
            <a:endParaRPr lang="en-US" dirty="0"/>
          </a:p>
        </p:txBody>
      </p:sp>
      <p:sp>
        <p:nvSpPr>
          <p:cNvPr id="4" name="Footer Placeholder 3"/>
          <p:cNvSpPr>
            <a:spLocks noGrp="1"/>
          </p:cNvSpPr>
          <p:nvPr>
            <p:ph type="ftr" sz="quarter" idx="10"/>
          </p:nvPr>
        </p:nvSpPr>
        <p:spPr/>
        <p:txBody>
          <a:bodyPr/>
          <a:lstStyle/>
          <a:p>
            <a:r>
              <a:rPr lang="en-US">
                <a:solidFill>
                  <a:prstClr val="black"/>
                </a:solidFill>
              </a:rPr>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3057152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a:t>
            </a:r>
            <a:r>
              <a:rPr lang="en-US" baseline="0" dirty="0"/>
              <a:t> place where discussions with students and campus personnel can help you to identify the types of run-around students are experiencing.  And keep in mind that the run-around may be on the phone, or with your Web resources as well as physically having students run all around campus.  I encourage you to take another look at your policies, especially when it comes to billing, dropping or adding classes, registration, etc. and find ways to remove multiple hoops for students to jump through whenever possible.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936009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a:t>
            </a:r>
            <a:r>
              <a:rPr lang="en-US" baseline="0" dirty="0"/>
              <a:t> you consider the top issues nationally, do you know what the top issues are on your own campus?  Conducting a student satisfaction assessment would help you to identify your priorities for improvement based on what your students think.  </a:t>
            </a:r>
            <a:endParaRPr lang="en-US" dirty="0"/>
          </a:p>
        </p:txBody>
      </p:sp>
      <p:sp>
        <p:nvSpPr>
          <p:cNvPr id="4" name="Footer Placeholder 3"/>
          <p:cNvSpPr>
            <a:spLocks noGrp="1"/>
          </p:cNvSpPr>
          <p:nvPr>
            <p:ph type="ftr" sz="quarter" idx="10"/>
          </p:nvPr>
        </p:nvSpPr>
        <p:spPr/>
        <p:txBody>
          <a:bodyPr/>
          <a:lstStyle/>
          <a:p>
            <a:r>
              <a:rPr lang="en-US"/>
              <a:t>Proprietary &amp; Confidential </a:t>
            </a:r>
          </a:p>
        </p:txBody>
      </p:sp>
      <p:sp>
        <p:nvSpPr>
          <p:cNvPr id="5" name="Slide Number Placeholder 4"/>
          <p:cNvSpPr>
            <a:spLocks noGrp="1"/>
          </p:cNvSpPr>
          <p:nvPr>
            <p:ph type="sldNum" sz="quarter" idx="11"/>
          </p:nvPr>
        </p:nvSpPr>
        <p:spPr/>
        <p:txBody>
          <a:bodyPr/>
          <a:lstStyle/>
          <a:p>
            <a:fld id="{3E7E3283-67FE-46AB-A449-8493FD081438}" type="slidenum">
              <a:rPr lang="en-US" smtClean="0"/>
              <a:t>62</a:t>
            </a:fld>
            <a:endParaRPr lang="en-US"/>
          </a:p>
        </p:txBody>
      </p:sp>
    </p:spTree>
    <p:extLst>
      <p:ext uri="{BB962C8B-B14F-4D97-AF65-F5344CB8AC3E}">
        <p14:creationId xmlns:p14="http://schemas.microsoft.com/office/powerpoint/2010/main" val="137472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a:t>
            </a:r>
            <a:r>
              <a:rPr lang="en-US" baseline="0" dirty="0"/>
              <a:t> that a lot of institutions recognize the importance of using satisfaction data for retention purposes.  This table presents the responses to the 2017 Effective Practices Report for Student Success, Retention and Completion, which is also available on the Ruffalo Noel Levitz website.  As you can see, a large portion of institutions of all types indicate that they are using student satisfaction assessment and the majority find them to be effective retention practices.  So this is the bandwagon rationale – lots of institutions are doing it and you should too! </a:t>
            </a:r>
          </a:p>
          <a:p>
            <a:endParaRPr lang="en-US" baseline="0" dirty="0"/>
          </a:p>
          <a:p>
            <a:endParaRPr lang="en-US" baseline="0" dirty="0"/>
          </a:p>
          <a:p>
            <a:r>
              <a:rPr lang="en-US" baseline="0" dirty="0"/>
              <a:t>NOTE:  Also data could be added to this chart on this item: </a:t>
            </a:r>
          </a:p>
          <a:p>
            <a:r>
              <a:rPr lang="en-US" baseline="0" dirty="0"/>
              <a:t>Assessing what’s important to currently enrolled students to help ensure their satisfaction and success. </a:t>
            </a:r>
          </a:p>
          <a:p>
            <a:r>
              <a:rPr lang="en-US" baseline="0" dirty="0"/>
              <a:t>4 </a:t>
            </a:r>
            <a:r>
              <a:rPr lang="en-US" baseline="0" dirty="0" err="1"/>
              <a:t>yr</a:t>
            </a:r>
            <a:r>
              <a:rPr lang="en-US" baseline="0" dirty="0"/>
              <a:t> publics:  81.5% / 63.6%</a:t>
            </a:r>
          </a:p>
          <a:p>
            <a:r>
              <a:rPr lang="en-US" baseline="0" dirty="0"/>
              <a:t>4 </a:t>
            </a:r>
            <a:r>
              <a:rPr lang="en-US" baseline="0" dirty="0" err="1"/>
              <a:t>yr</a:t>
            </a:r>
            <a:r>
              <a:rPr lang="en-US" baseline="0" dirty="0"/>
              <a:t> privates: 93.7% / 77.0%</a:t>
            </a:r>
          </a:p>
          <a:p>
            <a:r>
              <a:rPr lang="en-US" baseline="0" dirty="0"/>
              <a:t>2 </a:t>
            </a:r>
            <a:r>
              <a:rPr lang="en-US" baseline="0" dirty="0" err="1"/>
              <a:t>yr</a:t>
            </a:r>
            <a:r>
              <a:rPr lang="en-US" baseline="0" dirty="0"/>
              <a:t> publics: 83.3% / 60.0% </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t>9</a:t>
            </a:fld>
            <a:endParaRPr lang="en-US" dirty="0"/>
          </a:p>
        </p:txBody>
      </p:sp>
    </p:spTree>
    <p:extLst>
      <p:ext uri="{BB962C8B-B14F-4D97-AF65-F5344CB8AC3E}">
        <p14:creationId xmlns:p14="http://schemas.microsoft.com/office/powerpoint/2010/main" val="3782481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conclude,</a:t>
            </a:r>
            <a:r>
              <a:rPr lang="en-US" baseline="0" dirty="0"/>
              <a:t> </a:t>
            </a:r>
            <a:r>
              <a:rPr lang="en-US" dirty="0"/>
              <a:t>I have a few resources</a:t>
            </a:r>
            <a:r>
              <a:rPr lang="en-US" baseline="0" dirty="0"/>
              <a:t> that I want to share with you to support your efforts.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897848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more information on our Website that I invite you to review, including short 7 to 10 minute tutorials on a variety of introductory areas and a deeper dive on each of the 5 steps in the systematic assessment cycle as well as other sessions to support your efforts.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t>64</a:t>
            </a:fld>
            <a:endParaRPr lang="en-US" dirty="0"/>
          </a:p>
        </p:txBody>
      </p:sp>
    </p:spTree>
    <p:extLst>
      <p:ext uri="{BB962C8B-B14F-4D97-AF65-F5344CB8AC3E}">
        <p14:creationId xmlns:p14="http://schemas.microsoft.com/office/powerpoint/2010/main" val="752695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please be aware that Ruffalo Noel Levitz can assist you in a variety of ways to improve overall enrollment at your institution.  The Student Satisfaction Inventory is part of our Student Success component which helps you with your retention efforts, but we can also provide assistance throughout the student life cycle.  You can learn more on our Website.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8314568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hear more about how campuses are using their student satisfaction data to make improvements and what approaches</a:t>
            </a:r>
            <a:r>
              <a:rPr lang="en-US" baseline="0" dirty="0"/>
              <a:t> have worked best, I invite you to join us for another Webinar on Tuesday, October 24</a:t>
            </a:r>
            <a:r>
              <a:rPr lang="en-US" baseline="30000" dirty="0"/>
              <a:t>th</a:t>
            </a:r>
            <a:r>
              <a:rPr lang="en-US" baseline="0" dirty="0"/>
              <a:t> at 2:00pm eastern time, featuring Palm Beach Atlantic University, Cuyahoga Community College and Wright State University.  There will be more information and you can register for the FREE webinar on the </a:t>
            </a:r>
            <a:r>
              <a:rPr lang="en-US" baseline="0" dirty="0" err="1"/>
              <a:t>RuffaloNL</a:t>
            </a:r>
            <a:r>
              <a:rPr lang="en-US" baseline="0" dirty="0"/>
              <a:t> website.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2270581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t>67</a:t>
            </a:fld>
            <a:endParaRPr lang="en-US" dirty="0"/>
          </a:p>
        </p:txBody>
      </p:sp>
    </p:spTree>
    <p:extLst>
      <p:ext uri="{BB962C8B-B14F-4D97-AF65-F5344CB8AC3E}">
        <p14:creationId xmlns:p14="http://schemas.microsoft.com/office/powerpoint/2010/main" val="401938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introduce you</a:t>
            </a:r>
            <a:r>
              <a:rPr lang="en-US" baseline="0" dirty="0"/>
              <a:t> to the </a:t>
            </a:r>
            <a:r>
              <a:rPr lang="en-US" dirty="0"/>
              <a:t>Student Satisfaction Inventory or the SSI. </a:t>
            </a:r>
            <a:r>
              <a:rPr lang="en-US" baseline="0" dirty="0"/>
              <a:t> </a:t>
            </a:r>
            <a:r>
              <a:rPr lang="en-US" dirty="0"/>
              <a:t>You can see that it is has</a:t>
            </a:r>
            <a:r>
              <a:rPr lang="en-US" baseline="0" dirty="0"/>
              <a:t> been widely used in higher education over the past 20 plus years.  There are survey versions specific to institution types, including four-year institutions, community colleges and two-year career schools and the number of survey items rated for importance and satisfaction varies for each version.  All of the survey versions offer you the opportunity to include customized items and the surveys can be administered via paper or online options.  The SSI is intended to be administered across a representative sample of your student population, including all class levels and it can be administered any time during the academic year to your currently enrolled students.  I also want you to be aware that we have survey options for adult and online learners if you are serving those populations as well.  You can learn more about the SSI and see samples of the surveys on our Website, using the short cut SSI.  </a:t>
            </a:r>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18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770">
              <a:defRPr/>
            </a:pPr>
            <a:r>
              <a:rPr lang="en-US" dirty="0"/>
              <a:t>This is </a:t>
            </a:r>
            <a:r>
              <a:rPr lang="en-US" baseline="0" dirty="0"/>
              <a:t>how we define student satisfaction.  It is when expectations are met or exceeded by the student’s PERCEPTION of the campus reality.  You can see that a key word in this definition is PERCEPTION and it is important to keep in mind that perception really is reality.  Sometimes you get your results back and you think, that’s not the way it is on our campus.  But if that is the way your students perceive it to be, then that is their reality!  The other important word here is EXPECTATIONS because they provide the context with which to consider the student experience.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t>11</a:t>
            </a:fld>
            <a:endParaRPr lang="en-US"/>
          </a:p>
        </p:txBody>
      </p:sp>
    </p:spTree>
    <p:extLst>
      <p:ext uri="{BB962C8B-B14F-4D97-AF65-F5344CB8AC3E}">
        <p14:creationId xmlns:p14="http://schemas.microsoft.com/office/powerpoint/2010/main" val="333510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770">
              <a:defRPr/>
            </a:pPr>
            <a:r>
              <a:rPr lang="en-US" dirty="0"/>
              <a:t>The surveys from Ruffalo Noel Levitz capture both an importance</a:t>
            </a:r>
            <a:r>
              <a:rPr lang="en-US" baseline="0" dirty="0"/>
              <a:t> score and a satisfaction score.  This combination of data allows you to review your satisfaction results within the context of what is most important and what truly matters to your students.  </a:t>
            </a:r>
            <a:endParaRPr lang="en-US" dirty="0"/>
          </a:p>
          <a:p>
            <a:endParaRPr lang="en-US" dirty="0"/>
          </a:p>
        </p:txBody>
      </p:sp>
      <p:sp>
        <p:nvSpPr>
          <p:cNvPr id="4" name="Slide Number Placeholder 3"/>
          <p:cNvSpPr>
            <a:spLocks noGrp="1"/>
          </p:cNvSpPr>
          <p:nvPr>
            <p:ph type="sldNum" sz="quarter" idx="10"/>
          </p:nvPr>
        </p:nvSpPr>
        <p:spPr/>
        <p:txBody>
          <a:bodyPr/>
          <a:lstStyle/>
          <a:p>
            <a:fld id="{B38E14DA-6FE6-4D05-8664-97087A794C87}" type="slidenum">
              <a:rPr lang="en-US" smtClean="0"/>
              <a:t>12</a:t>
            </a:fld>
            <a:endParaRPr lang="en-US"/>
          </a:p>
        </p:txBody>
      </p:sp>
    </p:spTree>
    <p:extLst>
      <p:ext uri="{BB962C8B-B14F-4D97-AF65-F5344CB8AC3E}">
        <p14:creationId xmlns:p14="http://schemas.microsoft.com/office/powerpoint/2010/main" val="345877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7"/>
            <a:ext cx="9144000" cy="3483864"/>
          </a:xfrm>
          <a:prstGeom prst="rect">
            <a:avLst/>
          </a:prstGeom>
        </p:spPr>
      </p:pic>
      <p:sp>
        <p:nvSpPr>
          <p:cNvPr id="16"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1</a:t>
            </a:r>
          </a:p>
        </p:txBody>
      </p:sp>
      <p:sp>
        <p:nvSpPr>
          <p:cNvPr id="18" name="Text Placeholder 16"/>
          <p:cNvSpPr>
            <a:spLocks noGrp="1"/>
          </p:cNvSpPr>
          <p:nvPr>
            <p:ph type="body" sz="quarter" idx="12" hasCustomPrompt="1"/>
          </p:nvPr>
        </p:nvSpPr>
        <p:spPr>
          <a:xfrm>
            <a:off x="1903418" y="3982966"/>
            <a:ext cx="4412715" cy="326568"/>
          </a:xfrm>
          <a:prstGeom prst="rect">
            <a:avLst/>
          </a:prstGeom>
        </p:spPr>
        <p:txBody>
          <a:bodyPr>
            <a:noAutofit/>
          </a:bodyPr>
          <a:lstStyle>
            <a:lvl1pPr marL="0" indent="0" algn="l">
              <a:buNone/>
              <a:defRPr sz="1600" i="0" baseline="0">
                <a:solidFill>
                  <a:schemeClr val="accent3"/>
                </a:solidFill>
              </a:defRPr>
            </a:lvl1pPr>
          </a:lstStyle>
          <a:p>
            <a:pPr lvl="0"/>
            <a:r>
              <a:rPr lang="en-US" dirty="0"/>
              <a:t>Click to edit presenter title</a:t>
            </a:r>
          </a:p>
        </p:txBody>
      </p:sp>
      <p:sp>
        <p:nvSpPr>
          <p:cNvPr id="17" name="Text Placeholder 16"/>
          <p:cNvSpPr>
            <a:spLocks noGrp="1"/>
          </p:cNvSpPr>
          <p:nvPr>
            <p:ph type="body" sz="quarter" idx="11" hasCustomPrompt="1"/>
          </p:nvPr>
        </p:nvSpPr>
        <p:spPr>
          <a:xfrm>
            <a:off x="1903418" y="3657224"/>
            <a:ext cx="4412715" cy="325742"/>
          </a:xfrm>
          <a:prstGeom prst="rect">
            <a:avLst/>
          </a:prstGeom>
        </p:spPr>
        <p:txBody>
          <a:bodyPr>
            <a:noAutofit/>
          </a:bodyPr>
          <a:lstStyle>
            <a:lvl1pPr marL="0" indent="0" algn="l">
              <a:buNone/>
              <a:defRPr sz="1600" baseline="0">
                <a:solidFill>
                  <a:schemeClr val="accent3"/>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4" name="Picture Placeholder 3"/>
          <p:cNvSpPr>
            <a:spLocks noGrp="1"/>
          </p:cNvSpPr>
          <p:nvPr>
            <p:ph type="pic" sz="quarter" idx="15" hasCustomPrompt="1"/>
          </p:nvPr>
        </p:nvSpPr>
        <p:spPr>
          <a:xfrm>
            <a:off x="6400593" y="3320056"/>
            <a:ext cx="1541463" cy="1971675"/>
          </a:xfrm>
          <a:prstGeom prst="rect">
            <a:avLst/>
          </a:prstGeom>
        </p:spPr>
        <p:txBody>
          <a:bodyPr/>
          <a:lstStyle>
            <a:lvl1pPr>
              <a:buNone/>
              <a:defRPr sz="1600">
                <a:solidFill>
                  <a:schemeClr val="tx2"/>
                </a:solidFill>
              </a:defRPr>
            </a:lvl1pPr>
          </a:lstStyle>
          <a:p>
            <a:r>
              <a:rPr lang="en-US" dirty="0"/>
              <a:t>Click to add presenter photo (optional)</a:t>
            </a:r>
          </a:p>
        </p:txBody>
      </p:sp>
      <p:sp>
        <p:nvSpPr>
          <p:cNvPr id="2" name="Rectangle 1"/>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with Image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3">
              <a:alpha val="82000"/>
            </a:schemeClr>
          </a:solidFill>
          <a:ln>
            <a:solidFill>
              <a:schemeClr val="accent3">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2114558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with Image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3">
              <a:alpha val="82000"/>
            </a:schemeClr>
          </a:solidFill>
          <a:ln>
            <a:solidFill>
              <a:schemeClr val="accent3">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9960503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with Image Tea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2">
              <a:alpha val="82000"/>
            </a:schemeClr>
          </a:solidFill>
          <a:ln>
            <a:solidFill>
              <a:schemeClr val="accent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40010486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with Image Gree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1">
              <a:alpha val="87000"/>
            </a:schemeClr>
          </a:solidFill>
          <a:ln>
            <a:solidFill>
              <a:schemeClr val="accent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1561825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Subhead Gre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26830616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Subhead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24779473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Subhead 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a:solidFill>
            <a:schemeClr val="accent5"/>
          </a:solidFill>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678164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Subhead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362239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ection Subhead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33107128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1" name="Text Placeholder 10"/>
          <p:cNvSpPr>
            <a:spLocks noGrp="1"/>
          </p:cNvSpPr>
          <p:nvPr>
            <p:ph type="body" sz="quarter" idx="12" hasCustomPrompt="1"/>
          </p:nvPr>
        </p:nvSpPr>
        <p:spPr>
          <a:xfrm>
            <a:off x="1123155" y="2302689"/>
            <a:ext cx="6897687" cy="3544888"/>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7"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0"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7919136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asic Information Slide, No Header">
    <p:spTree>
      <p:nvGrpSpPr>
        <p:cNvPr id="1" name=""/>
        <p:cNvGrpSpPr/>
        <p:nvPr/>
      </p:nvGrpSpPr>
      <p:grpSpPr>
        <a:xfrm>
          <a:off x="0" y="0"/>
          <a:ext cx="0" cy="0"/>
          <a:chOff x="0" y="0"/>
          <a:chExt cx="0" cy="0"/>
        </a:xfrm>
      </p:grpSpPr>
      <p:sp>
        <p:nvSpPr>
          <p:cNvPr id="2" name="TextBox 1"/>
          <p:cNvSpPr txBox="1"/>
          <p:nvPr userDrawn="1"/>
        </p:nvSpPr>
        <p:spPr>
          <a:xfrm>
            <a:off x="7917390" y="6533867"/>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smtClean="0">
                <a:solidFill>
                  <a:srgbClr val="002D5C"/>
                </a:solidFill>
                <a:latin typeface="Lato Medium" panose="020F0602020204030203" pitchFamily="34" charset="0"/>
                <a:cs typeface="Lato Medium" panose="020F0602020204030203" pitchFamily="34" charset="0"/>
              </a:rPr>
              <a:pPr algn="r"/>
              <a:t>‹#›</a:t>
            </a:fld>
            <a:endParaRPr lang="en-US" sz="900" dirty="0">
              <a:solidFill>
                <a:srgbClr val="002D5C"/>
              </a:solidFill>
              <a:latin typeface="Lato Medium" panose="020F0602020204030203" pitchFamily="34" charset="0"/>
              <a:cs typeface="Lato Medium" panose="020F0602020204030203" pitchFamily="34" charset="0"/>
            </a:endParaRPr>
          </a:p>
        </p:txBody>
      </p:sp>
      <p:sp>
        <p:nvSpPr>
          <p:cNvPr id="8" name="Text Placeholder 10"/>
          <p:cNvSpPr>
            <a:spLocks noGrp="1"/>
          </p:cNvSpPr>
          <p:nvPr>
            <p:ph type="body" sz="quarter" idx="12" hasCustomPrompt="1"/>
          </p:nvPr>
        </p:nvSpPr>
        <p:spPr>
          <a:xfrm>
            <a:off x="1119131" y="1562526"/>
            <a:ext cx="6905735" cy="4090194"/>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914399" y="901381"/>
            <a:ext cx="7315200" cy="476080"/>
          </a:xfrm>
          <a:prstGeom prst="rect">
            <a:avLst/>
          </a:prstGeom>
        </p:spPr>
        <p:txBody>
          <a:bodyPr/>
          <a:lstStyle>
            <a:lvl1pPr algn="ctr">
              <a:buNone/>
              <a:defRPr sz="2400">
                <a:solidFill>
                  <a:schemeClr val="accent1"/>
                </a:solidFill>
                <a:latin typeface="+mn-lt"/>
              </a:defRPr>
            </a:lvl1pPr>
            <a:lvl2pPr algn="ctr">
              <a:buNone/>
              <a:defRPr sz="2000">
                <a:solidFill>
                  <a:schemeClr val="accent1"/>
                </a:solidFill>
                <a:latin typeface="+mn-lt"/>
              </a:defRPr>
            </a:lvl2pPr>
            <a:lvl3pPr marL="914400" indent="0" algn="ctr">
              <a:buNone/>
              <a:defRPr sz="2000">
                <a:solidFill>
                  <a:schemeClr val="accent1"/>
                </a:solidFill>
                <a:latin typeface="+mn-lt"/>
              </a:defRPr>
            </a:lvl3pPr>
            <a:lvl4pPr marL="1371600" indent="0" algn="ctr">
              <a:buNone/>
              <a:defRPr sz="2000">
                <a:solidFill>
                  <a:schemeClr val="accent1"/>
                </a:solidFill>
                <a:latin typeface="+mn-lt"/>
              </a:defRPr>
            </a:lvl4pPr>
            <a:lvl5pPr marL="1828800" indent="0" algn="ctr">
              <a:buNone/>
              <a:defRPr sz="2000">
                <a:solidFill>
                  <a:schemeClr val="accent1"/>
                </a:solidFill>
                <a:latin typeface="+mn-lt"/>
              </a:defRPr>
            </a:lvl5pPr>
          </a:lstStyle>
          <a:p>
            <a:pPr lvl="0"/>
            <a:r>
              <a:rPr lang="en-US" dirty="0"/>
              <a:t>Click to edit headline</a:t>
            </a:r>
          </a:p>
        </p:txBody>
      </p:sp>
      <p:sp>
        <p:nvSpPr>
          <p:cNvPr id="12" name="Text Placeholder 11"/>
          <p:cNvSpPr>
            <a:spLocks noGrp="1"/>
          </p:cNvSpPr>
          <p:nvPr>
            <p:ph type="body" sz="quarter" idx="14" hasCustomPrompt="1"/>
          </p:nvPr>
        </p:nvSpPr>
        <p:spPr>
          <a:xfrm>
            <a:off x="914399" y="322408"/>
            <a:ext cx="7315200" cy="574567"/>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Tree>
    <p:extLst>
      <p:ext uri="{BB962C8B-B14F-4D97-AF65-F5344CB8AC3E}">
        <p14:creationId xmlns:p14="http://schemas.microsoft.com/office/powerpoint/2010/main" val="29427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with Image Tea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2">
              <a:alpha val="82000"/>
            </a:schemeClr>
          </a:solidFill>
          <a:ln>
            <a:solidFill>
              <a:schemeClr val="accent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703910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8"/>
          <p:cNvSpPr>
            <a:spLocks noGrp="1"/>
          </p:cNvSpPr>
          <p:nvPr>
            <p:ph type="body" sz="quarter" idx="11" hasCustomPrompt="1"/>
          </p:nvPr>
        </p:nvSpPr>
        <p:spPr>
          <a:xfrm>
            <a:off x="5240866" y="1290005"/>
            <a:ext cx="3115733" cy="427677"/>
          </a:xfrm>
          <a:prstGeom prst="rect">
            <a:avLst/>
          </a:prstGeom>
        </p:spPr>
        <p:txBody>
          <a:bodyPr/>
          <a:lstStyle>
            <a:lvl1pPr algn="l">
              <a:buNone/>
              <a:defRPr sz="2400" b="0">
                <a:solidFill>
                  <a:srgbClr val="444D71"/>
                </a:solidFill>
                <a:latin typeface="Lato Heavy" panose="020F0502020204030203" pitchFamily="34" charset="0"/>
                <a:ea typeface="Lato Heavy" panose="020F0502020204030203" pitchFamily="34" charset="0"/>
                <a:cs typeface="Lato Heavy" panose="020F0502020204030203" pitchFamily="34" charset="0"/>
              </a:defRPr>
            </a:lvl1pPr>
            <a:lvl2pPr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9144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3716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8288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subhead</a:t>
            </a:r>
          </a:p>
        </p:txBody>
      </p:sp>
      <p:sp>
        <p:nvSpPr>
          <p:cNvPr id="7" name="Text Placeholder 10"/>
          <p:cNvSpPr>
            <a:spLocks noGrp="1"/>
          </p:cNvSpPr>
          <p:nvPr>
            <p:ph type="body" sz="quarter" idx="12" hasCustomPrompt="1"/>
          </p:nvPr>
        </p:nvSpPr>
        <p:spPr>
          <a:xfrm>
            <a:off x="5240865" y="1787351"/>
            <a:ext cx="3115733" cy="4452581"/>
          </a:xfrm>
          <a:prstGeom prst="rect">
            <a:avLst/>
          </a:prstGeom>
        </p:spPr>
        <p:txBody>
          <a:bodyPr/>
          <a:lstStyle>
            <a:lvl1pPr marL="342900" indent="-342900">
              <a:lnSpc>
                <a:spcPct val="100000"/>
              </a:lnSpc>
              <a:buClr>
                <a:schemeClr val="accent3"/>
              </a:buClr>
              <a:buFont typeface="Arial" panose="020B0604020202020204" pitchFamily="34" charset="0"/>
              <a:buChar char="•"/>
              <a:defRPr>
                <a:solidFill>
                  <a:schemeClr val="tx1"/>
                </a:solidFill>
              </a:defRPr>
            </a:lvl1pPr>
            <a:lvl2pPr marL="685800" indent="-285750">
              <a:lnSpc>
                <a:spcPct val="100000"/>
              </a:lnSpc>
              <a:buClr>
                <a:schemeClr val="accent3"/>
              </a:buClr>
              <a:buFont typeface="Arial" panose="020B0604020202020204" pitchFamily="34" charset="0"/>
              <a:buChar char="•"/>
              <a:defRPr sz="2000">
                <a:solidFill>
                  <a:schemeClr val="tx1"/>
                </a:solidFill>
              </a:defRPr>
            </a:lvl2pPr>
            <a:lvl3pPr marL="1143000" indent="-228600">
              <a:lnSpc>
                <a:spcPct val="100000"/>
              </a:lnSpc>
              <a:buClr>
                <a:schemeClr val="accent3"/>
              </a:buClr>
              <a:buFont typeface="Arial" panose="020B0604020202020204" pitchFamily="34" charset="0"/>
              <a:buChar char="•"/>
              <a:defRPr sz="2000">
                <a:solidFill>
                  <a:schemeClr val="tx1"/>
                </a:solidFill>
              </a:defRPr>
            </a:lvl3pPr>
            <a:lvl4pPr marL="1600200" indent="-228600">
              <a:lnSpc>
                <a:spcPct val="100000"/>
              </a:lnSpc>
              <a:buClr>
                <a:schemeClr val="accent3"/>
              </a:buClr>
              <a:buFont typeface="Arial" panose="020B0604020202020204" pitchFamily="34" charset="0"/>
              <a:buChar char="•"/>
              <a:defRPr sz="2000">
                <a:solidFill>
                  <a:schemeClr val="tx1"/>
                </a:solidFill>
              </a:defRPr>
            </a:lvl4pPr>
            <a:lvl5pPr marL="2057400" indent="-228600">
              <a:lnSpc>
                <a:spcPct val="100000"/>
              </a:lnSpc>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196420379"/>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a:prstGeom prst="rect">
            <a:avLst/>
          </a:prstGeom>
        </p:spPr>
        <p:txBody>
          <a:bodyPr/>
          <a:lstStyle>
            <a:lvl1pPr algn="ctr">
              <a:buNone/>
              <a:defRPr>
                <a:solidFill>
                  <a:schemeClr val="tx2"/>
                </a:solidFill>
              </a:defRPr>
            </a:lvl1pPr>
          </a:lstStyle>
          <a:p>
            <a:r>
              <a:rPr lang="en-US" dirty="0"/>
              <a:t>Click icon to add picture</a:t>
            </a:r>
          </a:p>
        </p:txBody>
      </p:sp>
    </p:spTree>
    <p:extLst>
      <p:ext uri="{BB962C8B-B14F-4D97-AF65-F5344CB8AC3E}">
        <p14:creationId xmlns:p14="http://schemas.microsoft.com/office/powerpoint/2010/main" val="42189365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alf image, Half tex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4749800" y="2331251"/>
            <a:ext cx="3937000"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a:xfrm>
            <a:off x="533400" y="2331251"/>
            <a:ext cx="4027714" cy="4189066"/>
          </a:xfrm>
          <a:prstGeom prst="rect">
            <a:avLst/>
          </a:prstGeom>
        </p:spPr>
        <p:txBody>
          <a:bodyPr/>
          <a:lstStyle>
            <a:lvl1pPr>
              <a:buClr>
                <a:schemeClr val="accent2"/>
              </a:buClr>
              <a:buNone/>
              <a:defRPr>
                <a:solidFill>
                  <a:schemeClr val="accent3"/>
                </a:solidFill>
              </a:defRPr>
            </a:lvl1pPr>
          </a:lstStyle>
          <a:p>
            <a:r>
              <a:rPr lang="en-US" dirty="0"/>
              <a:t>Click icon to add picture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342357128"/>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3552825" y="2410490"/>
            <a:ext cx="5133975" cy="3943868"/>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20" hasCustomPrompt="1"/>
          </p:nvPr>
        </p:nvSpPr>
        <p:spPr>
          <a:xfrm>
            <a:off x="533399" y="3906123"/>
            <a:ext cx="2906486" cy="2456944"/>
          </a:xfrm>
          <a:prstGeom prst="rect">
            <a:avLst/>
          </a:prstGeom>
        </p:spPr>
        <p:txBody>
          <a:bodyPr/>
          <a:lstStyle>
            <a:lvl1pPr>
              <a:buClr>
                <a:schemeClr val="accent2"/>
              </a:buClr>
              <a:buFontTx/>
              <a:buNone/>
              <a:defRPr baseline="0">
                <a:solidFill>
                  <a:schemeClr val="accent3"/>
                </a:solidFill>
              </a:defRPr>
            </a:lvl1pPr>
            <a:lvl2pPr marL="400050" indent="0">
              <a:buClr>
                <a:schemeClr val="accent2"/>
              </a:buClr>
              <a:buFontTx/>
              <a:buNone/>
              <a:defRPr/>
            </a:lvl2pPr>
            <a:lvl3pPr marL="914400" indent="0">
              <a:buClr>
                <a:schemeClr val="accent2"/>
              </a:buClr>
              <a:buFontTx/>
              <a:buNone/>
              <a:defRPr/>
            </a:lvl3pPr>
            <a:lvl4pPr marL="1371600" indent="0">
              <a:buClr>
                <a:schemeClr val="accent2"/>
              </a:buClr>
              <a:buFontTx/>
              <a:buNone/>
              <a:defRPr/>
            </a:lvl4pPr>
            <a:lvl5pPr marL="1828800" indent="0">
              <a:buClr>
                <a:schemeClr val="accent2"/>
              </a:buClr>
              <a:buFontTx/>
              <a:buNone/>
              <a:defRPr/>
            </a:lvl5pPr>
          </a:lstStyle>
          <a:p>
            <a:pPr lvl="0"/>
            <a:r>
              <a:rPr lang="en-US" dirty="0"/>
              <a:t>Click to edit stat or important data point; format to fit</a:t>
            </a:r>
          </a:p>
        </p:txBody>
      </p:sp>
      <p:sp>
        <p:nvSpPr>
          <p:cNvPr id="14" name="Text Placeholder 10"/>
          <p:cNvSpPr>
            <a:spLocks noGrp="1"/>
          </p:cNvSpPr>
          <p:nvPr>
            <p:ph type="body" sz="quarter" idx="21" hasCustomPrompt="1"/>
          </p:nvPr>
        </p:nvSpPr>
        <p:spPr>
          <a:xfrm>
            <a:off x="533398" y="2410490"/>
            <a:ext cx="2906487" cy="1486924"/>
          </a:xfrm>
          <a:prstGeom prst="rect">
            <a:avLst/>
          </a:prstGeom>
        </p:spPr>
        <p:txBody>
          <a:bodyPr/>
          <a:lstStyle>
            <a:lvl1pPr>
              <a:buFontTx/>
              <a:buNone/>
              <a:defRPr sz="9600" b="1" cap="none" spc="0">
                <a:ln w="6600">
                  <a:noFill/>
                  <a:prstDash val="solid"/>
                </a:ln>
                <a:solidFill>
                  <a:schemeClr val="accent1"/>
                </a:solidFill>
                <a:effectLst/>
                <a:latin typeface="Lato Black" panose="020F0502020204030203" pitchFamily="34" charset="0"/>
                <a:ea typeface="Lato Black" panose="020F0502020204030203" pitchFamily="34" charset="0"/>
                <a:cs typeface="Lato Black" panose="020F0502020204030203" pitchFamily="34" charset="0"/>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9"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10"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2"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7502152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2" name="Text Placeholder 3"/>
          <p:cNvSpPr>
            <a:spLocks noGrp="1"/>
          </p:cNvSpPr>
          <p:nvPr>
            <p:ph type="body" sz="quarter" idx="18" hasCustomPrompt="1"/>
          </p:nvPr>
        </p:nvSpPr>
        <p:spPr>
          <a:xfrm>
            <a:off x="533400" y="2365587"/>
            <a:ext cx="4015558"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682067" y="2730700"/>
            <a:ext cx="4004732" cy="434975"/>
          </a:xfrm>
          <a:prstGeom prst="rect">
            <a:avLst/>
          </a:prstGeom>
        </p:spPr>
        <p:txBody>
          <a:bodyPr/>
          <a:lstStyle>
            <a:lvl1pPr algn="ctr">
              <a:buFontTx/>
              <a:buNone/>
              <a:defRPr>
                <a:solidFill>
                  <a:schemeClr val="accent3"/>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5466613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Graph slide">
    <p:spTree>
      <p:nvGrpSpPr>
        <p:cNvPr id="1" name=""/>
        <p:cNvGrpSpPr/>
        <p:nvPr/>
      </p:nvGrpSpPr>
      <p:grpSpPr>
        <a:xfrm>
          <a:off x="0" y="0"/>
          <a:ext cx="0" cy="0"/>
          <a:chOff x="0" y="0"/>
          <a:chExt cx="0" cy="0"/>
        </a:xfrm>
      </p:grpSpPr>
      <p:sp>
        <p:nvSpPr>
          <p:cNvPr id="3" name="Chart Placeholder 2"/>
          <p:cNvSpPr>
            <a:spLocks noGrp="1"/>
          </p:cNvSpPr>
          <p:nvPr>
            <p:ph type="chart" sz="quarter" idx="17"/>
          </p:nvPr>
        </p:nvSpPr>
        <p:spPr>
          <a:xfrm>
            <a:off x="906351" y="2373094"/>
            <a:ext cx="7323248" cy="3961766"/>
          </a:xfrm>
          <a:prstGeom prst="rect">
            <a:avLst/>
          </a:prstGeom>
        </p:spPr>
        <p:txBody>
          <a:bodyPr/>
          <a:lstStyle>
            <a:lvl1pPr>
              <a:buClr>
                <a:schemeClr val="accent2"/>
              </a:buClr>
              <a:buFontTx/>
              <a:buNone/>
              <a:defRPr>
                <a:solidFill>
                  <a:schemeClr val="tx2"/>
                </a:solidFill>
              </a:defRPr>
            </a:lvl1pPr>
          </a:lstStyle>
          <a:p>
            <a:r>
              <a:rPr lang="en-US" dirty="0"/>
              <a:t>Click icon to add chart</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8903253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5" name="Text Placeholder 4"/>
          <p:cNvSpPr>
            <a:spLocks noGrp="1"/>
          </p:cNvSpPr>
          <p:nvPr>
            <p:ph type="body" sz="quarter" idx="20" hasCustomPrompt="1"/>
          </p:nvPr>
        </p:nvSpPr>
        <p:spPr>
          <a:xfrm>
            <a:off x="1714499" y="2305762"/>
            <a:ext cx="5715000" cy="2232025"/>
          </a:xfrm>
          <a:prstGeom prst="rect">
            <a:avLst/>
          </a:prstGeom>
        </p:spPr>
        <p:txBody>
          <a:bodyPr/>
          <a:lstStyle>
            <a:lvl1pPr>
              <a:buNone/>
              <a:defRPr sz="200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quote</a:t>
            </a:r>
          </a:p>
        </p:txBody>
      </p:sp>
      <p:sp>
        <p:nvSpPr>
          <p:cNvPr id="20" name="Text Placeholder 19"/>
          <p:cNvSpPr>
            <a:spLocks noGrp="1"/>
          </p:cNvSpPr>
          <p:nvPr>
            <p:ph type="body" sz="quarter" idx="21" hasCustomPrompt="1"/>
          </p:nvPr>
        </p:nvSpPr>
        <p:spPr>
          <a:xfrm>
            <a:off x="1714499" y="4537787"/>
            <a:ext cx="4953000" cy="966788"/>
          </a:xfrm>
          <a:prstGeom prst="rect">
            <a:avLst/>
          </a:prstGeom>
        </p:spPr>
        <p:txBody>
          <a:bodyPr/>
          <a:lstStyle>
            <a:lvl1pPr>
              <a:buNone/>
              <a:defRPr sz="1400" b="0" baseline="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first/last name</a:t>
            </a:r>
          </a:p>
          <a:p>
            <a:pPr lvl="0"/>
            <a:r>
              <a:rPr lang="en-US" dirty="0"/>
              <a:t>Title, institution name</a:t>
            </a:r>
          </a:p>
        </p:txBody>
      </p:sp>
      <p:sp>
        <p:nvSpPr>
          <p:cNvPr id="6"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502721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nSpc>
                <a:spcPct val="150000"/>
              </a:lnSpc>
            </a:pPr>
            <a:r>
              <a:rPr lang="en-US" sz="1000" i="1" dirty="0">
                <a:solidFill>
                  <a:srgbClr val="FFFFFF"/>
                </a:solidFill>
              </a:rPr>
              <a:t>All material in this presentation, including text and images, is the property of Ruffalo Noel Levitz. Permission is required to reproduce information.</a:t>
            </a:r>
          </a:p>
        </p:txBody>
      </p:sp>
    </p:spTree>
    <p:extLst>
      <p:ext uri="{BB962C8B-B14F-4D97-AF65-F5344CB8AC3E}">
        <p14:creationId xmlns:p14="http://schemas.microsoft.com/office/powerpoint/2010/main" val="35196652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nSpc>
                <a:spcPct val="150000"/>
              </a:lnSpc>
            </a:pPr>
            <a:r>
              <a:rPr lang="en-US" sz="1000" i="1" dirty="0">
                <a:solidFill>
                  <a:srgbClr val="FFFFFF"/>
                </a:solidFill>
              </a:rPr>
              <a:t>All material in this presentation, including text and images, is the property of Ruffalo Noel Levitz. Permission is required to reproduce information.</a:t>
            </a:r>
          </a:p>
        </p:txBody>
      </p:sp>
    </p:spTree>
    <p:extLst>
      <p:ext uri="{BB962C8B-B14F-4D97-AF65-F5344CB8AC3E}">
        <p14:creationId xmlns:p14="http://schemas.microsoft.com/office/powerpoint/2010/main" val="19381353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87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with Image Gree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1">
              <a:alpha val="87000"/>
            </a:schemeClr>
          </a:solidFill>
          <a:ln>
            <a:solidFill>
              <a:schemeClr val="accent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1055226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050" y="-47625"/>
            <a:ext cx="9163050" cy="4396089"/>
          </a:xfrm>
          <a:prstGeom prst="rect">
            <a:avLst/>
          </a:prstGeom>
        </p:spPr>
      </p:pic>
      <p:sp>
        <p:nvSpPr>
          <p:cNvPr id="5" name="Rectangle 4"/>
          <p:cNvSpPr/>
          <p:nvPr/>
        </p:nvSpPr>
        <p:spPr>
          <a:xfrm>
            <a:off x="-9526" y="-38100"/>
            <a:ext cx="9153525" cy="4400550"/>
          </a:xfrm>
          <a:prstGeom prst="rect">
            <a:avLst/>
          </a:prstGeom>
          <a:solidFill>
            <a:schemeClr val="accent3">
              <a:alpha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itle 1"/>
          <p:cNvSpPr>
            <a:spLocks noGrp="1"/>
          </p:cNvSpPr>
          <p:nvPr>
            <p:ph type="ctrTitle" hasCustomPrompt="1"/>
          </p:nvPr>
        </p:nvSpPr>
        <p:spPr>
          <a:xfrm>
            <a:off x="533400" y="616123"/>
            <a:ext cx="5562600" cy="1470025"/>
          </a:xfrm>
          <a:prstGeom prst="rect">
            <a:avLst/>
          </a:prstGeom>
        </p:spPr>
        <p:txBody>
          <a:bodyPr>
            <a:normAutofit/>
          </a:bodyPr>
          <a:lstStyle>
            <a:lvl1pPr>
              <a:defRPr lang="en-US" sz="4000" kern="1200" baseline="0" dirty="0">
                <a:solidFill>
                  <a:schemeClr val="bg1"/>
                </a:solidFill>
                <a:latin typeface="Lato Heavy" panose="020F0902020204030203" pitchFamily="34" charset="0"/>
                <a:ea typeface="+mn-ea"/>
                <a:cs typeface="Lato Heavy" panose="020F0902020204030203" pitchFamily="34" charset="0"/>
              </a:defRPr>
            </a:lvl1pPr>
          </a:lstStyle>
          <a:p>
            <a:r>
              <a:rPr lang="en-US" dirty="0"/>
              <a:t>Master title slide – </a:t>
            </a:r>
            <a:r>
              <a:rPr lang="en-US" dirty="0" err="1"/>
              <a:t>Lato</a:t>
            </a:r>
            <a:r>
              <a:rPr lang="en-US" dirty="0"/>
              <a:t> Heavy – 40 - White</a:t>
            </a:r>
          </a:p>
        </p:txBody>
      </p:sp>
      <p:sp>
        <p:nvSpPr>
          <p:cNvPr id="3" name="Rectangle 2"/>
          <p:cNvSpPr/>
          <p:nvPr/>
        </p:nvSpPr>
        <p:spPr>
          <a:xfrm>
            <a:off x="539839" y="6642556"/>
            <a:ext cx="7887646" cy="215444"/>
          </a:xfrm>
          <a:prstGeom prst="rect">
            <a:avLst/>
          </a:prstGeom>
        </p:spPr>
        <p:txBody>
          <a:bodyPr wrap="square">
            <a:spAutoFit/>
          </a:bodyPr>
          <a:lstStyle/>
          <a:p>
            <a:r>
              <a:rPr lang="en-US" sz="800" i="1" dirty="0">
                <a:solidFill>
                  <a:srgbClr val="FFFFFF"/>
                </a:solidFill>
              </a:rPr>
              <a:t>All material in this presentation, including text and images, is the property of Ruffalo Noel Levitz. Permission is required to reproduce information.</a:t>
            </a:r>
          </a:p>
        </p:txBody>
      </p:sp>
      <p:sp>
        <p:nvSpPr>
          <p:cNvPr id="18" name="Text Placeholder 16"/>
          <p:cNvSpPr>
            <a:spLocks noGrp="1"/>
          </p:cNvSpPr>
          <p:nvPr>
            <p:ph type="body" sz="quarter" idx="12" hasCustomPrompt="1"/>
          </p:nvPr>
        </p:nvSpPr>
        <p:spPr>
          <a:xfrm>
            <a:off x="539839" y="2848148"/>
            <a:ext cx="5327561" cy="376709"/>
          </a:xfrm>
          <a:prstGeom prst="rect">
            <a:avLst/>
          </a:prstGeom>
        </p:spPr>
        <p:txBody>
          <a:bodyPr>
            <a:noAutofit/>
          </a:bodyPr>
          <a:lstStyle>
            <a:lvl1pPr marL="0" indent="0" algn="l">
              <a:buNone/>
              <a:defRPr sz="1800" i="1" baseline="0">
                <a:solidFill>
                  <a:schemeClr val="bg1"/>
                </a:solidFill>
              </a:defRPr>
            </a:lvl1pPr>
          </a:lstStyle>
          <a:p>
            <a:pPr lvl="0"/>
            <a:r>
              <a:rPr lang="en-US" dirty="0"/>
              <a:t>Presenter Title – </a:t>
            </a:r>
            <a:r>
              <a:rPr lang="en-US" dirty="0" err="1"/>
              <a:t>Lato</a:t>
            </a:r>
            <a:r>
              <a:rPr lang="en-US" dirty="0"/>
              <a:t> Body Italic – 18 - White</a:t>
            </a:r>
          </a:p>
        </p:txBody>
      </p:sp>
      <p:sp>
        <p:nvSpPr>
          <p:cNvPr id="17" name="Text Placeholder 16"/>
          <p:cNvSpPr>
            <a:spLocks noGrp="1"/>
          </p:cNvSpPr>
          <p:nvPr>
            <p:ph type="body" sz="quarter" idx="11" hasCustomPrompt="1"/>
          </p:nvPr>
        </p:nvSpPr>
        <p:spPr>
          <a:xfrm>
            <a:off x="539839" y="2390948"/>
            <a:ext cx="5327561" cy="457200"/>
          </a:xfrm>
          <a:prstGeom prst="rect">
            <a:avLst/>
          </a:prstGeom>
        </p:spPr>
        <p:txBody>
          <a:bodyPr>
            <a:noAutofit/>
          </a:bodyPr>
          <a:lstStyle>
            <a:lvl1pPr marL="0" indent="0" algn="l">
              <a:buNone/>
              <a:defRPr sz="1800" baseline="0">
                <a:solidFill>
                  <a:schemeClr val="bg1"/>
                </a:solidFill>
              </a:defRPr>
            </a:lvl1pPr>
          </a:lstStyle>
          <a:p>
            <a:pPr lvl="0"/>
            <a:r>
              <a:rPr lang="en-US" dirty="0"/>
              <a:t>Presenter Name – </a:t>
            </a:r>
            <a:r>
              <a:rPr lang="en-US" dirty="0" err="1"/>
              <a:t>Lato</a:t>
            </a:r>
            <a:r>
              <a:rPr lang="en-US" dirty="0"/>
              <a:t> Body – 18 - White</a:t>
            </a:r>
          </a:p>
        </p:txBody>
      </p:sp>
      <p:sp>
        <p:nvSpPr>
          <p:cNvPr id="11" name="Text Placeholder 16"/>
          <p:cNvSpPr>
            <a:spLocks noGrp="1"/>
          </p:cNvSpPr>
          <p:nvPr>
            <p:ph type="body" sz="quarter" idx="13" hasCustomPrompt="1"/>
          </p:nvPr>
        </p:nvSpPr>
        <p:spPr>
          <a:xfrm>
            <a:off x="533401" y="5144706"/>
            <a:ext cx="4533900" cy="582994"/>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p:nvSpPr>
        <p:spPr>
          <a:xfrm rot="10800000">
            <a:off x="6425779" y="4348464"/>
            <a:ext cx="1483746" cy="448575"/>
          </a:xfrm>
          <a:prstGeom prst="triangle">
            <a:avLst/>
          </a:prstGeom>
          <a:solidFill>
            <a:srgbClr val="01274F"/>
          </a:solidFill>
          <a:ln>
            <a:solidFill>
              <a:srgbClr val="012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0" y="4851402"/>
            <a:ext cx="3276600" cy="1651200"/>
          </a:xfrm>
          <a:prstGeom prst="rect">
            <a:avLst/>
          </a:prstGeom>
        </p:spPr>
      </p:pic>
    </p:spTree>
    <p:extLst>
      <p:ext uri="{BB962C8B-B14F-4D97-AF65-F5344CB8AC3E}">
        <p14:creationId xmlns:p14="http://schemas.microsoft.com/office/powerpoint/2010/main" val="36297571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bjectives Outline">
    <p:spTree>
      <p:nvGrpSpPr>
        <p:cNvPr id="1" name=""/>
        <p:cNvGrpSpPr/>
        <p:nvPr/>
      </p:nvGrpSpPr>
      <p:grpSpPr>
        <a:xfrm>
          <a:off x="0" y="0"/>
          <a:ext cx="0" cy="0"/>
          <a:chOff x="0" y="0"/>
          <a:chExt cx="0" cy="0"/>
        </a:xfrm>
      </p:grpSpPr>
      <p:sp>
        <p:nvSpPr>
          <p:cNvPr id="31" name="Text Placeholder 30"/>
          <p:cNvSpPr>
            <a:spLocks noGrp="1"/>
          </p:cNvSpPr>
          <p:nvPr>
            <p:ph type="body" sz="quarter" idx="11" hasCustomPrompt="1"/>
          </p:nvPr>
        </p:nvSpPr>
        <p:spPr>
          <a:xfrm>
            <a:off x="1272746" y="2014745"/>
            <a:ext cx="7414054" cy="457200"/>
          </a:xfrm>
          <a:prstGeom prst="rect">
            <a:avLst/>
          </a:prstGeom>
          <a:ln>
            <a:noFill/>
          </a:ln>
        </p:spPr>
        <p:txBody>
          <a:bodyPr>
            <a:noAutofit/>
          </a:bodyPr>
          <a:lstStyle>
            <a:lvl1pPr marL="0">
              <a:buNone/>
              <a:defRPr sz="2400" baseline="0">
                <a:effectLst/>
              </a:defRPr>
            </a:lvl1pPr>
          </a:lstStyle>
          <a:p>
            <a:pPr lvl="0"/>
            <a:r>
              <a:rPr lang="en-US" dirty="0"/>
              <a:t>Section title 1 – </a:t>
            </a:r>
            <a:r>
              <a:rPr lang="en-US" dirty="0" err="1"/>
              <a:t>Lato</a:t>
            </a:r>
            <a:r>
              <a:rPr lang="en-US" dirty="0"/>
              <a:t> Body – 24 - Black</a:t>
            </a:r>
          </a:p>
        </p:txBody>
      </p:sp>
      <p:sp>
        <p:nvSpPr>
          <p:cNvPr id="32" name="Text Placeholder 30"/>
          <p:cNvSpPr>
            <a:spLocks noGrp="1"/>
          </p:cNvSpPr>
          <p:nvPr>
            <p:ph type="body" sz="quarter" idx="12" hasCustomPrompt="1"/>
          </p:nvPr>
        </p:nvSpPr>
        <p:spPr>
          <a:xfrm>
            <a:off x="1272746" y="2791160"/>
            <a:ext cx="7414054" cy="457200"/>
          </a:xfrm>
          <a:prstGeom prst="rect">
            <a:avLst/>
          </a:prstGeom>
          <a:ln>
            <a:noFill/>
          </a:ln>
        </p:spPr>
        <p:txBody>
          <a:bodyPr>
            <a:noAutofit/>
          </a:bodyPr>
          <a:lstStyle>
            <a:lvl1pPr marL="0">
              <a:buNone/>
              <a:defRPr sz="2400" baseline="0">
                <a:effectLst/>
              </a:defRPr>
            </a:lvl1pPr>
          </a:lstStyle>
          <a:p>
            <a:pPr lvl="0"/>
            <a:r>
              <a:rPr lang="en-US" dirty="0"/>
              <a:t>Section title 2 – </a:t>
            </a:r>
            <a:r>
              <a:rPr lang="en-US" dirty="0" err="1"/>
              <a:t>Lato</a:t>
            </a:r>
            <a:r>
              <a:rPr lang="en-US" dirty="0"/>
              <a:t> Body – 24 - Black</a:t>
            </a:r>
          </a:p>
        </p:txBody>
      </p:sp>
      <p:sp>
        <p:nvSpPr>
          <p:cNvPr id="33" name="Text Placeholder 30"/>
          <p:cNvSpPr>
            <a:spLocks noGrp="1"/>
          </p:cNvSpPr>
          <p:nvPr>
            <p:ph type="body" sz="quarter" idx="13" hasCustomPrompt="1"/>
          </p:nvPr>
        </p:nvSpPr>
        <p:spPr>
          <a:xfrm>
            <a:off x="1272746" y="3567575"/>
            <a:ext cx="7414054" cy="457200"/>
          </a:xfrm>
          <a:prstGeom prst="rect">
            <a:avLst/>
          </a:prstGeom>
          <a:ln>
            <a:noFill/>
          </a:ln>
        </p:spPr>
        <p:txBody>
          <a:bodyPr>
            <a:noAutofit/>
          </a:bodyPr>
          <a:lstStyle>
            <a:lvl1pPr marL="0">
              <a:buNone/>
              <a:defRPr sz="2400" baseline="0">
                <a:effectLst/>
              </a:defRPr>
            </a:lvl1pPr>
          </a:lstStyle>
          <a:p>
            <a:pPr lvl="0"/>
            <a:r>
              <a:rPr lang="en-US" dirty="0"/>
              <a:t>Section title 3 – </a:t>
            </a:r>
            <a:r>
              <a:rPr lang="en-US" dirty="0" err="1"/>
              <a:t>Lato</a:t>
            </a:r>
            <a:r>
              <a:rPr lang="en-US" dirty="0"/>
              <a:t> Body – 24 - Black</a:t>
            </a:r>
          </a:p>
        </p:txBody>
      </p:sp>
      <p:sp>
        <p:nvSpPr>
          <p:cNvPr id="34" name="Text Placeholder 30"/>
          <p:cNvSpPr>
            <a:spLocks noGrp="1"/>
          </p:cNvSpPr>
          <p:nvPr>
            <p:ph type="body" sz="quarter" idx="14" hasCustomPrompt="1"/>
          </p:nvPr>
        </p:nvSpPr>
        <p:spPr>
          <a:xfrm>
            <a:off x="1272746" y="4343990"/>
            <a:ext cx="7414054" cy="457200"/>
          </a:xfrm>
          <a:prstGeom prst="rect">
            <a:avLst/>
          </a:prstGeom>
          <a:ln>
            <a:noFill/>
          </a:ln>
        </p:spPr>
        <p:txBody>
          <a:bodyPr>
            <a:noAutofit/>
          </a:bodyPr>
          <a:lstStyle>
            <a:lvl1pPr marL="0">
              <a:buNone/>
              <a:defRPr sz="2400" baseline="0">
                <a:effectLst/>
              </a:defRPr>
            </a:lvl1pPr>
          </a:lstStyle>
          <a:p>
            <a:pPr lvl="0"/>
            <a:r>
              <a:rPr lang="en-US" dirty="0"/>
              <a:t>Section title 4 – </a:t>
            </a:r>
            <a:r>
              <a:rPr lang="en-US" dirty="0" err="1"/>
              <a:t>Lato</a:t>
            </a:r>
            <a:r>
              <a:rPr lang="en-US" dirty="0"/>
              <a:t> Body – 24 - Black</a:t>
            </a:r>
          </a:p>
        </p:txBody>
      </p:sp>
      <p:sp>
        <p:nvSpPr>
          <p:cNvPr id="8" name="Text Placeholder 30"/>
          <p:cNvSpPr>
            <a:spLocks noGrp="1"/>
          </p:cNvSpPr>
          <p:nvPr>
            <p:ph type="body" sz="quarter" idx="15" hasCustomPrompt="1"/>
          </p:nvPr>
        </p:nvSpPr>
        <p:spPr>
          <a:xfrm>
            <a:off x="1289219" y="5126581"/>
            <a:ext cx="7414054" cy="457200"/>
          </a:xfrm>
          <a:prstGeom prst="rect">
            <a:avLst/>
          </a:prstGeom>
          <a:ln>
            <a:noFill/>
          </a:ln>
        </p:spPr>
        <p:txBody>
          <a:bodyPr>
            <a:noAutofit/>
          </a:bodyPr>
          <a:lstStyle>
            <a:lvl1pPr marL="0">
              <a:buNone/>
              <a:defRPr sz="2400" baseline="0">
                <a:effectLst/>
              </a:defRPr>
            </a:lvl1pPr>
          </a:lstStyle>
          <a:p>
            <a:pPr lvl="0"/>
            <a:r>
              <a:rPr lang="en-US" dirty="0"/>
              <a:t>Section title 5 – </a:t>
            </a:r>
            <a:r>
              <a:rPr lang="en-US" dirty="0" err="1"/>
              <a:t>Lato</a:t>
            </a:r>
            <a:r>
              <a:rPr lang="en-US" dirty="0"/>
              <a:t> Body – 24 - Black</a:t>
            </a:r>
          </a:p>
        </p:txBody>
      </p:sp>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accent3"/>
                </a:solidFill>
              </a:defRPr>
            </a:lvl1pPr>
          </a:lstStyle>
          <a:p>
            <a:r>
              <a:rPr lang="en-US" dirty="0"/>
              <a:t>Click to edit objective title style</a:t>
            </a:r>
          </a:p>
        </p:txBody>
      </p:sp>
      <p:sp>
        <p:nvSpPr>
          <p:cNvPr id="20" name="Text Placeholder 7"/>
          <p:cNvSpPr>
            <a:spLocks noGrp="1"/>
          </p:cNvSpPr>
          <p:nvPr>
            <p:ph type="body" sz="quarter" idx="16" hasCustomPrompt="1"/>
          </p:nvPr>
        </p:nvSpPr>
        <p:spPr>
          <a:xfrm>
            <a:off x="533400" y="1303146"/>
            <a:ext cx="8169873"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19" name="Text Placeholder 6"/>
          <p:cNvSpPr>
            <a:spLocks noGrp="1"/>
          </p:cNvSpPr>
          <p:nvPr>
            <p:ph type="body" sz="quarter" idx="23" hasCustomPrompt="1"/>
          </p:nvPr>
        </p:nvSpPr>
        <p:spPr>
          <a:xfrm>
            <a:off x="649304" y="2081420"/>
            <a:ext cx="375743" cy="369344"/>
          </a:xfrm>
          <a:prstGeom prst="parallelogram">
            <a:avLst>
              <a:gd name="adj" fmla="val 0"/>
            </a:avLst>
          </a:prstGeom>
          <a:solidFill>
            <a:schemeClr val="accent3"/>
          </a:solidFill>
          <a:ln>
            <a:solidFill>
              <a:schemeClr val="accent3"/>
            </a:solidFill>
          </a:ln>
        </p:spPr>
        <p:txBody>
          <a:bodyPr/>
          <a:lstStyle>
            <a:lvl1pPr algn="ctr">
              <a:buNone/>
              <a:defRPr sz="1600" b="1">
                <a:solidFill>
                  <a:schemeClr val="bg1"/>
                </a:solidFill>
              </a:defRPr>
            </a:lvl1pPr>
          </a:lstStyle>
          <a:p>
            <a:pPr lvl="0"/>
            <a:r>
              <a:rPr lang="en-US" dirty="0"/>
              <a:t>1</a:t>
            </a:r>
          </a:p>
        </p:txBody>
      </p:sp>
      <p:sp>
        <p:nvSpPr>
          <p:cNvPr id="21" name="Text Placeholder 6"/>
          <p:cNvSpPr>
            <a:spLocks noGrp="1"/>
          </p:cNvSpPr>
          <p:nvPr>
            <p:ph type="body" sz="quarter" idx="24" hasCustomPrompt="1"/>
          </p:nvPr>
        </p:nvSpPr>
        <p:spPr>
          <a:xfrm>
            <a:off x="649304" y="2857835"/>
            <a:ext cx="375743" cy="369344"/>
          </a:xfrm>
          <a:prstGeom prst="parallelogram">
            <a:avLst>
              <a:gd name="adj" fmla="val 0"/>
            </a:avLst>
          </a:prstGeom>
          <a:solidFill>
            <a:schemeClr val="accent3"/>
          </a:solidFill>
          <a:ln>
            <a:solidFill>
              <a:schemeClr val="accent3"/>
            </a:solidFill>
          </a:ln>
        </p:spPr>
        <p:txBody>
          <a:bodyPr/>
          <a:lstStyle>
            <a:lvl1pPr algn="ctr">
              <a:buNone/>
              <a:defRPr sz="1600" b="1">
                <a:solidFill>
                  <a:schemeClr val="bg1"/>
                </a:solidFill>
              </a:defRPr>
            </a:lvl1pPr>
          </a:lstStyle>
          <a:p>
            <a:pPr lvl="0"/>
            <a:r>
              <a:rPr lang="en-US" dirty="0"/>
              <a:t>2</a:t>
            </a:r>
          </a:p>
        </p:txBody>
      </p:sp>
      <p:sp>
        <p:nvSpPr>
          <p:cNvPr id="22" name="Text Placeholder 6"/>
          <p:cNvSpPr>
            <a:spLocks noGrp="1"/>
          </p:cNvSpPr>
          <p:nvPr>
            <p:ph type="body" sz="quarter" idx="25" hasCustomPrompt="1"/>
          </p:nvPr>
        </p:nvSpPr>
        <p:spPr>
          <a:xfrm>
            <a:off x="649304" y="3634250"/>
            <a:ext cx="375743" cy="369344"/>
          </a:xfrm>
          <a:prstGeom prst="parallelogram">
            <a:avLst>
              <a:gd name="adj" fmla="val 0"/>
            </a:avLst>
          </a:prstGeom>
          <a:solidFill>
            <a:schemeClr val="accent3"/>
          </a:solidFill>
          <a:ln>
            <a:solidFill>
              <a:schemeClr val="accent3"/>
            </a:solidFill>
          </a:ln>
        </p:spPr>
        <p:txBody>
          <a:bodyPr/>
          <a:lstStyle>
            <a:lvl1pPr algn="ctr">
              <a:buNone/>
              <a:defRPr sz="1600" b="1">
                <a:solidFill>
                  <a:schemeClr val="bg1"/>
                </a:solidFill>
              </a:defRPr>
            </a:lvl1pPr>
          </a:lstStyle>
          <a:p>
            <a:pPr lvl="0"/>
            <a:r>
              <a:rPr lang="en-US" dirty="0"/>
              <a:t>3</a:t>
            </a:r>
          </a:p>
        </p:txBody>
      </p:sp>
      <p:sp>
        <p:nvSpPr>
          <p:cNvPr id="23" name="Text Placeholder 6"/>
          <p:cNvSpPr>
            <a:spLocks noGrp="1"/>
          </p:cNvSpPr>
          <p:nvPr>
            <p:ph type="body" sz="quarter" idx="26" hasCustomPrompt="1"/>
          </p:nvPr>
        </p:nvSpPr>
        <p:spPr>
          <a:xfrm>
            <a:off x="649304" y="4410665"/>
            <a:ext cx="375743" cy="369344"/>
          </a:xfrm>
          <a:prstGeom prst="parallelogram">
            <a:avLst>
              <a:gd name="adj" fmla="val 0"/>
            </a:avLst>
          </a:prstGeom>
          <a:solidFill>
            <a:schemeClr val="accent3"/>
          </a:solidFill>
          <a:ln>
            <a:solidFill>
              <a:schemeClr val="accent3"/>
            </a:solidFill>
          </a:ln>
        </p:spPr>
        <p:txBody>
          <a:bodyPr/>
          <a:lstStyle>
            <a:lvl1pPr algn="ctr">
              <a:buNone/>
              <a:defRPr sz="1600" b="1">
                <a:solidFill>
                  <a:schemeClr val="bg1"/>
                </a:solidFill>
              </a:defRPr>
            </a:lvl1pPr>
          </a:lstStyle>
          <a:p>
            <a:pPr lvl="0"/>
            <a:r>
              <a:rPr lang="en-US" dirty="0"/>
              <a:t>4</a:t>
            </a:r>
          </a:p>
        </p:txBody>
      </p:sp>
      <p:sp>
        <p:nvSpPr>
          <p:cNvPr id="36" name="Text Placeholder 6"/>
          <p:cNvSpPr>
            <a:spLocks noGrp="1"/>
          </p:cNvSpPr>
          <p:nvPr>
            <p:ph type="body" sz="quarter" idx="27" hasCustomPrompt="1"/>
          </p:nvPr>
        </p:nvSpPr>
        <p:spPr>
          <a:xfrm>
            <a:off x="649304" y="5193256"/>
            <a:ext cx="375743" cy="369344"/>
          </a:xfrm>
          <a:prstGeom prst="parallelogram">
            <a:avLst>
              <a:gd name="adj" fmla="val 0"/>
            </a:avLst>
          </a:prstGeom>
          <a:solidFill>
            <a:schemeClr val="accent3"/>
          </a:solidFill>
          <a:ln>
            <a:solidFill>
              <a:schemeClr val="accent3"/>
            </a:solidFill>
          </a:ln>
        </p:spPr>
        <p:txBody>
          <a:bodyPr/>
          <a:lstStyle>
            <a:lvl1pPr algn="ctr">
              <a:buNone/>
              <a:defRPr sz="1600" b="1">
                <a:solidFill>
                  <a:schemeClr val="bg1"/>
                </a:solidFill>
              </a:defRPr>
            </a:lvl1pPr>
          </a:lstStyle>
          <a:p>
            <a:pPr lvl="0"/>
            <a:r>
              <a:rPr lang="en-US" dirty="0"/>
              <a:t>5</a:t>
            </a:r>
          </a:p>
        </p:txBody>
      </p:sp>
      <p:sp>
        <p:nvSpPr>
          <p:cNvPr id="17" name="Isosceles Triangle 16"/>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Isosceles Triangle 17"/>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034821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asic information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accent3"/>
                </a:solidFill>
              </a:defRPr>
            </a:lvl1pPr>
          </a:lstStyle>
          <a:p>
            <a:r>
              <a:rPr lang="en-US" dirty="0"/>
              <a:t>Click to edit basic master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17" name="Content Placeholder 11"/>
          <p:cNvSpPr>
            <a:spLocks noGrp="1"/>
          </p:cNvSpPr>
          <p:nvPr>
            <p:ph sz="quarter" idx="18"/>
          </p:nvPr>
        </p:nvSpPr>
        <p:spPr>
          <a:xfrm>
            <a:off x="533400" y="1981200"/>
            <a:ext cx="8153400" cy="4210050"/>
          </a:xfrm>
          <a:prstGeom prst="rect">
            <a:avLst/>
          </a:prstGeom>
        </p:spPr>
        <p:txBody>
          <a:bodyPr/>
          <a:lstStyle>
            <a:lvl1pPr marL="342900" indent="-342900">
              <a:buClr>
                <a:schemeClr val="accent2"/>
              </a:buClr>
              <a:buFont typeface="Wingdings" panose="05000000000000000000" pitchFamily="2" charset="2"/>
              <a:buChar char="§"/>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Isosceles Triangle 4"/>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531817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Half image, Half text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picture/text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4" name="Text Placeholder 3"/>
          <p:cNvSpPr>
            <a:spLocks noGrp="1"/>
          </p:cNvSpPr>
          <p:nvPr>
            <p:ph type="body" sz="quarter" idx="18" hasCustomPrompt="1"/>
          </p:nvPr>
        </p:nvSpPr>
        <p:spPr>
          <a:xfrm>
            <a:off x="4749800" y="2008534"/>
            <a:ext cx="3937000" cy="4189066"/>
          </a:xfrm>
          <a:prstGeom prst="rect">
            <a:avLst/>
          </a:prstGeom>
        </p:spPr>
        <p:txBody>
          <a:bodyPr/>
          <a:lstStyle>
            <a:lvl1pPr>
              <a:buClr>
                <a:schemeClr val="accent2"/>
              </a:buClr>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a:xfrm>
            <a:off x="533400" y="2008534"/>
            <a:ext cx="4027714" cy="4189066"/>
          </a:xfrm>
          <a:prstGeom prst="rect">
            <a:avLst/>
          </a:prstGeom>
        </p:spPr>
        <p:txBody>
          <a:bodyPr/>
          <a:lstStyle>
            <a:lvl1pPr>
              <a:buClr>
                <a:schemeClr val="accent2"/>
              </a:buClr>
              <a:defRPr/>
            </a:lvl1pPr>
          </a:lstStyle>
          <a:p>
            <a:r>
              <a:rPr lang="en-US" dirty="0"/>
              <a:t>Click icon to add picture</a:t>
            </a:r>
          </a:p>
        </p:txBody>
      </p:sp>
      <p:sp>
        <p:nvSpPr>
          <p:cNvPr id="6" name="Isosceles Triangle 5"/>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Isosceles Triangle 7"/>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593809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tat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stat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4" name="Text Placeholder 3"/>
          <p:cNvSpPr>
            <a:spLocks noGrp="1"/>
          </p:cNvSpPr>
          <p:nvPr>
            <p:ph type="body" sz="quarter" idx="18"/>
          </p:nvPr>
        </p:nvSpPr>
        <p:spPr>
          <a:xfrm>
            <a:off x="3552825" y="2008534"/>
            <a:ext cx="5133975" cy="4189066"/>
          </a:xfrm>
          <a:prstGeom prst="rect">
            <a:avLst/>
          </a:prstGeom>
        </p:spPr>
        <p:txBody>
          <a:bodyPr/>
          <a:lstStyle>
            <a:lvl1pPr>
              <a:buClr>
                <a:schemeClr val="accent2"/>
              </a:buClr>
              <a:buFontTx/>
              <a:buNone/>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20" hasCustomPrompt="1"/>
          </p:nvPr>
        </p:nvSpPr>
        <p:spPr>
          <a:xfrm>
            <a:off x="533399" y="3152775"/>
            <a:ext cx="2819401" cy="3044825"/>
          </a:xfrm>
          <a:prstGeom prst="rect">
            <a:avLst/>
          </a:prstGeom>
        </p:spPr>
        <p:txBody>
          <a:bodyPr/>
          <a:lstStyle>
            <a:lvl1pPr>
              <a:buClr>
                <a:schemeClr val="accent2"/>
              </a:buClr>
              <a:buFontTx/>
              <a:buNone/>
              <a:defRPr baseline="0">
                <a:solidFill>
                  <a:schemeClr val="accent2"/>
                </a:solidFill>
              </a:defRPr>
            </a:lvl1pPr>
            <a:lvl2pPr marL="400050" indent="0">
              <a:buClr>
                <a:schemeClr val="accent2"/>
              </a:buClr>
              <a:buFontTx/>
              <a:buNone/>
              <a:defRPr/>
            </a:lvl2pPr>
            <a:lvl3pPr marL="914400" indent="0">
              <a:buClr>
                <a:schemeClr val="accent2"/>
              </a:buClr>
              <a:buFontTx/>
              <a:buNone/>
              <a:defRPr/>
            </a:lvl3pPr>
            <a:lvl4pPr marL="1371600" indent="0">
              <a:buClr>
                <a:schemeClr val="accent2"/>
              </a:buClr>
              <a:buFontTx/>
              <a:buNone/>
              <a:defRPr/>
            </a:lvl4pPr>
            <a:lvl5pPr marL="1828800" indent="0">
              <a:buClr>
                <a:schemeClr val="accent2"/>
              </a:buClr>
              <a:buFontTx/>
              <a:buNone/>
              <a:defRPr/>
            </a:lvl5pPr>
          </a:lstStyle>
          <a:p>
            <a:pPr lvl="0"/>
            <a:r>
              <a:rPr lang="en-US" dirty="0"/>
              <a:t>Click to edit stat or important data point; format to fit</a:t>
            </a:r>
          </a:p>
        </p:txBody>
      </p:sp>
      <p:sp>
        <p:nvSpPr>
          <p:cNvPr id="14" name="Text Placeholder 10"/>
          <p:cNvSpPr>
            <a:spLocks noGrp="1"/>
          </p:cNvSpPr>
          <p:nvPr>
            <p:ph type="body" sz="quarter" idx="21" hasCustomPrompt="1"/>
          </p:nvPr>
        </p:nvSpPr>
        <p:spPr>
          <a:xfrm>
            <a:off x="533398" y="1665852"/>
            <a:ext cx="2819402" cy="1486924"/>
          </a:xfrm>
          <a:prstGeom prst="rect">
            <a:avLst/>
          </a:prstGeom>
        </p:spPr>
        <p:txBody>
          <a:bodyPr/>
          <a:lstStyle>
            <a:lvl1pPr>
              <a:buFontTx/>
              <a:buNone/>
              <a:defRPr sz="9600" b="1" cap="none" spc="0">
                <a:ln w="6600">
                  <a:solidFill>
                    <a:schemeClr val="accent2"/>
                  </a:solidFill>
                  <a:prstDash val="solid"/>
                </a:ln>
                <a:solidFill>
                  <a:srgbClr val="FFFFFF"/>
                </a:solidFill>
                <a:effectLst>
                  <a:outerShdw dist="38100" dir="2700000" algn="tl" rotWithShape="0">
                    <a:schemeClr val="accent2"/>
                  </a:outerShdw>
                </a:effectLst>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sp>
        <p:nvSpPr>
          <p:cNvPr id="7" name="Isosceles Triangle 6"/>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2937437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Map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map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72" name="Text Placeholder 3"/>
          <p:cNvSpPr>
            <a:spLocks noGrp="1"/>
          </p:cNvSpPr>
          <p:nvPr>
            <p:ph type="body" sz="quarter" idx="18" hasCustomPrompt="1"/>
          </p:nvPr>
        </p:nvSpPr>
        <p:spPr>
          <a:xfrm>
            <a:off x="533400" y="2008534"/>
            <a:ext cx="4015558" cy="4189066"/>
          </a:xfrm>
          <a:prstGeom prst="rect">
            <a:avLst/>
          </a:prstGeom>
        </p:spPr>
        <p:txBody>
          <a:bodyPr/>
          <a:lstStyle>
            <a:lvl1pPr>
              <a:buClr>
                <a:schemeClr val="accent2"/>
              </a:buClr>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548188" y="2373647"/>
            <a:ext cx="4138611" cy="434975"/>
          </a:xfrm>
          <a:prstGeom prst="rect">
            <a:avLst/>
          </a:prstGeom>
        </p:spPr>
        <p:txBody>
          <a:bodyPr/>
          <a:lstStyle>
            <a:lvl1pPr algn="ctr">
              <a:buFontTx/>
              <a:buNone/>
              <a:defRPr>
                <a:solidFill>
                  <a:schemeClr val="accent2"/>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sp>
        <p:nvSpPr>
          <p:cNvPr id="6" name="Isosceles Triangle 5"/>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Isosceles Triangle 7"/>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6500537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hart/Graph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chart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3" name="Chart Placeholder 2"/>
          <p:cNvSpPr>
            <a:spLocks noGrp="1"/>
          </p:cNvSpPr>
          <p:nvPr>
            <p:ph type="chart" sz="quarter" idx="17"/>
          </p:nvPr>
        </p:nvSpPr>
        <p:spPr>
          <a:xfrm>
            <a:off x="533400" y="1988460"/>
            <a:ext cx="8153400" cy="3961766"/>
          </a:xfrm>
          <a:prstGeom prst="rect">
            <a:avLst/>
          </a:prstGeom>
        </p:spPr>
        <p:txBody>
          <a:bodyPr/>
          <a:lstStyle>
            <a:lvl1pPr>
              <a:buClr>
                <a:schemeClr val="accent2"/>
              </a:buClr>
              <a:buFontTx/>
              <a:buNone/>
              <a:defRPr/>
            </a:lvl1pPr>
          </a:lstStyle>
          <a:p>
            <a:r>
              <a:rPr lang="en-US" dirty="0"/>
              <a:t>Click icon to add chart</a:t>
            </a:r>
          </a:p>
        </p:txBody>
      </p:sp>
      <p:sp>
        <p:nvSpPr>
          <p:cNvPr id="4" name="Content Placeholder 3"/>
          <p:cNvSpPr>
            <a:spLocks noGrp="1"/>
          </p:cNvSpPr>
          <p:nvPr>
            <p:ph sz="quarter" idx="18" hasCustomPrompt="1"/>
          </p:nvPr>
        </p:nvSpPr>
        <p:spPr>
          <a:xfrm>
            <a:off x="533400" y="5950226"/>
            <a:ext cx="8153400" cy="218348"/>
          </a:xfrm>
          <a:prstGeom prst="rect">
            <a:avLst/>
          </a:prstGeom>
        </p:spPr>
        <p:txBody>
          <a:bodyPr/>
          <a:lstStyle>
            <a:lvl1pPr>
              <a:buNone/>
              <a:defRPr sz="1000"/>
            </a:lvl1pPr>
          </a:lstStyle>
          <a:p>
            <a:pPr lvl="0"/>
            <a:r>
              <a:rPr lang="en-US" dirty="0"/>
              <a:t>Source</a:t>
            </a:r>
          </a:p>
        </p:txBody>
      </p:sp>
      <p:sp>
        <p:nvSpPr>
          <p:cNvPr id="6" name="Isosceles Triangle 5"/>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Isosceles Triangle 7"/>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32437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quote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10" name="Text Placeholder 2"/>
          <p:cNvSpPr>
            <a:spLocks noGrp="1"/>
          </p:cNvSpPr>
          <p:nvPr>
            <p:ph type="body" sz="quarter" idx="18" hasCustomPrompt="1"/>
          </p:nvPr>
        </p:nvSpPr>
        <p:spPr>
          <a:xfrm>
            <a:off x="2133600" y="4743080"/>
            <a:ext cx="4953000" cy="714745"/>
          </a:xfrm>
          <a:prstGeom prst="rect">
            <a:avLst/>
          </a:prstGeom>
        </p:spPr>
        <p:txBody>
          <a:bodyPr/>
          <a:lstStyle>
            <a:lvl1pPr>
              <a:buFontTx/>
              <a:buNone/>
              <a:defRPr sz="1600" b="1" baseline="0">
                <a:solidFill>
                  <a:schemeClr val="accent2"/>
                </a:solidFill>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First/Last name</a:t>
            </a:r>
          </a:p>
          <a:p>
            <a:pPr lvl="0"/>
            <a:r>
              <a:rPr lang="en-US" dirty="0"/>
              <a:t>Title, Institution Name</a:t>
            </a:r>
          </a:p>
        </p:txBody>
      </p:sp>
      <p:sp>
        <p:nvSpPr>
          <p:cNvPr id="12" name="Text Placeholder 2"/>
          <p:cNvSpPr>
            <a:spLocks noGrp="1"/>
          </p:cNvSpPr>
          <p:nvPr>
            <p:ph type="body" sz="quarter" idx="19" hasCustomPrompt="1"/>
          </p:nvPr>
        </p:nvSpPr>
        <p:spPr>
          <a:xfrm>
            <a:off x="2133600" y="2409825"/>
            <a:ext cx="4953000" cy="2232187"/>
          </a:xfrm>
          <a:prstGeom prst="rect">
            <a:avLst/>
          </a:prstGeom>
        </p:spPr>
        <p:txBody>
          <a:bodyPr/>
          <a:lstStyle>
            <a:lvl1pPr>
              <a:buFontTx/>
              <a:buNone/>
              <a:defRPr sz="2000" b="0" baseline="0">
                <a:solidFill>
                  <a:schemeClr val="accent6"/>
                </a:solidFill>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t>
            </a:r>
            <a:r>
              <a:rPr lang="en-US"/>
              <a:t>edit quote</a:t>
            </a:r>
            <a:endParaRPr lang="en-US" dirty="0"/>
          </a:p>
        </p:txBody>
      </p:sp>
      <p:sp>
        <p:nvSpPr>
          <p:cNvPr id="6" name="Isosceles Triangle 5"/>
          <p:cNvSpPr/>
          <p:nvPr/>
        </p:nvSpPr>
        <p:spPr>
          <a:xfrm rot="10800000">
            <a:off x="146883" y="454854"/>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Isosceles Triangle 7"/>
          <p:cNvSpPr/>
          <p:nvPr/>
        </p:nvSpPr>
        <p:spPr>
          <a:xfrm>
            <a:off x="8151893" y="6429246"/>
            <a:ext cx="773033" cy="23370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285163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4611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050" y="-47625"/>
            <a:ext cx="9163050" cy="4396089"/>
          </a:xfrm>
          <a:prstGeom prst="rect">
            <a:avLst/>
          </a:prstGeom>
        </p:spPr>
      </p:pic>
      <p:sp>
        <p:nvSpPr>
          <p:cNvPr id="8" name="Rectangle 7"/>
          <p:cNvSpPr/>
          <p:nvPr/>
        </p:nvSpPr>
        <p:spPr>
          <a:xfrm>
            <a:off x="-9526" y="-38100"/>
            <a:ext cx="9153525" cy="4400550"/>
          </a:xfrm>
          <a:prstGeom prst="rect">
            <a:avLst/>
          </a:prstGeom>
          <a:solidFill>
            <a:schemeClr val="accent3">
              <a:alpha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itle 1"/>
          <p:cNvSpPr>
            <a:spLocks noGrp="1"/>
          </p:cNvSpPr>
          <p:nvPr>
            <p:ph type="ctrTitle" hasCustomPrompt="1"/>
          </p:nvPr>
        </p:nvSpPr>
        <p:spPr>
          <a:xfrm>
            <a:off x="533400" y="920923"/>
            <a:ext cx="5562600" cy="1470025"/>
          </a:xfrm>
          <a:prstGeom prst="rect">
            <a:avLst/>
          </a:prstGeom>
        </p:spPr>
        <p:txBody>
          <a:bodyPr>
            <a:normAutofit/>
          </a:bodyPr>
          <a:lstStyle>
            <a:lvl1pPr>
              <a:defRPr lang="en-US" sz="4000" kern="1200" baseline="0" dirty="0">
                <a:solidFill>
                  <a:schemeClr val="bg1"/>
                </a:solidFill>
                <a:latin typeface="Lato Heavy" panose="020F0902020204030203" pitchFamily="34" charset="0"/>
                <a:ea typeface="+mn-ea"/>
                <a:cs typeface="Lato Heavy" panose="020F09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848148"/>
            <a:ext cx="5327561" cy="376709"/>
          </a:xfrm>
          <a:prstGeom prst="rect">
            <a:avLst/>
          </a:prstGeom>
        </p:spPr>
        <p:txBody>
          <a:bodyPr>
            <a:noAutofit/>
          </a:bodyPr>
          <a:lstStyle>
            <a:lvl1pPr marL="0" indent="0" algn="l">
              <a:buNone/>
              <a:defRPr sz="1800" i="1" baseline="0">
                <a:solidFill>
                  <a:schemeClr val="bg1"/>
                </a:solidFill>
              </a:defRPr>
            </a:lvl1pPr>
          </a:lstStyle>
          <a:p>
            <a:pPr lvl="0"/>
            <a:r>
              <a:rPr lang="en-US" dirty="0"/>
              <a:t>Presenter contact info</a:t>
            </a:r>
          </a:p>
        </p:txBody>
      </p:sp>
      <p:sp>
        <p:nvSpPr>
          <p:cNvPr id="17" name="Text Placeholder 16"/>
          <p:cNvSpPr>
            <a:spLocks noGrp="1"/>
          </p:cNvSpPr>
          <p:nvPr>
            <p:ph type="body" sz="quarter" idx="11" hasCustomPrompt="1"/>
          </p:nvPr>
        </p:nvSpPr>
        <p:spPr>
          <a:xfrm>
            <a:off x="539839" y="2390948"/>
            <a:ext cx="5327561" cy="457200"/>
          </a:xfrm>
          <a:prstGeom prst="rect">
            <a:avLst/>
          </a:prstGeom>
        </p:spPr>
        <p:txBody>
          <a:bodyPr>
            <a:noAutofit/>
          </a:bodyPr>
          <a:lstStyle>
            <a:lvl1pPr marL="0" indent="0" algn="l">
              <a:buNone/>
              <a:defRPr sz="1800" baseline="0">
                <a:solidFill>
                  <a:schemeClr val="bg1"/>
                </a:solidFill>
              </a:defRPr>
            </a:lvl1pPr>
          </a:lstStyle>
          <a:p>
            <a:pPr lvl="0"/>
            <a:r>
              <a:rPr lang="en-US" dirty="0"/>
              <a:t>Presenter contact info</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7399" y="4819650"/>
            <a:ext cx="3276600" cy="1651200"/>
          </a:xfrm>
          <a:prstGeom prst="rect">
            <a:avLst/>
          </a:prstGeom>
        </p:spPr>
      </p:pic>
      <p:sp>
        <p:nvSpPr>
          <p:cNvPr id="9" name="Text Placeholder 16"/>
          <p:cNvSpPr>
            <a:spLocks noGrp="1"/>
          </p:cNvSpPr>
          <p:nvPr>
            <p:ph type="body" sz="quarter" idx="13" hasCustomPrompt="1"/>
          </p:nvPr>
        </p:nvSpPr>
        <p:spPr>
          <a:xfrm>
            <a:off x="533401" y="5225143"/>
            <a:ext cx="4533900" cy="1103085"/>
          </a:xfrm>
          <a:prstGeom prst="rect">
            <a:avLst/>
          </a:prstGeom>
        </p:spPr>
        <p:txBody>
          <a:bodyPr>
            <a:noAutofit/>
          </a:bodyPr>
          <a:lstStyle>
            <a:lvl1pPr marL="0" indent="0" algn="l">
              <a:buNone/>
              <a:defRPr sz="1600" i="1" baseline="0">
                <a:solidFill>
                  <a:schemeClr val="tx1"/>
                </a:solidFill>
              </a:defRPr>
            </a:lvl1pPr>
          </a:lstStyle>
          <a:p>
            <a:pPr lvl="0"/>
            <a:r>
              <a:rPr lang="en-US" dirty="0"/>
              <a:t>Additional information goes here</a:t>
            </a:r>
          </a:p>
        </p:txBody>
      </p:sp>
      <p:sp>
        <p:nvSpPr>
          <p:cNvPr id="11" name="Isosceles Triangle 10"/>
          <p:cNvSpPr/>
          <p:nvPr/>
        </p:nvSpPr>
        <p:spPr>
          <a:xfrm rot="10800000">
            <a:off x="6425779" y="4348464"/>
            <a:ext cx="1483746" cy="448575"/>
          </a:xfrm>
          <a:prstGeom prst="triangle">
            <a:avLst/>
          </a:prstGeom>
          <a:solidFill>
            <a:srgbClr val="01274F"/>
          </a:solidFill>
          <a:ln>
            <a:solidFill>
              <a:srgbClr val="012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4312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ubhead Gre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29225754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3_Chart/Graph slide">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a:xfrm>
            <a:off x="533400" y="2057400"/>
            <a:ext cx="8153400" cy="4131644"/>
          </a:xfrm>
          <a:prstGeom prst="rect">
            <a:avLst/>
          </a:prstGeom>
        </p:spPr>
        <p:txBody>
          <a:bodyPr/>
          <a:lstStyle>
            <a:lvl1pPr algn="ctr">
              <a:buNone/>
              <a:defRPr/>
            </a:lvl1pPr>
          </a:lstStyle>
          <a:p>
            <a:r>
              <a:rPr lang="en-US" dirty="0"/>
              <a:t>Click to Insert Chart/Graph</a:t>
            </a:r>
          </a:p>
        </p:txBody>
      </p:sp>
      <p:sp>
        <p:nvSpPr>
          <p:cNvPr id="15" name="Title Placeholder 1"/>
          <p:cNvSpPr>
            <a:spLocks noGrp="1"/>
          </p:cNvSpPr>
          <p:nvPr>
            <p:ph type="title"/>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1"/>
                </a:solidFill>
              </a:defRPr>
            </a:lvl1pPr>
          </a:lstStyle>
          <a:p>
            <a:r>
              <a:rPr lang="en-US"/>
              <a:t>Click to edit Master title style</a:t>
            </a:r>
            <a:endParaRPr lang="en-US" dirty="0"/>
          </a:p>
        </p:txBody>
      </p:sp>
      <p:sp>
        <p:nvSpPr>
          <p:cNvPr id="16" name="Text Placeholder 7"/>
          <p:cNvSpPr>
            <a:spLocks noGrp="1"/>
          </p:cNvSpPr>
          <p:nvPr>
            <p:ph type="body" sz="quarter" idx="16"/>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40571789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DE6F65-8C72-4370-9FFE-AFFF6B0D3F46}" type="datetimeFigureOut">
              <a:rPr lang="en-US" smtClean="0">
                <a:solidFill>
                  <a:srgbClr val="000000"/>
                </a:solidFill>
              </a:rPr>
              <a:pPr/>
              <a:t>10/30/2017</a:t>
            </a:fld>
            <a:endParaRPr lang="en-US" dirty="0">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80B75-EA1E-4291-98D5-9E9811E5351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7403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Half image, Half text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picture/text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4" name="Text Placeholder 3"/>
          <p:cNvSpPr>
            <a:spLocks noGrp="1"/>
          </p:cNvSpPr>
          <p:nvPr>
            <p:ph type="body" sz="quarter" idx="18" hasCustomPrompt="1"/>
          </p:nvPr>
        </p:nvSpPr>
        <p:spPr>
          <a:xfrm>
            <a:off x="4749800" y="2008534"/>
            <a:ext cx="3937000" cy="4189066"/>
          </a:xfrm>
          <a:prstGeom prst="rect">
            <a:avLst/>
          </a:prstGeom>
        </p:spPr>
        <p:txBody>
          <a:bodyPr/>
          <a:lstStyle>
            <a:lvl1pPr>
              <a:buClr>
                <a:schemeClr val="accent2"/>
              </a:buClr>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a:xfrm>
            <a:off x="533400" y="2008534"/>
            <a:ext cx="4027714" cy="4189066"/>
          </a:xfrm>
          <a:prstGeom prst="rect">
            <a:avLst/>
          </a:prstGeom>
        </p:spPr>
        <p:txBody>
          <a:bodyPr/>
          <a:lstStyle>
            <a:lvl1pPr>
              <a:buClr>
                <a:schemeClr val="accent2"/>
              </a:buClr>
              <a:defRPr/>
            </a:lvl1pPr>
          </a:lstStyle>
          <a:p>
            <a:r>
              <a:rPr lang="en-US" dirty="0"/>
              <a:t>Click icon to add picture</a:t>
            </a:r>
          </a:p>
        </p:txBody>
      </p:sp>
    </p:spTree>
    <p:extLst>
      <p:ext uri="{BB962C8B-B14F-4D97-AF65-F5344CB8AC3E}">
        <p14:creationId xmlns:p14="http://schemas.microsoft.com/office/powerpoint/2010/main" val="5604406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tat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stat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4" name="Text Placeholder 3"/>
          <p:cNvSpPr>
            <a:spLocks noGrp="1"/>
          </p:cNvSpPr>
          <p:nvPr>
            <p:ph type="body" sz="quarter" idx="18"/>
          </p:nvPr>
        </p:nvSpPr>
        <p:spPr>
          <a:xfrm>
            <a:off x="3552825" y="2008534"/>
            <a:ext cx="5133975" cy="4189066"/>
          </a:xfrm>
          <a:prstGeom prst="rect">
            <a:avLst/>
          </a:prstGeom>
        </p:spPr>
        <p:txBody>
          <a:bodyPr/>
          <a:lstStyle>
            <a:lvl1pPr>
              <a:buClr>
                <a:schemeClr val="accent2"/>
              </a:buClr>
              <a:buFontTx/>
              <a:buNone/>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20" hasCustomPrompt="1"/>
          </p:nvPr>
        </p:nvSpPr>
        <p:spPr>
          <a:xfrm>
            <a:off x="533399" y="3152775"/>
            <a:ext cx="2819401" cy="3044825"/>
          </a:xfrm>
          <a:prstGeom prst="rect">
            <a:avLst/>
          </a:prstGeom>
        </p:spPr>
        <p:txBody>
          <a:bodyPr/>
          <a:lstStyle>
            <a:lvl1pPr>
              <a:buClr>
                <a:schemeClr val="accent2"/>
              </a:buClr>
              <a:buFontTx/>
              <a:buNone/>
              <a:defRPr baseline="0">
                <a:solidFill>
                  <a:schemeClr val="accent2"/>
                </a:solidFill>
              </a:defRPr>
            </a:lvl1pPr>
            <a:lvl2pPr marL="400050" indent="0">
              <a:buClr>
                <a:schemeClr val="accent2"/>
              </a:buClr>
              <a:buFontTx/>
              <a:buNone/>
              <a:defRPr/>
            </a:lvl2pPr>
            <a:lvl3pPr marL="914400" indent="0">
              <a:buClr>
                <a:schemeClr val="accent2"/>
              </a:buClr>
              <a:buFontTx/>
              <a:buNone/>
              <a:defRPr/>
            </a:lvl3pPr>
            <a:lvl4pPr marL="1371600" indent="0">
              <a:buClr>
                <a:schemeClr val="accent2"/>
              </a:buClr>
              <a:buFontTx/>
              <a:buNone/>
              <a:defRPr/>
            </a:lvl4pPr>
            <a:lvl5pPr marL="1828800" indent="0">
              <a:buClr>
                <a:schemeClr val="accent2"/>
              </a:buClr>
              <a:buFontTx/>
              <a:buNone/>
              <a:defRPr/>
            </a:lvl5pPr>
          </a:lstStyle>
          <a:p>
            <a:pPr lvl="0"/>
            <a:r>
              <a:rPr lang="en-US" dirty="0"/>
              <a:t>Click to edit stat or important data point; format to fit</a:t>
            </a:r>
          </a:p>
        </p:txBody>
      </p:sp>
      <p:sp>
        <p:nvSpPr>
          <p:cNvPr id="14" name="Text Placeholder 10"/>
          <p:cNvSpPr>
            <a:spLocks noGrp="1"/>
          </p:cNvSpPr>
          <p:nvPr>
            <p:ph type="body" sz="quarter" idx="21" hasCustomPrompt="1"/>
          </p:nvPr>
        </p:nvSpPr>
        <p:spPr>
          <a:xfrm>
            <a:off x="533398" y="1665852"/>
            <a:ext cx="2819402" cy="1486924"/>
          </a:xfrm>
          <a:prstGeom prst="rect">
            <a:avLst/>
          </a:prstGeom>
        </p:spPr>
        <p:txBody>
          <a:bodyPr/>
          <a:lstStyle>
            <a:lvl1pPr>
              <a:buFontTx/>
              <a:buNone/>
              <a:defRPr sz="9600" b="1" cap="none" spc="0">
                <a:ln w="6600">
                  <a:solidFill>
                    <a:schemeClr val="accent2"/>
                  </a:solidFill>
                  <a:prstDash val="solid"/>
                </a:ln>
                <a:solidFill>
                  <a:srgbClr val="FFFFFF"/>
                </a:solidFill>
                <a:effectLst>
                  <a:outerShdw dist="38100" dir="2700000" algn="tl" rotWithShape="0">
                    <a:schemeClr val="accent2"/>
                  </a:outerShdw>
                </a:effectLst>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spTree>
    <p:extLst>
      <p:ext uri="{BB962C8B-B14F-4D97-AF65-F5344CB8AC3E}">
        <p14:creationId xmlns:p14="http://schemas.microsoft.com/office/powerpoint/2010/main" val="23847612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Map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map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72" name="Text Placeholder 3"/>
          <p:cNvSpPr>
            <a:spLocks noGrp="1"/>
          </p:cNvSpPr>
          <p:nvPr>
            <p:ph type="body" sz="quarter" idx="18" hasCustomPrompt="1"/>
          </p:nvPr>
        </p:nvSpPr>
        <p:spPr>
          <a:xfrm>
            <a:off x="533400" y="2008534"/>
            <a:ext cx="4015558" cy="4189066"/>
          </a:xfrm>
          <a:prstGeom prst="rect">
            <a:avLst/>
          </a:prstGeom>
        </p:spPr>
        <p:txBody>
          <a:bodyPr/>
          <a:lstStyle>
            <a:lvl1pPr>
              <a:buClr>
                <a:schemeClr val="accent2"/>
              </a:buClr>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548188" y="2373647"/>
            <a:ext cx="4138611" cy="434975"/>
          </a:xfrm>
          <a:prstGeom prst="rect">
            <a:avLst/>
          </a:prstGeom>
        </p:spPr>
        <p:txBody>
          <a:bodyPr/>
          <a:lstStyle>
            <a:lvl1pPr algn="ctr">
              <a:buFontTx/>
              <a:buNone/>
              <a:defRPr>
                <a:solidFill>
                  <a:schemeClr val="accent2"/>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spTree>
    <p:extLst>
      <p:ext uri="{BB962C8B-B14F-4D97-AF65-F5344CB8AC3E}">
        <p14:creationId xmlns:p14="http://schemas.microsoft.com/office/powerpoint/2010/main" val="42134477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174171" y="-130628"/>
            <a:ext cx="9492342" cy="6988628"/>
          </a:xfrm>
          <a:prstGeom prst="rect">
            <a:avLst/>
          </a:prstGeom>
          <a:solidFill>
            <a:schemeClr val="bg2"/>
          </a:solidFill>
        </p:spPr>
        <p:txBody>
          <a:bodyPr anchor="ctr"/>
          <a:lstStyle>
            <a:lvl1pPr algn="ctr">
              <a:buFontTx/>
              <a:buNone/>
              <a:defRPr baseline="0"/>
            </a:lvl1pPr>
          </a:lstStyle>
          <a:p>
            <a:r>
              <a:rPr lang="en-US" dirty="0"/>
              <a:t>Click to add picture; can be edited and resized to fit</a:t>
            </a:r>
          </a:p>
        </p:txBody>
      </p:sp>
    </p:spTree>
    <p:extLst>
      <p:ext uri="{BB962C8B-B14F-4D97-AF65-F5344CB8AC3E}">
        <p14:creationId xmlns:p14="http://schemas.microsoft.com/office/powerpoint/2010/main" val="25812258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hart/Graph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chart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3" name="Chart Placeholder 2"/>
          <p:cNvSpPr>
            <a:spLocks noGrp="1"/>
          </p:cNvSpPr>
          <p:nvPr>
            <p:ph type="chart" sz="quarter" idx="17"/>
          </p:nvPr>
        </p:nvSpPr>
        <p:spPr>
          <a:xfrm>
            <a:off x="533400" y="1988460"/>
            <a:ext cx="8153400" cy="3961766"/>
          </a:xfrm>
          <a:prstGeom prst="rect">
            <a:avLst/>
          </a:prstGeom>
        </p:spPr>
        <p:txBody>
          <a:bodyPr/>
          <a:lstStyle>
            <a:lvl1pPr>
              <a:buClr>
                <a:schemeClr val="accent2"/>
              </a:buClr>
              <a:buFontTx/>
              <a:buNone/>
              <a:defRPr/>
            </a:lvl1pPr>
          </a:lstStyle>
          <a:p>
            <a:r>
              <a:rPr lang="en-US" dirty="0"/>
              <a:t>Click icon to add chart</a:t>
            </a:r>
          </a:p>
        </p:txBody>
      </p:sp>
      <p:sp>
        <p:nvSpPr>
          <p:cNvPr id="4" name="Content Placeholder 3"/>
          <p:cNvSpPr>
            <a:spLocks noGrp="1"/>
          </p:cNvSpPr>
          <p:nvPr>
            <p:ph sz="quarter" idx="18" hasCustomPrompt="1"/>
          </p:nvPr>
        </p:nvSpPr>
        <p:spPr>
          <a:xfrm>
            <a:off x="533400" y="5950226"/>
            <a:ext cx="8153400" cy="218348"/>
          </a:xfrm>
          <a:prstGeom prst="rect">
            <a:avLst/>
          </a:prstGeom>
        </p:spPr>
        <p:txBody>
          <a:bodyPr/>
          <a:lstStyle>
            <a:lvl1pPr>
              <a:buNone/>
              <a:defRPr sz="1000"/>
            </a:lvl1pPr>
          </a:lstStyle>
          <a:p>
            <a:pPr lvl="0"/>
            <a:r>
              <a:rPr lang="en-US" dirty="0"/>
              <a:t>Source</a:t>
            </a:r>
          </a:p>
        </p:txBody>
      </p:sp>
    </p:spTree>
    <p:extLst>
      <p:ext uri="{BB962C8B-B14F-4D97-AF65-F5344CB8AC3E}">
        <p14:creationId xmlns:p14="http://schemas.microsoft.com/office/powerpoint/2010/main" val="14414085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quote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10" name="Text Placeholder 2"/>
          <p:cNvSpPr>
            <a:spLocks noGrp="1"/>
          </p:cNvSpPr>
          <p:nvPr>
            <p:ph type="body" sz="quarter" idx="18" hasCustomPrompt="1"/>
          </p:nvPr>
        </p:nvSpPr>
        <p:spPr>
          <a:xfrm>
            <a:off x="2133600" y="4743080"/>
            <a:ext cx="4953000" cy="714745"/>
          </a:xfrm>
          <a:prstGeom prst="rect">
            <a:avLst/>
          </a:prstGeom>
        </p:spPr>
        <p:txBody>
          <a:bodyPr/>
          <a:lstStyle>
            <a:lvl1pPr>
              <a:buFontTx/>
              <a:buNone/>
              <a:defRPr sz="1600" b="1" baseline="0">
                <a:solidFill>
                  <a:schemeClr val="accent2"/>
                </a:solidFill>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First/Last name</a:t>
            </a:r>
          </a:p>
          <a:p>
            <a:pPr lvl="0"/>
            <a:r>
              <a:rPr lang="en-US" dirty="0"/>
              <a:t>Title, Institution Name</a:t>
            </a:r>
          </a:p>
        </p:txBody>
      </p:sp>
      <p:sp>
        <p:nvSpPr>
          <p:cNvPr id="12" name="Text Placeholder 2"/>
          <p:cNvSpPr>
            <a:spLocks noGrp="1"/>
          </p:cNvSpPr>
          <p:nvPr>
            <p:ph type="body" sz="quarter" idx="19" hasCustomPrompt="1"/>
          </p:nvPr>
        </p:nvSpPr>
        <p:spPr>
          <a:xfrm>
            <a:off x="2133600" y="2409825"/>
            <a:ext cx="4953000" cy="2232187"/>
          </a:xfrm>
          <a:prstGeom prst="rect">
            <a:avLst/>
          </a:prstGeom>
        </p:spPr>
        <p:txBody>
          <a:bodyPr/>
          <a:lstStyle>
            <a:lvl1pPr>
              <a:buFontTx/>
              <a:buNone/>
              <a:defRPr sz="2000" b="0" baseline="0">
                <a:solidFill>
                  <a:schemeClr val="accent6"/>
                </a:solidFill>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t>
            </a:r>
            <a:r>
              <a:rPr lang="en-US"/>
              <a:t>edit quote</a:t>
            </a:r>
            <a:endParaRPr lang="en-US" dirty="0"/>
          </a:p>
        </p:txBody>
      </p:sp>
    </p:spTree>
    <p:extLst>
      <p:ext uri="{BB962C8B-B14F-4D97-AF65-F5344CB8AC3E}">
        <p14:creationId xmlns:p14="http://schemas.microsoft.com/office/powerpoint/2010/main" val="7709729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30D4DEB-4012-4B02-8941-1D7DFA4D231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731-809E-453E-9DA5-81644841CB53}" type="slidenum">
              <a:rPr lang="en-US" smtClean="0"/>
              <a:t>‹#›</a:t>
            </a:fld>
            <a:endParaRPr lang="en-US"/>
          </a:p>
        </p:txBody>
      </p:sp>
      <p:cxnSp>
        <p:nvCxnSpPr>
          <p:cNvPr id="8" name="Straight Connector 7"/>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4055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D4DEB-4012-4B02-8941-1D7DFA4D231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731-809E-453E-9DA5-81644841CB53}" type="slidenum">
              <a:rPr lang="en-US" smtClean="0"/>
              <a:t>‹#›</a:t>
            </a:fld>
            <a:endParaRPr lang="en-US"/>
          </a:p>
        </p:txBody>
      </p:sp>
      <p:cxnSp>
        <p:nvCxnSpPr>
          <p:cNvPr id="8" name="Straight Connector 7"/>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6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ubhead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1073908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8"/>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0D4DEB-4012-4B02-8941-1D7DFA4D231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731-809E-453E-9DA5-81644841CB53}" type="slidenum">
              <a:rPr lang="en-US" smtClean="0"/>
              <a:t>‹#›</a:t>
            </a:fld>
            <a:endParaRPr lang="en-US"/>
          </a:p>
        </p:txBody>
      </p:sp>
      <p:cxnSp>
        <p:nvCxnSpPr>
          <p:cNvPr id="8" name="Straight Connector 7"/>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784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D4DEB-4012-4B02-8941-1D7DFA4D2317}"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731-809E-453E-9DA5-81644841CB53}" type="slidenum">
              <a:rPr lang="en-US" smtClean="0"/>
              <a:t>‹#›</a:t>
            </a:fld>
            <a:endParaRPr lang="en-US"/>
          </a:p>
        </p:txBody>
      </p:sp>
      <p:cxnSp>
        <p:nvCxnSpPr>
          <p:cNvPr id="9" name="Straight Connector 8"/>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4156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2"/>
            <a:ext cx="386834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2"/>
            <a:ext cx="388739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D4DEB-4012-4B02-8941-1D7DFA4D2317}"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2731-809E-453E-9DA5-81644841CB53}" type="slidenum">
              <a:rPr lang="en-US" smtClean="0"/>
              <a:t>‹#›</a:t>
            </a:fld>
            <a:endParaRPr lang="en-US"/>
          </a:p>
        </p:txBody>
      </p:sp>
      <p:cxnSp>
        <p:nvCxnSpPr>
          <p:cNvPr id="11" name="Straight Connector 10"/>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757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0D4DEB-4012-4B02-8941-1D7DFA4D2317}"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2731-809E-453E-9DA5-81644841CB53}" type="slidenum">
              <a:rPr lang="en-US" smtClean="0"/>
              <a:t>‹#›</a:t>
            </a:fld>
            <a:endParaRPr lang="en-US"/>
          </a:p>
        </p:txBody>
      </p:sp>
      <p:cxnSp>
        <p:nvCxnSpPr>
          <p:cNvPr id="7" name="Straight Connector 6"/>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9163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D4DEB-4012-4B02-8941-1D7DFA4D2317}"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02731-809E-453E-9DA5-81644841CB53}" type="slidenum">
              <a:rPr lang="en-US" smtClean="0"/>
              <a:t>‹#›</a:t>
            </a:fld>
            <a:endParaRPr lang="en-US"/>
          </a:p>
        </p:txBody>
      </p:sp>
      <p:cxnSp>
        <p:nvCxnSpPr>
          <p:cNvPr id="6" name="Straight Connector 5"/>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6570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0D4DEB-4012-4B02-8941-1D7DFA4D2317}"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731-809E-453E-9DA5-81644841CB53}" type="slidenum">
              <a:rPr lang="en-US" smtClean="0"/>
              <a:t>‹#›</a:t>
            </a:fld>
            <a:endParaRPr lang="en-US"/>
          </a:p>
        </p:txBody>
      </p:sp>
      <p:cxnSp>
        <p:nvCxnSpPr>
          <p:cNvPr id="9" name="Straight Connector 8"/>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03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0D4DEB-4012-4B02-8941-1D7DFA4D2317}"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731-809E-453E-9DA5-81644841CB53}" type="slidenum">
              <a:rPr lang="en-US" smtClean="0"/>
              <a:t>‹#›</a:t>
            </a:fld>
            <a:endParaRPr lang="en-US"/>
          </a:p>
        </p:txBody>
      </p:sp>
      <p:cxnSp>
        <p:nvCxnSpPr>
          <p:cNvPr id="9" name="Straight Connector 8"/>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274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D4DEB-4012-4B02-8941-1D7DFA4D231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731-809E-453E-9DA5-81644841CB53}" type="slidenum">
              <a:rPr lang="en-US" smtClean="0"/>
              <a:t>‹#›</a:t>
            </a:fld>
            <a:endParaRPr lang="en-US"/>
          </a:p>
        </p:txBody>
      </p:sp>
      <p:cxnSp>
        <p:nvCxnSpPr>
          <p:cNvPr id="7" name="Straight Connector 6"/>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583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D4DEB-4012-4B02-8941-1D7DFA4D231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731-809E-453E-9DA5-81644841CB53}" type="slidenum">
              <a:rPr lang="en-US" smtClean="0"/>
              <a:t>‹#›</a:t>
            </a:fld>
            <a:endParaRPr lang="en-US"/>
          </a:p>
        </p:txBody>
      </p:sp>
      <p:cxnSp>
        <p:nvCxnSpPr>
          <p:cNvPr id="7" name="Straight Connector 6"/>
          <p:cNvCxnSpPr/>
          <p:nvPr userDrawn="1"/>
        </p:nvCxnSpPr>
        <p:spPr>
          <a:xfrm>
            <a:off x="628650" y="6356350"/>
            <a:ext cx="7886700" cy="0"/>
          </a:xfrm>
          <a:prstGeom prst="line">
            <a:avLst/>
          </a:prstGeom>
          <a:ln w="19050">
            <a:solidFill>
              <a:srgbClr val="1B5F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4442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9" name="Straight Connector 8"/>
          <p:cNvCxnSpPr/>
          <p:nvPr/>
        </p:nvCxnSpPr>
        <p:spPr>
          <a:xfrm>
            <a:off x="2764693" y="4289781"/>
            <a:ext cx="0" cy="1177269"/>
          </a:xfrm>
          <a:prstGeom prst="line">
            <a:avLst/>
          </a:prstGeom>
          <a:ln w="9525" cmpd="sng">
            <a:solidFill>
              <a:srgbClr val="135EB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764693" y="4289781"/>
            <a:ext cx="0" cy="1177269"/>
          </a:xfrm>
          <a:prstGeom prst="line">
            <a:avLst/>
          </a:prstGeom>
          <a:ln w="9525" cmpd="sng">
            <a:solidFill>
              <a:srgbClr val="135EBD"/>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sz="quarter" idx="10" hasCustomPrompt="1"/>
          </p:nvPr>
        </p:nvSpPr>
        <p:spPr>
          <a:xfrm>
            <a:off x="2667000" y="3505200"/>
            <a:ext cx="6119813" cy="609600"/>
          </a:xfrm>
          <a:prstGeom prst="rect">
            <a:avLst/>
          </a:prstGeom>
        </p:spPr>
        <p:txBody>
          <a:bodyPr lIns="78373" tIns="39187" rIns="78373" bIns="39187"/>
          <a:lstStyle>
            <a:lvl1pPr>
              <a:buNone/>
              <a:defRPr lang="en-US" sz="2531" b="0" kern="1200" dirty="0" smtClean="0">
                <a:solidFill>
                  <a:srgbClr val="004B8E"/>
                </a:solidFill>
                <a:latin typeface="Arial Narrow" panose="020B0606020202030204" pitchFamily="34" charset="0"/>
                <a:ea typeface="+mn-ea"/>
                <a:cs typeface="+mn-cs"/>
              </a:defRPr>
            </a:lvl1pPr>
          </a:lstStyle>
          <a:p>
            <a:pPr lvl="0"/>
            <a:r>
              <a:rPr lang="en-US" dirty="0"/>
              <a:t>Insert Title Here</a:t>
            </a:r>
          </a:p>
        </p:txBody>
      </p:sp>
      <p:sp>
        <p:nvSpPr>
          <p:cNvPr id="17" name="Text Placeholder 16"/>
          <p:cNvSpPr>
            <a:spLocks noGrp="1"/>
          </p:cNvSpPr>
          <p:nvPr>
            <p:ph type="body" sz="quarter" idx="11" hasCustomPrompt="1"/>
          </p:nvPr>
        </p:nvSpPr>
        <p:spPr>
          <a:xfrm>
            <a:off x="2895600" y="4267200"/>
            <a:ext cx="3962400" cy="762000"/>
          </a:xfrm>
          <a:prstGeom prst="rect">
            <a:avLst/>
          </a:prstGeom>
        </p:spPr>
        <p:txBody>
          <a:bodyPr lIns="78373" tIns="39187" rIns="78373" bIns="39187"/>
          <a:lstStyle>
            <a:lvl1pPr marL="0">
              <a:spcBef>
                <a:spcPts val="0"/>
              </a:spcBef>
              <a:buNone/>
              <a:defRPr lang="en-US" sz="1594" kern="1200" baseline="0" dirty="0" smtClean="0">
                <a:solidFill>
                  <a:schemeClr val="bg1">
                    <a:lumMod val="50000"/>
                  </a:schemeClr>
                </a:solidFill>
                <a:latin typeface="+mj-lt"/>
                <a:ea typeface="+mn-ea"/>
                <a:cs typeface="+mn-cs"/>
              </a:defRPr>
            </a:lvl1pPr>
          </a:lstStyle>
          <a:p>
            <a:pPr lvl="0"/>
            <a:r>
              <a:rPr lang="en-US" dirty="0"/>
              <a:t>Insert Subtitle 1</a:t>
            </a:r>
          </a:p>
          <a:p>
            <a:pPr lvl="0"/>
            <a:r>
              <a:rPr lang="en-US" dirty="0"/>
              <a:t>Insert Subtitle 2</a:t>
            </a:r>
          </a:p>
        </p:txBody>
      </p:sp>
      <p:sp>
        <p:nvSpPr>
          <p:cNvPr id="19" name="Text Placeholder 18"/>
          <p:cNvSpPr>
            <a:spLocks noGrp="1"/>
          </p:cNvSpPr>
          <p:nvPr>
            <p:ph type="body" sz="quarter" idx="12" hasCustomPrompt="1"/>
          </p:nvPr>
        </p:nvSpPr>
        <p:spPr>
          <a:xfrm>
            <a:off x="2895600" y="5029200"/>
            <a:ext cx="3962400" cy="533400"/>
          </a:xfrm>
          <a:prstGeom prst="rect">
            <a:avLst/>
          </a:prstGeom>
        </p:spPr>
        <p:txBody>
          <a:bodyPr lIns="78373" tIns="39187" rIns="78373" bIns="39187"/>
          <a:lstStyle>
            <a:lvl1pPr marL="0">
              <a:spcBef>
                <a:spcPts val="0"/>
              </a:spcBef>
              <a:buNone/>
              <a:defRPr sz="1125">
                <a:solidFill>
                  <a:schemeClr val="tx1">
                    <a:lumMod val="50000"/>
                  </a:schemeClr>
                </a:solidFill>
              </a:defRPr>
            </a:lvl1pPr>
            <a:lvl5pPr>
              <a:defRPr/>
            </a:lvl5pPr>
          </a:lstStyle>
          <a:p>
            <a:pPr lvl="0"/>
            <a:r>
              <a:rPr lang="en-US" dirty="0"/>
              <a:t>Presenter</a:t>
            </a:r>
          </a:p>
          <a:p>
            <a:pPr lvl="0"/>
            <a:r>
              <a:rPr lang="en-US" dirty="0"/>
              <a:t>Information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2" y="0"/>
            <a:ext cx="4556379" cy="2286000"/>
          </a:xfrm>
          <a:prstGeom prst="rect">
            <a:avLst/>
          </a:prstGeom>
        </p:spPr>
      </p:pic>
    </p:spTree>
    <p:extLst>
      <p:ext uri="{BB962C8B-B14F-4D97-AF65-F5344CB8AC3E}">
        <p14:creationId xmlns:p14="http://schemas.microsoft.com/office/powerpoint/2010/main" val="177268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ubhead 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80973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ubhead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110485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1" name="Text Placeholder 10"/>
          <p:cNvSpPr>
            <a:spLocks noGrp="1"/>
          </p:cNvSpPr>
          <p:nvPr>
            <p:ph type="body" sz="quarter" idx="12" hasCustomPrompt="1"/>
          </p:nvPr>
        </p:nvSpPr>
        <p:spPr>
          <a:xfrm>
            <a:off x="1123155" y="2302689"/>
            <a:ext cx="6897687" cy="3544888"/>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7"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0"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793167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sic Information Slide, No Header">
    <p:spTree>
      <p:nvGrpSpPr>
        <p:cNvPr id="1" name=""/>
        <p:cNvGrpSpPr/>
        <p:nvPr/>
      </p:nvGrpSpPr>
      <p:grpSpPr>
        <a:xfrm>
          <a:off x="0" y="0"/>
          <a:ext cx="0" cy="0"/>
          <a:chOff x="0" y="0"/>
          <a:chExt cx="0" cy="0"/>
        </a:xfrm>
      </p:grpSpPr>
      <p:sp>
        <p:nvSpPr>
          <p:cNvPr id="2" name="TextBox 1"/>
          <p:cNvSpPr txBox="1"/>
          <p:nvPr userDrawn="1"/>
        </p:nvSpPr>
        <p:spPr>
          <a:xfrm>
            <a:off x="7917390" y="6533867"/>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b="0" cap="none" smtClean="0">
                <a:solidFill>
                  <a:schemeClr val="accent3"/>
                </a:solidFill>
                <a:latin typeface="Lato Medium" panose="020F0602020204030203" pitchFamily="34" charset="0"/>
                <a:cs typeface="Lato Medium" panose="020F0602020204030203" pitchFamily="34" charset="0"/>
              </a:rPr>
              <a:pPr algn="r"/>
              <a:t>‹#›</a:t>
            </a:fld>
            <a:endParaRPr lang="en-US" sz="900" b="0" cap="none" dirty="0">
              <a:solidFill>
                <a:schemeClr val="accent3"/>
              </a:solidFill>
              <a:latin typeface="Lato Medium" panose="020F0602020204030203" pitchFamily="34" charset="0"/>
              <a:cs typeface="Lato Medium" panose="020F0602020204030203" pitchFamily="34" charset="0"/>
            </a:endParaRPr>
          </a:p>
        </p:txBody>
      </p:sp>
      <p:sp>
        <p:nvSpPr>
          <p:cNvPr id="8" name="Text Placeholder 10"/>
          <p:cNvSpPr>
            <a:spLocks noGrp="1"/>
          </p:cNvSpPr>
          <p:nvPr>
            <p:ph type="body" sz="quarter" idx="12" hasCustomPrompt="1"/>
          </p:nvPr>
        </p:nvSpPr>
        <p:spPr>
          <a:xfrm>
            <a:off x="1119131" y="1562526"/>
            <a:ext cx="6905735" cy="4090194"/>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914399" y="901381"/>
            <a:ext cx="7315200" cy="476080"/>
          </a:xfrm>
          <a:prstGeom prst="rect">
            <a:avLst/>
          </a:prstGeom>
        </p:spPr>
        <p:txBody>
          <a:bodyPr/>
          <a:lstStyle>
            <a:lvl1pPr algn="ctr">
              <a:buNone/>
              <a:defRPr sz="2400">
                <a:solidFill>
                  <a:schemeClr val="accent1"/>
                </a:solidFill>
                <a:latin typeface="+mn-lt"/>
              </a:defRPr>
            </a:lvl1pPr>
            <a:lvl2pPr algn="ctr">
              <a:buNone/>
              <a:defRPr sz="2000">
                <a:solidFill>
                  <a:schemeClr val="accent1"/>
                </a:solidFill>
                <a:latin typeface="+mn-lt"/>
              </a:defRPr>
            </a:lvl2pPr>
            <a:lvl3pPr marL="914400" indent="0" algn="ctr">
              <a:buNone/>
              <a:defRPr sz="2000">
                <a:solidFill>
                  <a:schemeClr val="accent1"/>
                </a:solidFill>
                <a:latin typeface="+mn-lt"/>
              </a:defRPr>
            </a:lvl3pPr>
            <a:lvl4pPr marL="1371600" indent="0" algn="ctr">
              <a:buNone/>
              <a:defRPr sz="2000">
                <a:solidFill>
                  <a:schemeClr val="accent1"/>
                </a:solidFill>
                <a:latin typeface="+mn-lt"/>
              </a:defRPr>
            </a:lvl4pPr>
            <a:lvl5pPr marL="1828800" indent="0" algn="ctr">
              <a:buNone/>
              <a:defRPr sz="2000">
                <a:solidFill>
                  <a:schemeClr val="accent1"/>
                </a:solidFill>
                <a:latin typeface="+mn-lt"/>
              </a:defRPr>
            </a:lvl5pPr>
          </a:lstStyle>
          <a:p>
            <a:pPr lvl="0"/>
            <a:r>
              <a:rPr lang="en-US" dirty="0"/>
              <a:t>Click to edit headline</a:t>
            </a:r>
          </a:p>
        </p:txBody>
      </p:sp>
      <p:sp>
        <p:nvSpPr>
          <p:cNvPr id="12" name="Text Placeholder 11"/>
          <p:cNvSpPr>
            <a:spLocks noGrp="1"/>
          </p:cNvSpPr>
          <p:nvPr>
            <p:ph type="body" sz="quarter" idx="14" hasCustomPrompt="1"/>
          </p:nvPr>
        </p:nvSpPr>
        <p:spPr>
          <a:xfrm>
            <a:off x="914399" y="322408"/>
            <a:ext cx="7315200" cy="574567"/>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Tree>
    <p:extLst>
      <p:ext uri="{BB962C8B-B14F-4D97-AF65-F5344CB8AC3E}">
        <p14:creationId xmlns:p14="http://schemas.microsoft.com/office/powerpoint/2010/main" val="262823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8"/>
          <p:cNvSpPr>
            <a:spLocks noGrp="1"/>
          </p:cNvSpPr>
          <p:nvPr>
            <p:ph type="body" sz="quarter" idx="11" hasCustomPrompt="1"/>
          </p:nvPr>
        </p:nvSpPr>
        <p:spPr>
          <a:xfrm>
            <a:off x="5240866" y="1290005"/>
            <a:ext cx="3115733" cy="427677"/>
          </a:xfrm>
          <a:prstGeom prst="rect">
            <a:avLst/>
          </a:prstGeom>
        </p:spPr>
        <p:txBody>
          <a:bodyPr/>
          <a:lstStyle>
            <a:lvl1pPr algn="l">
              <a:buNone/>
              <a:defRPr sz="2400" b="0">
                <a:solidFill>
                  <a:srgbClr val="444D71"/>
                </a:solidFill>
                <a:latin typeface="Lato Heavy" panose="020F0502020204030203" pitchFamily="34" charset="0"/>
                <a:ea typeface="Lato Heavy" panose="020F0502020204030203" pitchFamily="34" charset="0"/>
                <a:cs typeface="Lato Heavy" panose="020F0502020204030203" pitchFamily="34" charset="0"/>
              </a:defRPr>
            </a:lvl1pPr>
            <a:lvl2pPr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9144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3716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8288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subhead</a:t>
            </a:r>
          </a:p>
        </p:txBody>
      </p:sp>
      <p:sp>
        <p:nvSpPr>
          <p:cNvPr id="7" name="Text Placeholder 10"/>
          <p:cNvSpPr>
            <a:spLocks noGrp="1"/>
          </p:cNvSpPr>
          <p:nvPr>
            <p:ph type="body" sz="quarter" idx="12" hasCustomPrompt="1"/>
          </p:nvPr>
        </p:nvSpPr>
        <p:spPr>
          <a:xfrm>
            <a:off x="5240865" y="1787351"/>
            <a:ext cx="3115733" cy="4452581"/>
          </a:xfrm>
          <a:prstGeom prst="rect">
            <a:avLst/>
          </a:prstGeom>
        </p:spPr>
        <p:txBody>
          <a:bodyPr/>
          <a:lstStyle>
            <a:lvl1pPr marL="342900" indent="-342900">
              <a:lnSpc>
                <a:spcPct val="100000"/>
              </a:lnSpc>
              <a:buClr>
                <a:schemeClr val="accent3"/>
              </a:buClr>
              <a:buFont typeface="Arial" panose="020B0604020202020204" pitchFamily="34" charset="0"/>
              <a:buChar char="•"/>
              <a:defRPr>
                <a:solidFill>
                  <a:schemeClr val="tx1"/>
                </a:solidFill>
              </a:defRPr>
            </a:lvl1pPr>
            <a:lvl2pPr marL="685800" indent="-285750">
              <a:lnSpc>
                <a:spcPct val="100000"/>
              </a:lnSpc>
              <a:buClr>
                <a:schemeClr val="accent3"/>
              </a:buClr>
              <a:buFont typeface="Arial" panose="020B0604020202020204" pitchFamily="34" charset="0"/>
              <a:buChar char="•"/>
              <a:defRPr sz="2000">
                <a:solidFill>
                  <a:schemeClr val="tx1"/>
                </a:solidFill>
              </a:defRPr>
            </a:lvl2pPr>
            <a:lvl3pPr marL="1143000" indent="-228600">
              <a:lnSpc>
                <a:spcPct val="100000"/>
              </a:lnSpc>
              <a:buClr>
                <a:schemeClr val="accent3"/>
              </a:buClr>
              <a:buFont typeface="Arial" panose="020B0604020202020204" pitchFamily="34" charset="0"/>
              <a:buChar char="•"/>
              <a:defRPr sz="2000">
                <a:solidFill>
                  <a:schemeClr val="tx1"/>
                </a:solidFill>
              </a:defRPr>
            </a:lvl3pPr>
            <a:lvl4pPr marL="1600200" indent="-228600">
              <a:lnSpc>
                <a:spcPct val="100000"/>
              </a:lnSpc>
              <a:buClr>
                <a:schemeClr val="accent3"/>
              </a:buClr>
              <a:buFont typeface="Arial" panose="020B0604020202020204" pitchFamily="34" charset="0"/>
              <a:buChar char="•"/>
              <a:defRPr sz="2000">
                <a:solidFill>
                  <a:schemeClr val="tx1"/>
                </a:solidFill>
              </a:defRPr>
            </a:lvl4pPr>
            <a:lvl5pPr marL="2057400" indent="-228600">
              <a:lnSpc>
                <a:spcPct val="100000"/>
              </a:lnSpc>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196336332"/>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8" t="41666" r="1219"/>
          <a:stretch/>
        </p:blipFill>
        <p:spPr>
          <a:xfrm>
            <a:off x="0" y="-33639"/>
            <a:ext cx="9163050" cy="4396089"/>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57859"/>
            <a:ext cx="1655363" cy="348827"/>
          </a:xfrm>
          <a:prstGeom prst="triangle">
            <a:avLst/>
          </a:prstGeom>
          <a:solidFill>
            <a:srgbClr val="00264E"/>
          </a:solidFill>
          <a:ln>
            <a:solidFill>
              <a:srgbClr val="002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2</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97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a:prstGeom prst="rect">
            <a:avLst/>
          </a:prstGeom>
        </p:spPr>
        <p:txBody>
          <a:bodyPr/>
          <a:lstStyle>
            <a:lvl1pPr algn="ctr">
              <a:buNone/>
              <a:defRPr>
                <a:solidFill>
                  <a:schemeClr val="tx2"/>
                </a:solidFill>
              </a:defRPr>
            </a:lvl1pPr>
          </a:lstStyle>
          <a:p>
            <a:r>
              <a:rPr lang="en-US" dirty="0"/>
              <a:t>Click icon to add picture</a:t>
            </a:r>
          </a:p>
        </p:txBody>
      </p:sp>
    </p:spTree>
    <p:extLst>
      <p:ext uri="{BB962C8B-B14F-4D97-AF65-F5344CB8AC3E}">
        <p14:creationId xmlns:p14="http://schemas.microsoft.com/office/powerpoint/2010/main" val="48768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image, Half tex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4749800" y="2331251"/>
            <a:ext cx="3937000"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a:xfrm>
            <a:off x="533400" y="2331251"/>
            <a:ext cx="4027714" cy="4189066"/>
          </a:xfrm>
          <a:prstGeom prst="rect">
            <a:avLst/>
          </a:prstGeom>
        </p:spPr>
        <p:txBody>
          <a:bodyPr/>
          <a:lstStyle>
            <a:lvl1pPr>
              <a:buClr>
                <a:schemeClr val="accent2"/>
              </a:buClr>
              <a:buNone/>
              <a:defRPr>
                <a:solidFill>
                  <a:schemeClr val="accent3"/>
                </a:solidFill>
              </a:defRPr>
            </a:lvl1pPr>
          </a:lstStyle>
          <a:p>
            <a:r>
              <a:rPr lang="en-US" dirty="0"/>
              <a:t>Click icon to add picture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894556005"/>
      </p:ext>
    </p:extLst>
  </p:cSld>
  <p:clrMapOvr>
    <a:masterClrMapping/>
  </p:clrMapOvr>
  <p:extLst>
    <p:ext uri="{DCECCB84-F9BA-43D5-87BE-67443E8EF086}">
      <p15:sldGuideLst xmlns:p15="http://schemas.microsoft.com/office/powerpoint/2012/main">
        <p15:guide id="1" orient="horz" pos="336"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3552825" y="2410490"/>
            <a:ext cx="5133975" cy="3943868"/>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20" hasCustomPrompt="1"/>
          </p:nvPr>
        </p:nvSpPr>
        <p:spPr>
          <a:xfrm>
            <a:off x="533399" y="3906123"/>
            <a:ext cx="2906486" cy="2456944"/>
          </a:xfrm>
          <a:prstGeom prst="rect">
            <a:avLst/>
          </a:prstGeom>
        </p:spPr>
        <p:txBody>
          <a:bodyPr/>
          <a:lstStyle>
            <a:lvl1pPr>
              <a:buClr>
                <a:schemeClr val="accent2"/>
              </a:buClr>
              <a:buFontTx/>
              <a:buNone/>
              <a:defRPr baseline="0">
                <a:solidFill>
                  <a:schemeClr val="accent3"/>
                </a:solidFill>
              </a:defRPr>
            </a:lvl1pPr>
            <a:lvl2pPr marL="400050" indent="0">
              <a:buClr>
                <a:schemeClr val="accent2"/>
              </a:buClr>
              <a:buFontTx/>
              <a:buNone/>
              <a:defRPr/>
            </a:lvl2pPr>
            <a:lvl3pPr marL="914400" indent="0">
              <a:buClr>
                <a:schemeClr val="accent2"/>
              </a:buClr>
              <a:buFontTx/>
              <a:buNone/>
              <a:defRPr/>
            </a:lvl3pPr>
            <a:lvl4pPr marL="1371600" indent="0">
              <a:buClr>
                <a:schemeClr val="accent2"/>
              </a:buClr>
              <a:buFontTx/>
              <a:buNone/>
              <a:defRPr/>
            </a:lvl4pPr>
            <a:lvl5pPr marL="1828800" indent="0">
              <a:buClr>
                <a:schemeClr val="accent2"/>
              </a:buClr>
              <a:buFontTx/>
              <a:buNone/>
              <a:defRPr/>
            </a:lvl5pPr>
          </a:lstStyle>
          <a:p>
            <a:pPr lvl="0"/>
            <a:r>
              <a:rPr lang="en-US" dirty="0"/>
              <a:t>Click to edit stat or important data point; format to fit</a:t>
            </a:r>
          </a:p>
        </p:txBody>
      </p:sp>
      <p:sp>
        <p:nvSpPr>
          <p:cNvPr id="14" name="Text Placeholder 10"/>
          <p:cNvSpPr>
            <a:spLocks noGrp="1"/>
          </p:cNvSpPr>
          <p:nvPr>
            <p:ph type="body" sz="quarter" idx="21" hasCustomPrompt="1"/>
          </p:nvPr>
        </p:nvSpPr>
        <p:spPr>
          <a:xfrm>
            <a:off x="533398" y="2410490"/>
            <a:ext cx="2906487" cy="1486924"/>
          </a:xfrm>
          <a:prstGeom prst="rect">
            <a:avLst/>
          </a:prstGeom>
        </p:spPr>
        <p:txBody>
          <a:bodyPr/>
          <a:lstStyle>
            <a:lvl1pPr>
              <a:buFontTx/>
              <a:buNone/>
              <a:defRPr sz="9600" b="1" cap="none" spc="0">
                <a:ln w="6600">
                  <a:noFill/>
                  <a:prstDash val="solid"/>
                </a:ln>
                <a:solidFill>
                  <a:schemeClr val="accent1"/>
                </a:solidFill>
                <a:effectLst/>
                <a:latin typeface="Lato Black" panose="020F0502020204030203" pitchFamily="34" charset="0"/>
                <a:ea typeface="Lato Black" panose="020F0502020204030203" pitchFamily="34" charset="0"/>
                <a:cs typeface="Lato Black" panose="020F0502020204030203" pitchFamily="34" charset="0"/>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9"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10"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2"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923980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2" name="Text Placeholder 3"/>
          <p:cNvSpPr>
            <a:spLocks noGrp="1"/>
          </p:cNvSpPr>
          <p:nvPr>
            <p:ph type="body" sz="quarter" idx="18" hasCustomPrompt="1"/>
          </p:nvPr>
        </p:nvSpPr>
        <p:spPr>
          <a:xfrm>
            <a:off x="533400" y="2365587"/>
            <a:ext cx="4015558"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682067" y="2730700"/>
            <a:ext cx="4004732" cy="434975"/>
          </a:xfrm>
          <a:prstGeom prst="rect">
            <a:avLst/>
          </a:prstGeom>
        </p:spPr>
        <p:txBody>
          <a:bodyPr/>
          <a:lstStyle>
            <a:lvl1pPr algn="ctr">
              <a:buFontTx/>
              <a:buNone/>
              <a:defRPr>
                <a:solidFill>
                  <a:schemeClr val="accent3"/>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674591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Graph slide">
    <p:spTree>
      <p:nvGrpSpPr>
        <p:cNvPr id="1" name=""/>
        <p:cNvGrpSpPr/>
        <p:nvPr/>
      </p:nvGrpSpPr>
      <p:grpSpPr>
        <a:xfrm>
          <a:off x="0" y="0"/>
          <a:ext cx="0" cy="0"/>
          <a:chOff x="0" y="0"/>
          <a:chExt cx="0" cy="0"/>
        </a:xfrm>
      </p:grpSpPr>
      <p:sp>
        <p:nvSpPr>
          <p:cNvPr id="3" name="Chart Placeholder 2"/>
          <p:cNvSpPr>
            <a:spLocks noGrp="1"/>
          </p:cNvSpPr>
          <p:nvPr>
            <p:ph type="chart" sz="quarter" idx="17"/>
          </p:nvPr>
        </p:nvSpPr>
        <p:spPr>
          <a:xfrm>
            <a:off x="906351" y="2373094"/>
            <a:ext cx="7323248" cy="3961766"/>
          </a:xfrm>
          <a:prstGeom prst="rect">
            <a:avLst/>
          </a:prstGeom>
        </p:spPr>
        <p:txBody>
          <a:bodyPr/>
          <a:lstStyle>
            <a:lvl1pPr>
              <a:buClr>
                <a:schemeClr val="accent2"/>
              </a:buClr>
              <a:buFontTx/>
              <a:buNone/>
              <a:defRPr>
                <a:solidFill>
                  <a:schemeClr val="tx2"/>
                </a:solidFill>
              </a:defRPr>
            </a:lvl1pPr>
          </a:lstStyle>
          <a:p>
            <a:r>
              <a:rPr lang="en-US" dirty="0"/>
              <a:t>Click icon to add chart</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447477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5" name="Text Placeholder 4"/>
          <p:cNvSpPr>
            <a:spLocks noGrp="1"/>
          </p:cNvSpPr>
          <p:nvPr>
            <p:ph type="body" sz="quarter" idx="20" hasCustomPrompt="1"/>
          </p:nvPr>
        </p:nvSpPr>
        <p:spPr>
          <a:xfrm>
            <a:off x="1714499" y="2305762"/>
            <a:ext cx="5715000" cy="2232025"/>
          </a:xfrm>
          <a:prstGeom prst="rect">
            <a:avLst/>
          </a:prstGeom>
        </p:spPr>
        <p:txBody>
          <a:bodyPr/>
          <a:lstStyle>
            <a:lvl1pPr>
              <a:buNone/>
              <a:defRPr sz="200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quote</a:t>
            </a:r>
          </a:p>
        </p:txBody>
      </p:sp>
      <p:sp>
        <p:nvSpPr>
          <p:cNvPr id="20" name="Text Placeholder 19"/>
          <p:cNvSpPr>
            <a:spLocks noGrp="1"/>
          </p:cNvSpPr>
          <p:nvPr>
            <p:ph type="body" sz="quarter" idx="21" hasCustomPrompt="1"/>
          </p:nvPr>
        </p:nvSpPr>
        <p:spPr>
          <a:xfrm>
            <a:off x="1714499" y="4537787"/>
            <a:ext cx="4953000" cy="966788"/>
          </a:xfrm>
          <a:prstGeom prst="rect">
            <a:avLst/>
          </a:prstGeom>
        </p:spPr>
        <p:txBody>
          <a:bodyPr/>
          <a:lstStyle>
            <a:lvl1pPr>
              <a:buNone/>
              <a:defRPr sz="1400" b="0" baseline="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first/last name</a:t>
            </a:r>
          </a:p>
          <a:p>
            <a:pPr lvl="0"/>
            <a:r>
              <a:rPr lang="en-US" dirty="0"/>
              <a:t>Title, institution name</a:t>
            </a:r>
          </a:p>
        </p:txBody>
      </p:sp>
      <p:sp>
        <p:nvSpPr>
          <p:cNvPr id="6"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681462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gn="l">
              <a:lnSpc>
                <a:spcPct val="150000"/>
              </a:lnSpc>
            </a:pPr>
            <a:r>
              <a:rPr lang="en-US" sz="1000" i="1" dirty="0">
                <a:solidFill>
                  <a:schemeClr val="bg1"/>
                </a:solidFill>
              </a:rPr>
              <a:t>All material in this presentation, including text and</a:t>
            </a:r>
            <a:r>
              <a:rPr lang="en-US" sz="1000" i="1" baseline="0" dirty="0">
                <a:solidFill>
                  <a:schemeClr val="bg1"/>
                </a:solidFill>
              </a:rPr>
              <a:t> </a:t>
            </a:r>
            <a:r>
              <a:rPr lang="en-US" sz="1000" i="1" dirty="0">
                <a:solidFill>
                  <a:schemeClr val="bg1"/>
                </a:solidFill>
              </a:rPr>
              <a:t>images, is the property of </a:t>
            </a:r>
            <a:r>
              <a:rPr lang="en-US" sz="1000" i="1" dirty="0" err="1">
                <a:solidFill>
                  <a:schemeClr val="bg1"/>
                </a:solidFill>
              </a:rPr>
              <a:t>Ruffalo</a:t>
            </a:r>
            <a:r>
              <a:rPr lang="en-US" sz="1000" i="1" dirty="0">
                <a:solidFill>
                  <a:schemeClr val="bg1"/>
                </a:solidFill>
              </a:rPr>
              <a:t> Noel</a:t>
            </a:r>
            <a:r>
              <a:rPr lang="en-US" sz="1000" i="1" baseline="0" dirty="0">
                <a:solidFill>
                  <a:schemeClr val="bg1"/>
                </a:solidFill>
              </a:rPr>
              <a:t> </a:t>
            </a:r>
            <a:r>
              <a:rPr lang="en-US" sz="1000" i="1" dirty="0">
                <a:solidFill>
                  <a:schemeClr val="bg1"/>
                </a:solidFill>
              </a:rPr>
              <a:t>Levitz. Permission is required to reproduce information.</a:t>
            </a:r>
          </a:p>
        </p:txBody>
      </p:sp>
    </p:spTree>
    <p:extLst>
      <p:ext uri="{BB962C8B-B14F-4D97-AF65-F5344CB8AC3E}">
        <p14:creationId xmlns:p14="http://schemas.microsoft.com/office/powerpoint/2010/main" val="4053080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gn="l">
              <a:lnSpc>
                <a:spcPct val="150000"/>
              </a:lnSpc>
            </a:pPr>
            <a:r>
              <a:rPr lang="en-US" sz="1000" i="1" dirty="0">
                <a:solidFill>
                  <a:schemeClr val="bg1"/>
                </a:solidFill>
              </a:rPr>
              <a:t>All material in this presentation, including text and</a:t>
            </a:r>
            <a:r>
              <a:rPr lang="en-US" sz="1000" i="1" baseline="0" dirty="0">
                <a:solidFill>
                  <a:schemeClr val="bg1"/>
                </a:solidFill>
              </a:rPr>
              <a:t> </a:t>
            </a:r>
            <a:r>
              <a:rPr lang="en-US" sz="1000" i="1" dirty="0">
                <a:solidFill>
                  <a:schemeClr val="bg1"/>
                </a:solidFill>
              </a:rPr>
              <a:t>images, is the property of </a:t>
            </a:r>
            <a:r>
              <a:rPr lang="en-US" sz="1000" i="1" dirty="0" err="1">
                <a:solidFill>
                  <a:schemeClr val="bg1"/>
                </a:solidFill>
              </a:rPr>
              <a:t>Ruffalo</a:t>
            </a:r>
            <a:r>
              <a:rPr lang="en-US" sz="1000" i="1" dirty="0">
                <a:solidFill>
                  <a:schemeClr val="bg1"/>
                </a:solidFill>
              </a:rPr>
              <a:t> Noel</a:t>
            </a:r>
            <a:r>
              <a:rPr lang="en-US" sz="1000" i="1" baseline="0" dirty="0">
                <a:solidFill>
                  <a:schemeClr val="bg1"/>
                </a:solidFill>
              </a:rPr>
              <a:t> </a:t>
            </a:r>
            <a:r>
              <a:rPr lang="en-US" sz="1000" i="1" dirty="0">
                <a:solidFill>
                  <a:schemeClr val="bg1"/>
                </a:solidFill>
              </a:rPr>
              <a:t>Levitz. Permission is required to reproduce information.</a:t>
            </a:r>
          </a:p>
        </p:txBody>
      </p:sp>
    </p:spTree>
    <p:extLst>
      <p:ext uri="{BB962C8B-B14F-4D97-AF65-F5344CB8AC3E}">
        <p14:creationId xmlns:p14="http://schemas.microsoft.com/office/powerpoint/2010/main" val="581992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Tree>
    <p:extLst>
      <p:ext uri="{BB962C8B-B14F-4D97-AF65-F5344CB8AC3E}">
        <p14:creationId xmlns:p14="http://schemas.microsoft.com/office/powerpoint/2010/main" val="2105426159"/>
      </p:ext>
    </p:extLst>
  </p:cSld>
  <p:clrMapOvr>
    <a:masterClrMapping/>
  </p:clrMapOvr>
  <p:extLst mod="1">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050" y="-47625"/>
            <a:ext cx="9163050" cy="4396089"/>
          </a:xfrm>
          <a:prstGeom prst="rect">
            <a:avLst/>
          </a:prstGeom>
        </p:spPr>
      </p:pic>
      <p:sp>
        <p:nvSpPr>
          <p:cNvPr id="8" name="Rectangle 7"/>
          <p:cNvSpPr/>
          <p:nvPr/>
        </p:nvSpPr>
        <p:spPr>
          <a:xfrm>
            <a:off x="-9526" y="-38100"/>
            <a:ext cx="9153525" cy="4400550"/>
          </a:xfrm>
          <a:prstGeom prst="rect">
            <a:avLst/>
          </a:prstGeom>
          <a:solidFill>
            <a:schemeClr val="accent3">
              <a:alpha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itle 1"/>
          <p:cNvSpPr>
            <a:spLocks noGrp="1"/>
          </p:cNvSpPr>
          <p:nvPr>
            <p:ph type="ctrTitle" hasCustomPrompt="1"/>
          </p:nvPr>
        </p:nvSpPr>
        <p:spPr>
          <a:xfrm>
            <a:off x="533400" y="920923"/>
            <a:ext cx="5562600" cy="1470025"/>
          </a:xfrm>
          <a:prstGeom prst="rect">
            <a:avLst/>
          </a:prstGeom>
        </p:spPr>
        <p:txBody>
          <a:bodyPr>
            <a:normAutofit/>
          </a:bodyPr>
          <a:lstStyle>
            <a:lvl1pPr>
              <a:defRPr lang="en-US" sz="4000" kern="1200" baseline="0" dirty="0">
                <a:solidFill>
                  <a:schemeClr val="bg1"/>
                </a:solidFill>
                <a:latin typeface="Lato Heavy" panose="020F0902020204030203" pitchFamily="34" charset="0"/>
                <a:ea typeface="+mn-ea"/>
                <a:cs typeface="Lato Heavy" panose="020F09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848148"/>
            <a:ext cx="5327561" cy="376709"/>
          </a:xfrm>
          <a:prstGeom prst="rect">
            <a:avLst/>
          </a:prstGeom>
        </p:spPr>
        <p:txBody>
          <a:bodyPr>
            <a:noAutofit/>
          </a:bodyPr>
          <a:lstStyle>
            <a:lvl1pPr marL="0" indent="0" algn="l">
              <a:buNone/>
              <a:defRPr sz="1800" i="1" baseline="0">
                <a:solidFill>
                  <a:schemeClr val="bg1"/>
                </a:solidFill>
              </a:defRPr>
            </a:lvl1pPr>
          </a:lstStyle>
          <a:p>
            <a:pPr lvl="0"/>
            <a:r>
              <a:rPr lang="en-US" dirty="0"/>
              <a:t>Presenter contact info</a:t>
            </a:r>
          </a:p>
        </p:txBody>
      </p:sp>
      <p:sp>
        <p:nvSpPr>
          <p:cNvPr id="17" name="Text Placeholder 16"/>
          <p:cNvSpPr>
            <a:spLocks noGrp="1"/>
          </p:cNvSpPr>
          <p:nvPr>
            <p:ph type="body" sz="quarter" idx="11" hasCustomPrompt="1"/>
          </p:nvPr>
        </p:nvSpPr>
        <p:spPr>
          <a:xfrm>
            <a:off x="539839" y="2390948"/>
            <a:ext cx="5327561" cy="457200"/>
          </a:xfrm>
          <a:prstGeom prst="rect">
            <a:avLst/>
          </a:prstGeom>
        </p:spPr>
        <p:txBody>
          <a:bodyPr>
            <a:noAutofit/>
          </a:bodyPr>
          <a:lstStyle>
            <a:lvl1pPr marL="0" indent="0" algn="l">
              <a:buNone/>
              <a:defRPr sz="1800" baseline="0">
                <a:solidFill>
                  <a:schemeClr val="bg1"/>
                </a:solidFill>
              </a:defRPr>
            </a:lvl1pPr>
          </a:lstStyle>
          <a:p>
            <a:pPr lvl="0"/>
            <a:r>
              <a:rPr lang="en-US" dirty="0"/>
              <a:t>Presenter contact info</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7399" y="4819650"/>
            <a:ext cx="3276600" cy="1651200"/>
          </a:xfrm>
          <a:prstGeom prst="rect">
            <a:avLst/>
          </a:prstGeom>
        </p:spPr>
      </p:pic>
      <p:sp>
        <p:nvSpPr>
          <p:cNvPr id="9" name="Text Placeholder 16"/>
          <p:cNvSpPr>
            <a:spLocks noGrp="1"/>
          </p:cNvSpPr>
          <p:nvPr>
            <p:ph type="body" sz="quarter" idx="13" hasCustomPrompt="1"/>
          </p:nvPr>
        </p:nvSpPr>
        <p:spPr>
          <a:xfrm>
            <a:off x="533401" y="5225143"/>
            <a:ext cx="4533900" cy="1103085"/>
          </a:xfrm>
          <a:prstGeom prst="rect">
            <a:avLst/>
          </a:prstGeom>
        </p:spPr>
        <p:txBody>
          <a:bodyPr>
            <a:noAutofit/>
          </a:bodyPr>
          <a:lstStyle>
            <a:lvl1pPr marL="0" indent="0" algn="l">
              <a:buNone/>
              <a:defRPr sz="1600" i="1" baseline="0">
                <a:solidFill>
                  <a:schemeClr val="tx1"/>
                </a:solidFill>
              </a:defRPr>
            </a:lvl1pPr>
          </a:lstStyle>
          <a:p>
            <a:pPr lvl="0"/>
            <a:r>
              <a:rPr lang="en-US" dirty="0"/>
              <a:t>Additional information goes here</a:t>
            </a:r>
          </a:p>
        </p:txBody>
      </p:sp>
      <p:sp>
        <p:nvSpPr>
          <p:cNvPr id="11" name="Isosceles Triangle 10"/>
          <p:cNvSpPr/>
          <p:nvPr/>
        </p:nvSpPr>
        <p:spPr>
          <a:xfrm rot="10800000">
            <a:off x="6425779" y="4348464"/>
            <a:ext cx="1483746" cy="448575"/>
          </a:xfrm>
          <a:prstGeom prst="triangle">
            <a:avLst/>
          </a:prstGeom>
          <a:solidFill>
            <a:srgbClr val="01274F"/>
          </a:solidFill>
          <a:ln>
            <a:solidFill>
              <a:srgbClr val="012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75733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0997"/>
          <a:stretch/>
        </p:blipFill>
        <p:spPr>
          <a:xfrm>
            <a:off x="0" y="-38099"/>
            <a:ext cx="9156598" cy="4381500"/>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49392"/>
            <a:ext cx="1655363" cy="348827"/>
          </a:xfrm>
          <a:prstGeom prst="triangle">
            <a:avLst/>
          </a:prstGeom>
          <a:solidFill>
            <a:srgbClr val="18385F"/>
          </a:solidFill>
          <a:ln>
            <a:solidFill>
              <a:srgbClr val="1838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3</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676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7"/>
            <a:ext cx="9144000" cy="3483864"/>
          </a:xfrm>
          <a:prstGeom prst="rect">
            <a:avLst/>
          </a:prstGeom>
        </p:spPr>
      </p:pic>
      <p:sp>
        <p:nvSpPr>
          <p:cNvPr id="16"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1</a:t>
            </a:r>
          </a:p>
        </p:txBody>
      </p:sp>
      <p:sp>
        <p:nvSpPr>
          <p:cNvPr id="18" name="Text Placeholder 16"/>
          <p:cNvSpPr>
            <a:spLocks noGrp="1"/>
          </p:cNvSpPr>
          <p:nvPr>
            <p:ph type="body" sz="quarter" idx="12" hasCustomPrompt="1"/>
          </p:nvPr>
        </p:nvSpPr>
        <p:spPr>
          <a:xfrm>
            <a:off x="1903418" y="3982966"/>
            <a:ext cx="4412715" cy="326568"/>
          </a:xfrm>
          <a:prstGeom prst="rect">
            <a:avLst/>
          </a:prstGeom>
        </p:spPr>
        <p:txBody>
          <a:bodyPr>
            <a:noAutofit/>
          </a:bodyPr>
          <a:lstStyle>
            <a:lvl1pPr marL="0" indent="0" algn="l">
              <a:buNone/>
              <a:defRPr sz="1600" i="0" baseline="0">
                <a:solidFill>
                  <a:schemeClr val="accent3"/>
                </a:solidFill>
              </a:defRPr>
            </a:lvl1pPr>
          </a:lstStyle>
          <a:p>
            <a:pPr lvl="0"/>
            <a:r>
              <a:rPr lang="en-US" dirty="0"/>
              <a:t>Click to edit presenter title</a:t>
            </a:r>
          </a:p>
        </p:txBody>
      </p:sp>
      <p:sp>
        <p:nvSpPr>
          <p:cNvPr id="17" name="Text Placeholder 16"/>
          <p:cNvSpPr>
            <a:spLocks noGrp="1"/>
          </p:cNvSpPr>
          <p:nvPr>
            <p:ph type="body" sz="quarter" idx="11" hasCustomPrompt="1"/>
          </p:nvPr>
        </p:nvSpPr>
        <p:spPr>
          <a:xfrm>
            <a:off x="1903418" y="3657224"/>
            <a:ext cx="4412715" cy="325742"/>
          </a:xfrm>
          <a:prstGeom prst="rect">
            <a:avLst/>
          </a:prstGeom>
        </p:spPr>
        <p:txBody>
          <a:bodyPr>
            <a:noAutofit/>
          </a:bodyPr>
          <a:lstStyle>
            <a:lvl1pPr marL="0" indent="0" algn="l">
              <a:buNone/>
              <a:defRPr sz="1600" baseline="0">
                <a:solidFill>
                  <a:schemeClr val="accent3"/>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4" name="Picture Placeholder 3"/>
          <p:cNvSpPr>
            <a:spLocks noGrp="1"/>
          </p:cNvSpPr>
          <p:nvPr>
            <p:ph type="pic" sz="quarter" idx="15" hasCustomPrompt="1"/>
          </p:nvPr>
        </p:nvSpPr>
        <p:spPr>
          <a:xfrm>
            <a:off x="6400593" y="3320056"/>
            <a:ext cx="1541463" cy="1971675"/>
          </a:xfrm>
          <a:prstGeom prst="rect">
            <a:avLst/>
          </a:prstGeom>
        </p:spPr>
        <p:txBody>
          <a:bodyPr/>
          <a:lstStyle>
            <a:lvl1pPr>
              <a:buNone/>
              <a:defRPr sz="1600">
                <a:solidFill>
                  <a:schemeClr val="tx2"/>
                </a:solidFill>
              </a:defRPr>
            </a:lvl1pPr>
          </a:lstStyle>
          <a:p>
            <a:r>
              <a:rPr lang="en-US" dirty="0"/>
              <a:t>Click to add presenter photo (optional)</a:t>
            </a:r>
          </a:p>
        </p:txBody>
      </p:sp>
      <p:sp>
        <p:nvSpPr>
          <p:cNvPr id="2" name="Rectangle 1"/>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148921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Tree>
    <p:extLst>
      <p:ext uri="{BB962C8B-B14F-4D97-AF65-F5344CB8AC3E}">
        <p14:creationId xmlns:p14="http://schemas.microsoft.com/office/powerpoint/2010/main" val="2390704236"/>
      </p:ext>
    </p:extLst>
  </p:cSld>
  <p:clrMapOvr>
    <a:masterClrMapping/>
  </p:clrMapOvr>
  <p:extLst mod="1">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8" t="41666" r="1219"/>
          <a:stretch/>
        </p:blipFill>
        <p:spPr>
          <a:xfrm>
            <a:off x="0" y="-33639"/>
            <a:ext cx="9163050" cy="4396089"/>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57859"/>
            <a:ext cx="1655363" cy="348827"/>
          </a:xfrm>
          <a:prstGeom prst="triangle">
            <a:avLst/>
          </a:prstGeom>
          <a:solidFill>
            <a:srgbClr val="00264E"/>
          </a:solidFill>
          <a:ln>
            <a:solidFill>
              <a:srgbClr val="002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2</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35575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0997"/>
          <a:stretch/>
        </p:blipFill>
        <p:spPr>
          <a:xfrm>
            <a:off x="0" y="-38099"/>
            <a:ext cx="9156598" cy="4381500"/>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49392"/>
            <a:ext cx="1655363" cy="348827"/>
          </a:xfrm>
          <a:prstGeom prst="triangle">
            <a:avLst/>
          </a:prstGeom>
          <a:solidFill>
            <a:srgbClr val="18385F"/>
          </a:solidFill>
          <a:ln>
            <a:solidFill>
              <a:srgbClr val="1838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3</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650690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ives Outline">
    <p:spTree>
      <p:nvGrpSpPr>
        <p:cNvPr id="1" name=""/>
        <p:cNvGrpSpPr/>
        <p:nvPr/>
      </p:nvGrpSpPr>
      <p:grpSpPr>
        <a:xfrm>
          <a:off x="0" y="0"/>
          <a:ext cx="0" cy="0"/>
          <a:chOff x="0" y="0"/>
          <a:chExt cx="0" cy="0"/>
        </a:xfrm>
      </p:grpSpPr>
      <p:sp>
        <p:nvSpPr>
          <p:cNvPr id="14" name="Text Placeholder 1"/>
          <p:cNvSpPr>
            <a:spLocks noGrp="1"/>
          </p:cNvSpPr>
          <p:nvPr>
            <p:ph type="body" sz="quarter" idx="11"/>
          </p:nvPr>
        </p:nvSpPr>
        <p:spPr>
          <a:xfrm>
            <a:off x="1888320" y="2554215"/>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6" name="Text Placeholder 2"/>
          <p:cNvSpPr>
            <a:spLocks noGrp="1"/>
          </p:cNvSpPr>
          <p:nvPr>
            <p:ph type="body" sz="quarter" idx="12"/>
          </p:nvPr>
        </p:nvSpPr>
        <p:spPr>
          <a:xfrm>
            <a:off x="1888320" y="3258438"/>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7" name="Text Placeholder 3"/>
          <p:cNvSpPr>
            <a:spLocks noGrp="1"/>
          </p:cNvSpPr>
          <p:nvPr>
            <p:ph type="body" sz="quarter" idx="13"/>
          </p:nvPr>
        </p:nvSpPr>
        <p:spPr>
          <a:xfrm>
            <a:off x="1888320" y="39584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8" name="Text Placeholder 4"/>
          <p:cNvSpPr>
            <a:spLocks noGrp="1"/>
          </p:cNvSpPr>
          <p:nvPr>
            <p:ph type="body" sz="quarter" idx="14"/>
          </p:nvPr>
        </p:nvSpPr>
        <p:spPr>
          <a:xfrm>
            <a:off x="1888320" y="46656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40" name="Text Placeholder 4"/>
          <p:cNvSpPr>
            <a:spLocks noGrp="1"/>
          </p:cNvSpPr>
          <p:nvPr>
            <p:ph type="body" sz="quarter" idx="27"/>
          </p:nvPr>
        </p:nvSpPr>
        <p:spPr>
          <a:xfrm>
            <a:off x="1875234" y="5418137"/>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2"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56"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64" name="Text Placeholder 63"/>
          <p:cNvSpPr>
            <a:spLocks noGrp="1"/>
          </p:cNvSpPr>
          <p:nvPr>
            <p:ph type="body" sz="quarter" idx="34" hasCustomPrompt="1"/>
          </p:nvPr>
        </p:nvSpPr>
        <p:spPr>
          <a:xfrm>
            <a:off x="1264878" y="25964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1</a:t>
            </a:r>
          </a:p>
        </p:txBody>
      </p:sp>
      <p:sp>
        <p:nvSpPr>
          <p:cNvPr id="65" name="Text Placeholder 63"/>
          <p:cNvSpPr>
            <a:spLocks noGrp="1"/>
          </p:cNvSpPr>
          <p:nvPr>
            <p:ph type="body" sz="quarter" idx="35" hasCustomPrompt="1"/>
          </p:nvPr>
        </p:nvSpPr>
        <p:spPr>
          <a:xfrm>
            <a:off x="1264383" y="33036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2</a:t>
            </a:r>
          </a:p>
        </p:txBody>
      </p:sp>
      <p:sp>
        <p:nvSpPr>
          <p:cNvPr id="66" name="Text Placeholder 63"/>
          <p:cNvSpPr>
            <a:spLocks noGrp="1"/>
          </p:cNvSpPr>
          <p:nvPr>
            <p:ph type="body" sz="quarter" idx="36" hasCustomPrompt="1"/>
          </p:nvPr>
        </p:nvSpPr>
        <p:spPr>
          <a:xfrm>
            <a:off x="1264383" y="4006714"/>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3</a:t>
            </a:r>
          </a:p>
        </p:txBody>
      </p:sp>
      <p:sp>
        <p:nvSpPr>
          <p:cNvPr id="67" name="Text Placeholder 63"/>
          <p:cNvSpPr>
            <a:spLocks noGrp="1"/>
          </p:cNvSpPr>
          <p:nvPr>
            <p:ph type="body" sz="quarter" idx="37" hasCustomPrompt="1"/>
          </p:nvPr>
        </p:nvSpPr>
        <p:spPr>
          <a:xfrm>
            <a:off x="1264383" y="4708425"/>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4</a:t>
            </a:r>
          </a:p>
        </p:txBody>
      </p:sp>
      <p:sp>
        <p:nvSpPr>
          <p:cNvPr id="68" name="Text Placeholder 63"/>
          <p:cNvSpPr>
            <a:spLocks noGrp="1"/>
          </p:cNvSpPr>
          <p:nvPr>
            <p:ph type="body" sz="quarter" idx="38" hasCustomPrompt="1"/>
          </p:nvPr>
        </p:nvSpPr>
        <p:spPr>
          <a:xfrm>
            <a:off x="1251296" y="5418137"/>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5</a:t>
            </a:r>
          </a:p>
        </p:txBody>
      </p:sp>
      <p:pic>
        <p:nvPicPr>
          <p:cNvPr id="69" name="Picture 6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5"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015749515"/>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Grey">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alpha val="36000"/>
                </a:srgbClr>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965263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309359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705770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1">
              <a:alpha val="8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58851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with Image Gre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tx2">
              <a:alpha val="82000"/>
            </a:schemeClr>
          </a:solidFill>
          <a:ln>
            <a:solidFill>
              <a:schemeClr val="tx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18561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s Outline">
    <p:spTree>
      <p:nvGrpSpPr>
        <p:cNvPr id="1" name=""/>
        <p:cNvGrpSpPr/>
        <p:nvPr/>
      </p:nvGrpSpPr>
      <p:grpSpPr>
        <a:xfrm>
          <a:off x="0" y="0"/>
          <a:ext cx="0" cy="0"/>
          <a:chOff x="0" y="0"/>
          <a:chExt cx="0" cy="0"/>
        </a:xfrm>
      </p:grpSpPr>
      <p:sp>
        <p:nvSpPr>
          <p:cNvPr id="14" name="Text Placeholder 1"/>
          <p:cNvSpPr>
            <a:spLocks noGrp="1"/>
          </p:cNvSpPr>
          <p:nvPr>
            <p:ph type="body" sz="quarter" idx="11"/>
          </p:nvPr>
        </p:nvSpPr>
        <p:spPr>
          <a:xfrm>
            <a:off x="1888320" y="2554215"/>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6" name="Text Placeholder 2"/>
          <p:cNvSpPr>
            <a:spLocks noGrp="1"/>
          </p:cNvSpPr>
          <p:nvPr>
            <p:ph type="body" sz="quarter" idx="12"/>
          </p:nvPr>
        </p:nvSpPr>
        <p:spPr>
          <a:xfrm>
            <a:off x="1888320" y="3258438"/>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7" name="Text Placeholder 3"/>
          <p:cNvSpPr>
            <a:spLocks noGrp="1"/>
          </p:cNvSpPr>
          <p:nvPr>
            <p:ph type="body" sz="quarter" idx="13"/>
          </p:nvPr>
        </p:nvSpPr>
        <p:spPr>
          <a:xfrm>
            <a:off x="1888320" y="39584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8" name="Text Placeholder 4"/>
          <p:cNvSpPr>
            <a:spLocks noGrp="1"/>
          </p:cNvSpPr>
          <p:nvPr>
            <p:ph type="body" sz="quarter" idx="14"/>
          </p:nvPr>
        </p:nvSpPr>
        <p:spPr>
          <a:xfrm>
            <a:off x="1888320" y="46656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40" name="Text Placeholder 4"/>
          <p:cNvSpPr>
            <a:spLocks noGrp="1"/>
          </p:cNvSpPr>
          <p:nvPr>
            <p:ph type="body" sz="quarter" idx="27"/>
          </p:nvPr>
        </p:nvSpPr>
        <p:spPr>
          <a:xfrm>
            <a:off x="1875234" y="5418137"/>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2"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56"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64" name="Text Placeholder 63"/>
          <p:cNvSpPr>
            <a:spLocks noGrp="1"/>
          </p:cNvSpPr>
          <p:nvPr>
            <p:ph type="body" sz="quarter" idx="34" hasCustomPrompt="1"/>
          </p:nvPr>
        </p:nvSpPr>
        <p:spPr>
          <a:xfrm>
            <a:off x="1264878" y="25964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1</a:t>
            </a:r>
          </a:p>
        </p:txBody>
      </p:sp>
      <p:sp>
        <p:nvSpPr>
          <p:cNvPr id="65" name="Text Placeholder 63"/>
          <p:cNvSpPr>
            <a:spLocks noGrp="1"/>
          </p:cNvSpPr>
          <p:nvPr>
            <p:ph type="body" sz="quarter" idx="35" hasCustomPrompt="1"/>
          </p:nvPr>
        </p:nvSpPr>
        <p:spPr>
          <a:xfrm>
            <a:off x="1264383" y="33036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2</a:t>
            </a:r>
          </a:p>
        </p:txBody>
      </p:sp>
      <p:sp>
        <p:nvSpPr>
          <p:cNvPr id="66" name="Text Placeholder 63"/>
          <p:cNvSpPr>
            <a:spLocks noGrp="1"/>
          </p:cNvSpPr>
          <p:nvPr>
            <p:ph type="body" sz="quarter" idx="36" hasCustomPrompt="1"/>
          </p:nvPr>
        </p:nvSpPr>
        <p:spPr>
          <a:xfrm>
            <a:off x="1264383" y="4006714"/>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3</a:t>
            </a:r>
          </a:p>
        </p:txBody>
      </p:sp>
      <p:sp>
        <p:nvSpPr>
          <p:cNvPr id="67" name="Text Placeholder 63"/>
          <p:cNvSpPr>
            <a:spLocks noGrp="1"/>
          </p:cNvSpPr>
          <p:nvPr>
            <p:ph type="body" sz="quarter" idx="37" hasCustomPrompt="1"/>
          </p:nvPr>
        </p:nvSpPr>
        <p:spPr>
          <a:xfrm>
            <a:off x="1264383" y="4708425"/>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4</a:t>
            </a:r>
          </a:p>
        </p:txBody>
      </p:sp>
      <p:sp>
        <p:nvSpPr>
          <p:cNvPr id="68" name="Text Placeholder 63"/>
          <p:cNvSpPr>
            <a:spLocks noGrp="1"/>
          </p:cNvSpPr>
          <p:nvPr>
            <p:ph type="body" sz="quarter" idx="38" hasCustomPrompt="1"/>
          </p:nvPr>
        </p:nvSpPr>
        <p:spPr>
          <a:xfrm>
            <a:off x="1251296" y="5418137"/>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5</a:t>
            </a:r>
          </a:p>
        </p:txBody>
      </p:sp>
      <p:pic>
        <p:nvPicPr>
          <p:cNvPr id="69" name="Picture 6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5"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498115547"/>
      </p:ext>
    </p:extLst>
  </p:cSld>
  <p:clrMapOvr>
    <a:masterClrMapping/>
  </p:clrMapOvr>
  <p:extLst>
    <p:ext uri="{DCECCB84-F9BA-43D5-87BE-67443E8EF086}">
      <p15:sldGuideLst xmlns:p15="http://schemas.microsoft.com/office/powerpoint/2012/main">
        <p15:guide id="1" orient="horz" pos="336"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with Image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3">
              <a:alpha val="82000"/>
            </a:schemeClr>
          </a:solidFill>
          <a:ln>
            <a:solidFill>
              <a:schemeClr val="accent3">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4198036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with Image Tea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2">
              <a:alpha val="82000"/>
            </a:schemeClr>
          </a:solidFill>
          <a:ln>
            <a:solidFill>
              <a:schemeClr val="accent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740023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with Image Gree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1">
              <a:alpha val="87000"/>
            </a:schemeClr>
          </a:solidFill>
          <a:ln>
            <a:solidFill>
              <a:schemeClr val="accent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650914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Subhead Gre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364821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Subhead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267397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ubhead 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a:solidFill>
            <a:schemeClr val="accent5"/>
          </a:solidFill>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698684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Subhead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3135443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Subhead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4022980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1" name="Text Placeholder 10"/>
          <p:cNvSpPr>
            <a:spLocks noGrp="1"/>
          </p:cNvSpPr>
          <p:nvPr>
            <p:ph type="body" sz="quarter" idx="12" hasCustomPrompt="1"/>
          </p:nvPr>
        </p:nvSpPr>
        <p:spPr>
          <a:xfrm>
            <a:off x="1123155" y="2302689"/>
            <a:ext cx="6897687" cy="3544888"/>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7"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0"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304611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sic Information Slide, No Header">
    <p:spTree>
      <p:nvGrpSpPr>
        <p:cNvPr id="1" name=""/>
        <p:cNvGrpSpPr/>
        <p:nvPr/>
      </p:nvGrpSpPr>
      <p:grpSpPr>
        <a:xfrm>
          <a:off x="0" y="0"/>
          <a:ext cx="0" cy="0"/>
          <a:chOff x="0" y="0"/>
          <a:chExt cx="0" cy="0"/>
        </a:xfrm>
      </p:grpSpPr>
      <p:sp>
        <p:nvSpPr>
          <p:cNvPr id="2" name="TextBox 1"/>
          <p:cNvSpPr txBox="1"/>
          <p:nvPr userDrawn="1"/>
        </p:nvSpPr>
        <p:spPr>
          <a:xfrm>
            <a:off x="7917390" y="6533867"/>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smtClean="0">
                <a:solidFill>
                  <a:srgbClr val="002D5C"/>
                </a:solidFill>
                <a:latin typeface="Lato Medium" panose="020F0602020204030203" pitchFamily="34" charset="0"/>
                <a:cs typeface="Lato Medium" panose="020F0602020204030203" pitchFamily="34" charset="0"/>
              </a:rPr>
              <a:pPr algn="r"/>
              <a:t>‹#›</a:t>
            </a:fld>
            <a:endParaRPr lang="en-US" sz="900" dirty="0">
              <a:solidFill>
                <a:srgbClr val="002D5C"/>
              </a:solidFill>
              <a:latin typeface="Lato Medium" panose="020F0602020204030203" pitchFamily="34" charset="0"/>
              <a:cs typeface="Lato Medium" panose="020F0602020204030203" pitchFamily="34" charset="0"/>
            </a:endParaRPr>
          </a:p>
        </p:txBody>
      </p:sp>
      <p:sp>
        <p:nvSpPr>
          <p:cNvPr id="8" name="Text Placeholder 10"/>
          <p:cNvSpPr>
            <a:spLocks noGrp="1"/>
          </p:cNvSpPr>
          <p:nvPr>
            <p:ph type="body" sz="quarter" idx="12" hasCustomPrompt="1"/>
          </p:nvPr>
        </p:nvSpPr>
        <p:spPr>
          <a:xfrm>
            <a:off x="1119131" y="1562526"/>
            <a:ext cx="6905735" cy="4090194"/>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914399" y="901381"/>
            <a:ext cx="7315200" cy="476080"/>
          </a:xfrm>
          <a:prstGeom prst="rect">
            <a:avLst/>
          </a:prstGeom>
        </p:spPr>
        <p:txBody>
          <a:bodyPr/>
          <a:lstStyle>
            <a:lvl1pPr algn="ctr">
              <a:buNone/>
              <a:defRPr sz="2400">
                <a:solidFill>
                  <a:schemeClr val="accent1"/>
                </a:solidFill>
                <a:latin typeface="+mn-lt"/>
              </a:defRPr>
            </a:lvl1pPr>
            <a:lvl2pPr algn="ctr">
              <a:buNone/>
              <a:defRPr sz="2000">
                <a:solidFill>
                  <a:schemeClr val="accent1"/>
                </a:solidFill>
                <a:latin typeface="+mn-lt"/>
              </a:defRPr>
            </a:lvl2pPr>
            <a:lvl3pPr marL="914400" indent="0" algn="ctr">
              <a:buNone/>
              <a:defRPr sz="2000">
                <a:solidFill>
                  <a:schemeClr val="accent1"/>
                </a:solidFill>
                <a:latin typeface="+mn-lt"/>
              </a:defRPr>
            </a:lvl3pPr>
            <a:lvl4pPr marL="1371600" indent="0" algn="ctr">
              <a:buNone/>
              <a:defRPr sz="2000">
                <a:solidFill>
                  <a:schemeClr val="accent1"/>
                </a:solidFill>
                <a:latin typeface="+mn-lt"/>
              </a:defRPr>
            </a:lvl4pPr>
            <a:lvl5pPr marL="1828800" indent="0" algn="ctr">
              <a:buNone/>
              <a:defRPr sz="2000">
                <a:solidFill>
                  <a:schemeClr val="accent1"/>
                </a:solidFill>
                <a:latin typeface="+mn-lt"/>
              </a:defRPr>
            </a:lvl5pPr>
          </a:lstStyle>
          <a:p>
            <a:pPr lvl="0"/>
            <a:r>
              <a:rPr lang="en-US" dirty="0"/>
              <a:t>Click to edit headline</a:t>
            </a:r>
          </a:p>
        </p:txBody>
      </p:sp>
      <p:sp>
        <p:nvSpPr>
          <p:cNvPr id="12" name="Text Placeholder 11"/>
          <p:cNvSpPr>
            <a:spLocks noGrp="1"/>
          </p:cNvSpPr>
          <p:nvPr>
            <p:ph type="body" sz="quarter" idx="14" hasCustomPrompt="1"/>
          </p:nvPr>
        </p:nvSpPr>
        <p:spPr>
          <a:xfrm>
            <a:off x="914399" y="322408"/>
            <a:ext cx="7315200" cy="574567"/>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Tree>
    <p:extLst>
      <p:ext uri="{BB962C8B-B14F-4D97-AF65-F5344CB8AC3E}">
        <p14:creationId xmlns:p14="http://schemas.microsoft.com/office/powerpoint/2010/main" val="12652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Grey">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lt1">
                  <a:alpha val="36000"/>
                </a:schemeClr>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289970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8"/>
          <p:cNvSpPr>
            <a:spLocks noGrp="1"/>
          </p:cNvSpPr>
          <p:nvPr>
            <p:ph type="body" sz="quarter" idx="11" hasCustomPrompt="1"/>
          </p:nvPr>
        </p:nvSpPr>
        <p:spPr>
          <a:xfrm>
            <a:off x="5240866" y="1290005"/>
            <a:ext cx="3115733" cy="427677"/>
          </a:xfrm>
          <a:prstGeom prst="rect">
            <a:avLst/>
          </a:prstGeom>
        </p:spPr>
        <p:txBody>
          <a:bodyPr/>
          <a:lstStyle>
            <a:lvl1pPr algn="l">
              <a:buNone/>
              <a:defRPr sz="2400" b="0">
                <a:solidFill>
                  <a:srgbClr val="444D71"/>
                </a:solidFill>
                <a:latin typeface="Lato Heavy" panose="020F0502020204030203" pitchFamily="34" charset="0"/>
                <a:ea typeface="Lato Heavy" panose="020F0502020204030203" pitchFamily="34" charset="0"/>
                <a:cs typeface="Lato Heavy" panose="020F0502020204030203" pitchFamily="34" charset="0"/>
              </a:defRPr>
            </a:lvl1pPr>
            <a:lvl2pPr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9144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3716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8288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subhead</a:t>
            </a:r>
          </a:p>
        </p:txBody>
      </p:sp>
      <p:sp>
        <p:nvSpPr>
          <p:cNvPr id="7" name="Text Placeholder 10"/>
          <p:cNvSpPr>
            <a:spLocks noGrp="1"/>
          </p:cNvSpPr>
          <p:nvPr>
            <p:ph type="body" sz="quarter" idx="12" hasCustomPrompt="1"/>
          </p:nvPr>
        </p:nvSpPr>
        <p:spPr>
          <a:xfrm>
            <a:off x="5240865" y="1787351"/>
            <a:ext cx="3115733" cy="4452581"/>
          </a:xfrm>
          <a:prstGeom prst="rect">
            <a:avLst/>
          </a:prstGeom>
        </p:spPr>
        <p:txBody>
          <a:bodyPr/>
          <a:lstStyle>
            <a:lvl1pPr marL="342900" indent="-342900">
              <a:lnSpc>
                <a:spcPct val="100000"/>
              </a:lnSpc>
              <a:buClr>
                <a:schemeClr val="accent3"/>
              </a:buClr>
              <a:buFont typeface="Arial" panose="020B0604020202020204" pitchFamily="34" charset="0"/>
              <a:buChar char="•"/>
              <a:defRPr>
                <a:solidFill>
                  <a:schemeClr val="tx1"/>
                </a:solidFill>
              </a:defRPr>
            </a:lvl1pPr>
            <a:lvl2pPr marL="685800" indent="-285750">
              <a:lnSpc>
                <a:spcPct val="100000"/>
              </a:lnSpc>
              <a:buClr>
                <a:schemeClr val="accent3"/>
              </a:buClr>
              <a:buFont typeface="Arial" panose="020B0604020202020204" pitchFamily="34" charset="0"/>
              <a:buChar char="•"/>
              <a:defRPr sz="2000">
                <a:solidFill>
                  <a:schemeClr val="tx1"/>
                </a:solidFill>
              </a:defRPr>
            </a:lvl2pPr>
            <a:lvl3pPr marL="1143000" indent="-228600">
              <a:lnSpc>
                <a:spcPct val="100000"/>
              </a:lnSpc>
              <a:buClr>
                <a:schemeClr val="accent3"/>
              </a:buClr>
              <a:buFont typeface="Arial" panose="020B0604020202020204" pitchFamily="34" charset="0"/>
              <a:buChar char="•"/>
              <a:defRPr sz="2000">
                <a:solidFill>
                  <a:schemeClr val="tx1"/>
                </a:solidFill>
              </a:defRPr>
            </a:lvl3pPr>
            <a:lvl4pPr marL="1600200" indent="-228600">
              <a:lnSpc>
                <a:spcPct val="100000"/>
              </a:lnSpc>
              <a:buClr>
                <a:schemeClr val="accent3"/>
              </a:buClr>
              <a:buFont typeface="Arial" panose="020B0604020202020204" pitchFamily="34" charset="0"/>
              <a:buChar char="•"/>
              <a:defRPr sz="2000">
                <a:solidFill>
                  <a:schemeClr val="tx1"/>
                </a:solidFill>
              </a:defRPr>
            </a:lvl4pPr>
            <a:lvl5pPr marL="2057400" indent="-228600">
              <a:lnSpc>
                <a:spcPct val="100000"/>
              </a:lnSpc>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455013618"/>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a:prstGeom prst="rect">
            <a:avLst/>
          </a:prstGeom>
        </p:spPr>
        <p:txBody>
          <a:bodyPr/>
          <a:lstStyle>
            <a:lvl1pPr algn="ctr">
              <a:buNone/>
              <a:defRPr>
                <a:solidFill>
                  <a:schemeClr val="tx2"/>
                </a:solidFill>
              </a:defRPr>
            </a:lvl1pPr>
          </a:lstStyle>
          <a:p>
            <a:r>
              <a:rPr lang="en-US" dirty="0"/>
              <a:t>Click icon to add picture</a:t>
            </a:r>
          </a:p>
        </p:txBody>
      </p:sp>
    </p:spTree>
    <p:extLst>
      <p:ext uri="{BB962C8B-B14F-4D97-AF65-F5344CB8AC3E}">
        <p14:creationId xmlns:p14="http://schemas.microsoft.com/office/powerpoint/2010/main" val="1349661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image, Half tex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4749800" y="2331251"/>
            <a:ext cx="3937000"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a:xfrm>
            <a:off x="533400" y="2331251"/>
            <a:ext cx="4027714" cy="4189066"/>
          </a:xfrm>
          <a:prstGeom prst="rect">
            <a:avLst/>
          </a:prstGeom>
        </p:spPr>
        <p:txBody>
          <a:bodyPr/>
          <a:lstStyle>
            <a:lvl1pPr>
              <a:buClr>
                <a:schemeClr val="accent2"/>
              </a:buClr>
              <a:buNone/>
              <a:defRPr>
                <a:solidFill>
                  <a:schemeClr val="accent3"/>
                </a:solidFill>
              </a:defRPr>
            </a:lvl1pPr>
          </a:lstStyle>
          <a:p>
            <a:r>
              <a:rPr lang="en-US" dirty="0"/>
              <a:t>Click icon to add picture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282290554"/>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3552825" y="2410490"/>
            <a:ext cx="5133975" cy="3943868"/>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20" hasCustomPrompt="1"/>
          </p:nvPr>
        </p:nvSpPr>
        <p:spPr>
          <a:xfrm>
            <a:off x="533399" y="3906123"/>
            <a:ext cx="2906486" cy="2456944"/>
          </a:xfrm>
          <a:prstGeom prst="rect">
            <a:avLst/>
          </a:prstGeom>
        </p:spPr>
        <p:txBody>
          <a:bodyPr/>
          <a:lstStyle>
            <a:lvl1pPr>
              <a:buClr>
                <a:schemeClr val="accent2"/>
              </a:buClr>
              <a:buFontTx/>
              <a:buNone/>
              <a:defRPr baseline="0">
                <a:solidFill>
                  <a:schemeClr val="accent3"/>
                </a:solidFill>
              </a:defRPr>
            </a:lvl1pPr>
            <a:lvl2pPr marL="400050" indent="0">
              <a:buClr>
                <a:schemeClr val="accent2"/>
              </a:buClr>
              <a:buFontTx/>
              <a:buNone/>
              <a:defRPr/>
            </a:lvl2pPr>
            <a:lvl3pPr marL="914400" indent="0">
              <a:buClr>
                <a:schemeClr val="accent2"/>
              </a:buClr>
              <a:buFontTx/>
              <a:buNone/>
              <a:defRPr/>
            </a:lvl3pPr>
            <a:lvl4pPr marL="1371600" indent="0">
              <a:buClr>
                <a:schemeClr val="accent2"/>
              </a:buClr>
              <a:buFontTx/>
              <a:buNone/>
              <a:defRPr/>
            </a:lvl4pPr>
            <a:lvl5pPr marL="1828800" indent="0">
              <a:buClr>
                <a:schemeClr val="accent2"/>
              </a:buClr>
              <a:buFontTx/>
              <a:buNone/>
              <a:defRPr/>
            </a:lvl5pPr>
          </a:lstStyle>
          <a:p>
            <a:pPr lvl="0"/>
            <a:r>
              <a:rPr lang="en-US" dirty="0"/>
              <a:t>Click to edit stat or important data point; format to fit</a:t>
            </a:r>
          </a:p>
        </p:txBody>
      </p:sp>
      <p:sp>
        <p:nvSpPr>
          <p:cNvPr id="14" name="Text Placeholder 10"/>
          <p:cNvSpPr>
            <a:spLocks noGrp="1"/>
          </p:cNvSpPr>
          <p:nvPr>
            <p:ph type="body" sz="quarter" idx="21" hasCustomPrompt="1"/>
          </p:nvPr>
        </p:nvSpPr>
        <p:spPr>
          <a:xfrm>
            <a:off x="533398" y="2410490"/>
            <a:ext cx="2906487" cy="1486924"/>
          </a:xfrm>
          <a:prstGeom prst="rect">
            <a:avLst/>
          </a:prstGeom>
        </p:spPr>
        <p:txBody>
          <a:bodyPr/>
          <a:lstStyle>
            <a:lvl1pPr>
              <a:buFontTx/>
              <a:buNone/>
              <a:defRPr sz="9600" b="1" cap="none" spc="0">
                <a:ln w="6600">
                  <a:noFill/>
                  <a:prstDash val="solid"/>
                </a:ln>
                <a:solidFill>
                  <a:schemeClr val="accent1"/>
                </a:solidFill>
                <a:effectLst/>
                <a:latin typeface="Lato Black" panose="020F0502020204030203" pitchFamily="34" charset="0"/>
                <a:ea typeface="Lato Black" panose="020F0502020204030203" pitchFamily="34" charset="0"/>
                <a:cs typeface="Lato Black" panose="020F0502020204030203" pitchFamily="34" charset="0"/>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9"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10"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2"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444947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2" name="Text Placeholder 3"/>
          <p:cNvSpPr>
            <a:spLocks noGrp="1"/>
          </p:cNvSpPr>
          <p:nvPr>
            <p:ph type="body" sz="quarter" idx="18" hasCustomPrompt="1"/>
          </p:nvPr>
        </p:nvSpPr>
        <p:spPr>
          <a:xfrm>
            <a:off x="533400" y="2365587"/>
            <a:ext cx="4015558"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682067" y="2730700"/>
            <a:ext cx="4004732" cy="434975"/>
          </a:xfrm>
          <a:prstGeom prst="rect">
            <a:avLst/>
          </a:prstGeom>
        </p:spPr>
        <p:txBody>
          <a:bodyPr/>
          <a:lstStyle>
            <a:lvl1pPr algn="ctr">
              <a:buFontTx/>
              <a:buNone/>
              <a:defRPr>
                <a:solidFill>
                  <a:schemeClr val="accent3"/>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563511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Graph slide">
    <p:spTree>
      <p:nvGrpSpPr>
        <p:cNvPr id="1" name=""/>
        <p:cNvGrpSpPr/>
        <p:nvPr/>
      </p:nvGrpSpPr>
      <p:grpSpPr>
        <a:xfrm>
          <a:off x="0" y="0"/>
          <a:ext cx="0" cy="0"/>
          <a:chOff x="0" y="0"/>
          <a:chExt cx="0" cy="0"/>
        </a:xfrm>
      </p:grpSpPr>
      <p:sp>
        <p:nvSpPr>
          <p:cNvPr id="3" name="Chart Placeholder 2"/>
          <p:cNvSpPr>
            <a:spLocks noGrp="1"/>
          </p:cNvSpPr>
          <p:nvPr>
            <p:ph type="chart" sz="quarter" idx="17"/>
          </p:nvPr>
        </p:nvSpPr>
        <p:spPr>
          <a:xfrm>
            <a:off x="906351" y="2373094"/>
            <a:ext cx="7323248" cy="3961766"/>
          </a:xfrm>
          <a:prstGeom prst="rect">
            <a:avLst/>
          </a:prstGeom>
        </p:spPr>
        <p:txBody>
          <a:bodyPr/>
          <a:lstStyle>
            <a:lvl1pPr>
              <a:buClr>
                <a:schemeClr val="accent2"/>
              </a:buClr>
              <a:buFontTx/>
              <a:buNone/>
              <a:defRPr>
                <a:solidFill>
                  <a:schemeClr val="tx2"/>
                </a:solidFill>
              </a:defRPr>
            </a:lvl1pPr>
          </a:lstStyle>
          <a:p>
            <a:r>
              <a:rPr lang="en-US" dirty="0"/>
              <a:t>Click icon to add chart</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370901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5" name="Text Placeholder 4"/>
          <p:cNvSpPr>
            <a:spLocks noGrp="1"/>
          </p:cNvSpPr>
          <p:nvPr>
            <p:ph type="body" sz="quarter" idx="20" hasCustomPrompt="1"/>
          </p:nvPr>
        </p:nvSpPr>
        <p:spPr>
          <a:xfrm>
            <a:off x="1714499" y="2305762"/>
            <a:ext cx="5715000" cy="2232025"/>
          </a:xfrm>
          <a:prstGeom prst="rect">
            <a:avLst/>
          </a:prstGeom>
        </p:spPr>
        <p:txBody>
          <a:bodyPr/>
          <a:lstStyle>
            <a:lvl1pPr>
              <a:buNone/>
              <a:defRPr sz="200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quote</a:t>
            </a:r>
          </a:p>
        </p:txBody>
      </p:sp>
      <p:sp>
        <p:nvSpPr>
          <p:cNvPr id="20" name="Text Placeholder 19"/>
          <p:cNvSpPr>
            <a:spLocks noGrp="1"/>
          </p:cNvSpPr>
          <p:nvPr>
            <p:ph type="body" sz="quarter" idx="21" hasCustomPrompt="1"/>
          </p:nvPr>
        </p:nvSpPr>
        <p:spPr>
          <a:xfrm>
            <a:off x="1714499" y="4537787"/>
            <a:ext cx="4953000" cy="966788"/>
          </a:xfrm>
          <a:prstGeom prst="rect">
            <a:avLst/>
          </a:prstGeom>
        </p:spPr>
        <p:txBody>
          <a:bodyPr/>
          <a:lstStyle>
            <a:lvl1pPr>
              <a:buNone/>
              <a:defRPr sz="1400" b="0" baseline="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first/last name</a:t>
            </a:r>
          </a:p>
          <a:p>
            <a:pPr lvl="0"/>
            <a:r>
              <a:rPr lang="en-US" dirty="0"/>
              <a:t>Title, institution name</a:t>
            </a:r>
          </a:p>
        </p:txBody>
      </p:sp>
      <p:sp>
        <p:nvSpPr>
          <p:cNvPr id="6"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4075815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nSpc>
                <a:spcPct val="150000"/>
              </a:lnSpc>
            </a:pPr>
            <a:r>
              <a:rPr lang="en-US" sz="1000" i="1" dirty="0">
                <a:solidFill>
                  <a:srgbClr val="FFFFFF"/>
                </a:solidFill>
              </a:rPr>
              <a:t>All material in this presentation, including text and images, is the property of Ruffalo Noel Levitz. Permission is required to reproduce information.</a:t>
            </a:r>
          </a:p>
        </p:txBody>
      </p:sp>
    </p:spTree>
    <p:extLst>
      <p:ext uri="{BB962C8B-B14F-4D97-AF65-F5344CB8AC3E}">
        <p14:creationId xmlns:p14="http://schemas.microsoft.com/office/powerpoint/2010/main" val="880606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nSpc>
                <a:spcPct val="150000"/>
              </a:lnSpc>
            </a:pPr>
            <a:r>
              <a:rPr lang="en-US" sz="1000" i="1" dirty="0">
                <a:solidFill>
                  <a:srgbClr val="FFFFFF"/>
                </a:solidFill>
              </a:rPr>
              <a:t>All material in this presentation, including text and images, is the property of Ruffalo Noel Levitz. Permission is required to reproduce information.</a:t>
            </a:r>
          </a:p>
        </p:txBody>
      </p:sp>
    </p:spTree>
    <p:extLst>
      <p:ext uri="{BB962C8B-B14F-4D97-AF65-F5344CB8AC3E}">
        <p14:creationId xmlns:p14="http://schemas.microsoft.com/office/powerpoint/2010/main" val="4153019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83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583464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687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Map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533400" y="911077"/>
            <a:ext cx="8153400" cy="383215"/>
          </a:xfrm>
          <a:prstGeom prst="rect">
            <a:avLst/>
          </a:prstGeom>
        </p:spPr>
        <p:txBody>
          <a:bodyPr vert="horz" lIns="91440" tIns="45720" rIns="91440" bIns="45720" rtlCol="0" anchor="ctr">
            <a:normAutofit/>
          </a:bodyPr>
          <a:lstStyle>
            <a:lvl1pPr>
              <a:defRPr baseline="0">
                <a:solidFill>
                  <a:schemeClr val="tx2"/>
                </a:solidFill>
              </a:defRPr>
            </a:lvl1pPr>
          </a:lstStyle>
          <a:p>
            <a:r>
              <a:rPr lang="en-US" dirty="0"/>
              <a:t>Click to edit map title style</a:t>
            </a:r>
          </a:p>
        </p:txBody>
      </p:sp>
      <p:sp>
        <p:nvSpPr>
          <p:cNvPr id="16" name="Text Placeholder 7"/>
          <p:cNvSpPr>
            <a:spLocks noGrp="1"/>
          </p:cNvSpPr>
          <p:nvPr>
            <p:ph type="body" sz="quarter" idx="16" hasCustomPrompt="1"/>
          </p:nvPr>
        </p:nvSpPr>
        <p:spPr>
          <a:xfrm>
            <a:off x="533400" y="1303146"/>
            <a:ext cx="8153400" cy="372230"/>
          </a:xfrm>
          <a:prstGeom prst="rect">
            <a:avLst/>
          </a:prstGeom>
        </p:spPr>
        <p:txBody>
          <a:bodyPr>
            <a:noAutofit/>
          </a:bodyPr>
          <a:lstStyle>
            <a:lvl1pPr marL="0">
              <a:buNone/>
              <a:defRPr sz="1800" b="1" baseline="0">
                <a:solidFill>
                  <a:schemeClr val="accent1"/>
                </a:solidFill>
                <a:latin typeface="Lato Medium" panose="020F0602020204030203" pitchFamily="34" charset="0"/>
                <a:cs typeface="Lato Medium" panose="020F0602020204030203" pitchFamily="34" charset="0"/>
              </a:defRPr>
            </a:lvl1pPr>
          </a:lstStyle>
          <a:p>
            <a:pPr lvl="0"/>
            <a:r>
              <a:rPr lang="en-US" dirty="0"/>
              <a:t>Click to edit subhead text styles</a:t>
            </a:r>
          </a:p>
        </p:txBody>
      </p:sp>
      <p:sp>
        <p:nvSpPr>
          <p:cNvPr id="72" name="Text Placeholder 3"/>
          <p:cNvSpPr>
            <a:spLocks noGrp="1"/>
          </p:cNvSpPr>
          <p:nvPr>
            <p:ph type="body" sz="quarter" idx="18" hasCustomPrompt="1"/>
          </p:nvPr>
        </p:nvSpPr>
        <p:spPr>
          <a:xfrm>
            <a:off x="533400" y="2008534"/>
            <a:ext cx="4015558" cy="4189066"/>
          </a:xfrm>
          <a:prstGeom prst="rect">
            <a:avLst/>
          </a:prstGeom>
        </p:spPr>
        <p:txBody>
          <a:bodyPr/>
          <a:lstStyle>
            <a:lvl1pPr>
              <a:buClr>
                <a:schemeClr val="accent2"/>
              </a:buClr>
              <a:defRPr/>
            </a:lvl1pPr>
            <a:lvl2pPr marL="685800" indent="-28575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548188" y="2373647"/>
            <a:ext cx="4138611" cy="434975"/>
          </a:xfrm>
          <a:prstGeom prst="rect">
            <a:avLst/>
          </a:prstGeom>
        </p:spPr>
        <p:txBody>
          <a:bodyPr/>
          <a:lstStyle>
            <a:lvl1pPr algn="ctr">
              <a:buFontTx/>
              <a:buNone/>
              <a:defRPr>
                <a:solidFill>
                  <a:schemeClr val="accent2"/>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spTree>
    <p:extLst>
      <p:ext uri="{BB962C8B-B14F-4D97-AF65-F5344CB8AC3E}">
        <p14:creationId xmlns:p14="http://schemas.microsoft.com/office/powerpoint/2010/main" val="3228740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7"/>
            <a:ext cx="9144000" cy="3483864"/>
          </a:xfrm>
          <a:prstGeom prst="rect">
            <a:avLst/>
          </a:prstGeom>
        </p:spPr>
      </p:pic>
      <p:sp>
        <p:nvSpPr>
          <p:cNvPr id="16"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1</a:t>
            </a:r>
          </a:p>
        </p:txBody>
      </p:sp>
      <p:sp>
        <p:nvSpPr>
          <p:cNvPr id="18" name="Text Placeholder 16"/>
          <p:cNvSpPr>
            <a:spLocks noGrp="1"/>
          </p:cNvSpPr>
          <p:nvPr>
            <p:ph type="body" sz="quarter" idx="12" hasCustomPrompt="1"/>
          </p:nvPr>
        </p:nvSpPr>
        <p:spPr>
          <a:xfrm>
            <a:off x="1903418" y="3982966"/>
            <a:ext cx="4412715" cy="326568"/>
          </a:xfrm>
          <a:prstGeom prst="rect">
            <a:avLst/>
          </a:prstGeom>
        </p:spPr>
        <p:txBody>
          <a:bodyPr>
            <a:noAutofit/>
          </a:bodyPr>
          <a:lstStyle>
            <a:lvl1pPr marL="0" indent="0" algn="l">
              <a:buNone/>
              <a:defRPr sz="1600" i="0" baseline="0">
                <a:solidFill>
                  <a:schemeClr val="accent3"/>
                </a:solidFill>
              </a:defRPr>
            </a:lvl1pPr>
          </a:lstStyle>
          <a:p>
            <a:pPr lvl="0"/>
            <a:r>
              <a:rPr lang="en-US" dirty="0"/>
              <a:t>Click to edit presenter title</a:t>
            </a:r>
          </a:p>
        </p:txBody>
      </p:sp>
      <p:sp>
        <p:nvSpPr>
          <p:cNvPr id="17" name="Text Placeholder 16"/>
          <p:cNvSpPr>
            <a:spLocks noGrp="1"/>
          </p:cNvSpPr>
          <p:nvPr>
            <p:ph type="body" sz="quarter" idx="11" hasCustomPrompt="1"/>
          </p:nvPr>
        </p:nvSpPr>
        <p:spPr>
          <a:xfrm>
            <a:off x="1903418" y="3657224"/>
            <a:ext cx="4412715" cy="325742"/>
          </a:xfrm>
          <a:prstGeom prst="rect">
            <a:avLst/>
          </a:prstGeom>
        </p:spPr>
        <p:txBody>
          <a:bodyPr>
            <a:noAutofit/>
          </a:bodyPr>
          <a:lstStyle>
            <a:lvl1pPr marL="0" indent="0" algn="l">
              <a:buNone/>
              <a:defRPr sz="1600" baseline="0">
                <a:solidFill>
                  <a:schemeClr val="accent3"/>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4" name="Picture Placeholder 3"/>
          <p:cNvSpPr>
            <a:spLocks noGrp="1"/>
          </p:cNvSpPr>
          <p:nvPr>
            <p:ph type="pic" sz="quarter" idx="15" hasCustomPrompt="1"/>
          </p:nvPr>
        </p:nvSpPr>
        <p:spPr>
          <a:xfrm>
            <a:off x="6400593" y="3320056"/>
            <a:ext cx="1541463" cy="1971675"/>
          </a:xfrm>
          <a:prstGeom prst="rect">
            <a:avLst/>
          </a:prstGeom>
        </p:spPr>
        <p:txBody>
          <a:bodyPr/>
          <a:lstStyle>
            <a:lvl1pPr>
              <a:buNone/>
              <a:defRPr sz="1600">
                <a:solidFill>
                  <a:schemeClr val="tx2"/>
                </a:solidFill>
              </a:defRPr>
            </a:lvl1pPr>
          </a:lstStyle>
          <a:p>
            <a:r>
              <a:rPr lang="en-US" dirty="0"/>
              <a:t>Click to add presenter photo (optional)</a:t>
            </a:r>
          </a:p>
        </p:txBody>
      </p:sp>
      <p:sp>
        <p:nvSpPr>
          <p:cNvPr id="2" name="Rectangle 1"/>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87946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8" t="41666" r="1219"/>
          <a:stretch/>
        </p:blipFill>
        <p:spPr>
          <a:xfrm>
            <a:off x="0" y="-33639"/>
            <a:ext cx="9163050" cy="4396089"/>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57859"/>
            <a:ext cx="1655363" cy="348827"/>
          </a:xfrm>
          <a:prstGeom prst="triangle">
            <a:avLst/>
          </a:prstGeom>
          <a:solidFill>
            <a:srgbClr val="00264E"/>
          </a:solidFill>
          <a:ln>
            <a:solidFill>
              <a:srgbClr val="002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2</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34264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0997"/>
          <a:stretch/>
        </p:blipFill>
        <p:spPr>
          <a:xfrm>
            <a:off x="0" y="-38099"/>
            <a:ext cx="9156598" cy="4381500"/>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49392"/>
            <a:ext cx="1655363" cy="348827"/>
          </a:xfrm>
          <a:prstGeom prst="triangle">
            <a:avLst/>
          </a:prstGeom>
          <a:solidFill>
            <a:srgbClr val="18385F"/>
          </a:solidFill>
          <a:ln>
            <a:solidFill>
              <a:srgbClr val="1838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3</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64835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bjectives Outline">
    <p:spTree>
      <p:nvGrpSpPr>
        <p:cNvPr id="1" name=""/>
        <p:cNvGrpSpPr/>
        <p:nvPr/>
      </p:nvGrpSpPr>
      <p:grpSpPr>
        <a:xfrm>
          <a:off x="0" y="0"/>
          <a:ext cx="0" cy="0"/>
          <a:chOff x="0" y="0"/>
          <a:chExt cx="0" cy="0"/>
        </a:xfrm>
      </p:grpSpPr>
      <p:sp>
        <p:nvSpPr>
          <p:cNvPr id="14" name="Text Placeholder 1"/>
          <p:cNvSpPr>
            <a:spLocks noGrp="1"/>
          </p:cNvSpPr>
          <p:nvPr>
            <p:ph type="body" sz="quarter" idx="11"/>
          </p:nvPr>
        </p:nvSpPr>
        <p:spPr>
          <a:xfrm>
            <a:off x="1888320" y="2554215"/>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6" name="Text Placeholder 2"/>
          <p:cNvSpPr>
            <a:spLocks noGrp="1"/>
          </p:cNvSpPr>
          <p:nvPr>
            <p:ph type="body" sz="quarter" idx="12"/>
          </p:nvPr>
        </p:nvSpPr>
        <p:spPr>
          <a:xfrm>
            <a:off x="1888320" y="3258438"/>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7" name="Text Placeholder 3"/>
          <p:cNvSpPr>
            <a:spLocks noGrp="1"/>
          </p:cNvSpPr>
          <p:nvPr>
            <p:ph type="body" sz="quarter" idx="13"/>
          </p:nvPr>
        </p:nvSpPr>
        <p:spPr>
          <a:xfrm>
            <a:off x="1888320" y="39584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8" name="Text Placeholder 4"/>
          <p:cNvSpPr>
            <a:spLocks noGrp="1"/>
          </p:cNvSpPr>
          <p:nvPr>
            <p:ph type="body" sz="quarter" idx="14"/>
          </p:nvPr>
        </p:nvSpPr>
        <p:spPr>
          <a:xfrm>
            <a:off x="1888320" y="46656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40" name="Text Placeholder 4"/>
          <p:cNvSpPr>
            <a:spLocks noGrp="1"/>
          </p:cNvSpPr>
          <p:nvPr>
            <p:ph type="body" sz="quarter" idx="27"/>
          </p:nvPr>
        </p:nvSpPr>
        <p:spPr>
          <a:xfrm>
            <a:off x="1875234" y="5418137"/>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2"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56"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64" name="Text Placeholder 63"/>
          <p:cNvSpPr>
            <a:spLocks noGrp="1"/>
          </p:cNvSpPr>
          <p:nvPr>
            <p:ph type="body" sz="quarter" idx="34" hasCustomPrompt="1"/>
          </p:nvPr>
        </p:nvSpPr>
        <p:spPr>
          <a:xfrm>
            <a:off x="1264878" y="25964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1</a:t>
            </a:r>
          </a:p>
        </p:txBody>
      </p:sp>
      <p:sp>
        <p:nvSpPr>
          <p:cNvPr id="65" name="Text Placeholder 63"/>
          <p:cNvSpPr>
            <a:spLocks noGrp="1"/>
          </p:cNvSpPr>
          <p:nvPr>
            <p:ph type="body" sz="quarter" idx="35" hasCustomPrompt="1"/>
          </p:nvPr>
        </p:nvSpPr>
        <p:spPr>
          <a:xfrm>
            <a:off x="1264383" y="33036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2</a:t>
            </a:r>
          </a:p>
        </p:txBody>
      </p:sp>
      <p:sp>
        <p:nvSpPr>
          <p:cNvPr id="66" name="Text Placeholder 63"/>
          <p:cNvSpPr>
            <a:spLocks noGrp="1"/>
          </p:cNvSpPr>
          <p:nvPr>
            <p:ph type="body" sz="quarter" idx="36" hasCustomPrompt="1"/>
          </p:nvPr>
        </p:nvSpPr>
        <p:spPr>
          <a:xfrm>
            <a:off x="1264383" y="4006714"/>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3</a:t>
            </a:r>
          </a:p>
        </p:txBody>
      </p:sp>
      <p:sp>
        <p:nvSpPr>
          <p:cNvPr id="67" name="Text Placeholder 63"/>
          <p:cNvSpPr>
            <a:spLocks noGrp="1"/>
          </p:cNvSpPr>
          <p:nvPr>
            <p:ph type="body" sz="quarter" idx="37" hasCustomPrompt="1"/>
          </p:nvPr>
        </p:nvSpPr>
        <p:spPr>
          <a:xfrm>
            <a:off x="1264383" y="4708425"/>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4</a:t>
            </a:r>
          </a:p>
        </p:txBody>
      </p:sp>
      <p:sp>
        <p:nvSpPr>
          <p:cNvPr id="68" name="Text Placeholder 63"/>
          <p:cNvSpPr>
            <a:spLocks noGrp="1"/>
          </p:cNvSpPr>
          <p:nvPr>
            <p:ph type="body" sz="quarter" idx="38" hasCustomPrompt="1"/>
          </p:nvPr>
        </p:nvSpPr>
        <p:spPr>
          <a:xfrm>
            <a:off x="1251296" y="5418137"/>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5</a:t>
            </a:r>
          </a:p>
        </p:txBody>
      </p:sp>
      <p:pic>
        <p:nvPicPr>
          <p:cNvPr id="69" name="Picture 6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5"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558607949"/>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8"/>
          <p:cNvSpPr>
            <a:spLocks noGrp="1"/>
          </p:cNvSpPr>
          <p:nvPr>
            <p:ph type="body" sz="quarter" idx="11" hasCustomPrompt="1"/>
          </p:nvPr>
        </p:nvSpPr>
        <p:spPr>
          <a:xfrm>
            <a:off x="668868" y="1290005"/>
            <a:ext cx="7997150" cy="487995"/>
          </a:xfrm>
          <a:prstGeom prst="rect">
            <a:avLst/>
          </a:prstGeom>
        </p:spPr>
        <p:txBody>
          <a:bodyPr/>
          <a:lstStyle>
            <a:lvl1pPr algn="ctr">
              <a:buNone/>
              <a:defRPr sz="2400" b="0">
                <a:solidFill>
                  <a:srgbClr val="444D71"/>
                </a:solidFill>
                <a:latin typeface="Lato Heavy" panose="020F0502020204030203" pitchFamily="34" charset="0"/>
                <a:ea typeface="Lato Heavy" panose="020F0502020204030203" pitchFamily="34" charset="0"/>
                <a:cs typeface="Lato Heavy" panose="020F0502020204030203" pitchFamily="34" charset="0"/>
              </a:defRPr>
            </a:lvl1pPr>
            <a:lvl2pPr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9144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3716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8288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subhead</a:t>
            </a:r>
          </a:p>
        </p:txBody>
      </p:sp>
    </p:spTree>
    <p:extLst>
      <p:ext uri="{BB962C8B-B14F-4D97-AF65-F5344CB8AC3E}">
        <p14:creationId xmlns:p14="http://schemas.microsoft.com/office/powerpoint/2010/main" val="2031921760"/>
      </p:ext>
    </p:extLst>
  </p:cSld>
  <p:clrMapOvr>
    <a:masterClrMapping/>
  </p:clrMapOvr>
  <p:extLst mod="1">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Grey">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alpha val="36000"/>
                </a:srgbClr>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420361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532417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90603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827515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1">
              <a:alpha val="8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041003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with Image Gre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tx2">
              <a:alpha val="82000"/>
            </a:schemeClr>
          </a:solidFill>
          <a:ln>
            <a:solidFill>
              <a:schemeClr val="tx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372368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with Image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3">
              <a:alpha val="82000"/>
            </a:schemeClr>
          </a:solidFill>
          <a:ln>
            <a:solidFill>
              <a:schemeClr val="accent3">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409994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with Image Tea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2">
              <a:alpha val="82000"/>
            </a:schemeClr>
          </a:solidFill>
          <a:ln>
            <a:solidFill>
              <a:schemeClr val="accent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92714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with Image Gree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accent1">
              <a:alpha val="87000"/>
            </a:schemeClr>
          </a:solidFill>
          <a:ln>
            <a:solidFill>
              <a:schemeClr val="accent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223363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Subhead Gre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3591422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Subhead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9" name="Text Placeholder 7"/>
          <p:cNvSpPr>
            <a:spLocks noGrp="1"/>
          </p:cNvSpPr>
          <p:nvPr>
            <p:ph type="body" sz="quarter" idx="11" hasCustomPrompt="1"/>
          </p:nvPr>
        </p:nvSpPr>
        <p:spPr>
          <a:xfrm>
            <a:off x="2085975" y="2503017"/>
            <a:ext cx="6362700" cy="689070"/>
          </a:xfrm>
          <a:prstGeom prst="rect">
            <a:avLst/>
          </a:prstGeom>
        </p:spPr>
        <p:txBody>
          <a:bodyPr>
            <a:noAutofit/>
          </a:bodyPr>
          <a:lstStyle>
            <a:lvl1pPr marL="0">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16034089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Subhead 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545377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Subhead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Title 4"/>
          <p:cNvSpPr>
            <a:spLocks noGrp="1"/>
          </p:cNvSpPr>
          <p:nvPr>
            <p:ph type="title" hasCustomPrompt="1"/>
          </p:nvPr>
        </p:nvSpPr>
        <p:spPr>
          <a:xfrm>
            <a:off x="2085975" y="2503018"/>
            <a:ext cx="6362700" cy="689070"/>
          </a:xfrm>
          <a:prstGeom prst="rect">
            <a:avLst/>
          </a:prstGeom>
          <a:effectLst/>
        </p:spPr>
        <p:txBody>
          <a:bodyPr/>
          <a:lstStyle>
            <a:lvl1pPr>
              <a:defRPr sz="4000" b="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subhead title here</a:t>
            </a:r>
          </a:p>
        </p:txBody>
      </p:sp>
    </p:spTree>
    <p:extLst>
      <p:ext uri="{BB962C8B-B14F-4D97-AF65-F5344CB8AC3E}">
        <p14:creationId xmlns:p14="http://schemas.microsoft.com/office/powerpoint/2010/main" val="12588685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1" name="Text Placeholder 10"/>
          <p:cNvSpPr>
            <a:spLocks noGrp="1"/>
          </p:cNvSpPr>
          <p:nvPr>
            <p:ph type="body" sz="quarter" idx="12" hasCustomPrompt="1"/>
          </p:nvPr>
        </p:nvSpPr>
        <p:spPr>
          <a:xfrm>
            <a:off x="1123155" y="2302689"/>
            <a:ext cx="6897687" cy="3544888"/>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7"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0"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42777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1">
              <a:alpha val="8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367833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asic Information Slide, No Header">
    <p:spTree>
      <p:nvGrpSpPr>
        <p:cNvPr id="1" name=""/>
        <p:cNvGrpSpPr/>
        <p:nvPr/>
      </p:nvGrpSpPr>
      <p:grpSpPr>
        <a:xfrm>
          <a:off x="0" y="0"/>
          <a:ext cx="0" cy="0"/>
          <a:chOff x="0" y="0"/>
          <a:chExt cx="0" cy="0"/>
        </a:xfrm>
      </p:grpSpPr>
      <p:sp>
        <p:nvSpPr>
          <p:cNvPr id="2" name="TextBox 1"/>
          <p:cNvSpPr txBox="1"/>
          <p:nvPr userDrawn="1"/>
        </p:nvSpPr>
        <p:spPr>
          <a:xfrm>
            <a:off x="7917390" y="6533867"/>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smtClean="0">
                <a:solidFill>
                  <a:srgbClr val="002D5C"/>
                </a:solidFill>
                <a:latin typeface="Lato Medium" panose="020F0602020204030203" pitchFamily="34" charset="0"/>
                <a:cs typeface="Lato Medium" panose="020F0602020204030203" pitchFamily="34" charset="0"/>
              </a:rPr>
              <a:pPr algn="r"/>
              <a:t>‹#›</a:t>
            </a:fld>
            <a:endParaRPr lang="en-US" sz="900" dirty="0">
              <a:solidFill>
                <a:srgbClr val="002D5C"/>
              </a:solidFill>
              <a:latin typeface="Lato Medium" panose="020F0602020204030203" pitchFamily="34" charset="0"/>
              <a:cs typeface="Lato Medium" panose="020F0602020204030203" pitchFamily="34" charset="0"/>
            </a:endParaRPr>
          </a:p>
        </p:txBody>
      </p:sp>
      <p:sp>
        <p:nvSpPr>
          <p:cNvPr id="8" name="Text Placeholder 10"/>
          <p:cNvSpPr>
            <a:spLocks noGrp="1"/>
          </p:cNvSpPr>
          <p:nvPr>
            <p:ph type="body" sz="quarter" idx="12" hasCustomPrompt="1"/>
          </p:nvPr>
        </p:nvSpPr>
        <p:spPr>
          <a:xfrm>
            <a:off x="1119131" y="1562526"/>
            <a:ext cx="6905735" cy="4090194"/>
          </a:xfrm>
          <a:prstGeom prst="rect">
            <a:avLst/>
          </a:prstGeom>
        </p:spPr>
        <p:txBody>
          <a:bodyPr/>
          <a:lstStyle>
            <a:lvl1pPr marL="342900" indent="-342900">
              <a:buClr>
                <a:schemeClr val="accent3"/>
              </a:buClr>
              <a:buFont typeface="Arial" panose="020B0604020202020204" pitchFamily="34" charset="0"/>
              <a:buChar char="•"/>
              <a:defRPr>
                <a:solidFill>
                  <a:schemeClr val="tx1"/>
                </a:solidFill>
              </a:defRPr>
            </a:lvl1pPr>
            <a:lvl2pPr marL="685800" indent="-285750">
              <a:buClr>
                <a:schemeClr val="accent3"/>
              </a:buClr>
              <a:buFont typeface="Arial" panose="020B0604020202020204" pitchFamily="34" charset="0"/>
              <a:buChar char="•"/>
              <a:defRPr sz="2000">
                <a:solidFill>
                  <a:schemeClr val="tx1"/>
                </a:solidFill>
              </a:defRPr>
            </a:lvl2pPr>
            <a:lvl3pPr marL="1143000" indent="-228600">
              <a:buClr>
                <a:schemeClr val="accent3"/>
              </a:buClr>
              <a:buFont typeface="Arial" panose="020B0604020202020204" pitchFamily="34" charset="0"/>
              <a:buChar char="•"/>
              <a:defRPr sz="2000">
                <a:solidFill>
                  <a:schemeClr val="tx1"/>
                </a:solidFill>
              </a:defRPr>
            </a:lvl3pPr>
            <a:lvl4pPr marL="1600200" indent="-228600">
              <a:buClr>
                <a:schemeClr val="accent3"/>
              </a:buClr>
              <a:buFont typeface="Arial" panose="020B0604020202020204" pitchFamily="34" charset="0"/>
              <a:buChar char="•"/>
              <a:defRPr sz="2000">
                <a:solidFill>
                  <a:schemeClr val="tx1"/>
                </a:solidFill>
              </a:defRPr>
            </a:lvl4pPr>
            <a:lvl5pPr marL="2057400" indent="-228600">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914399" y="901381"/>
            <a:ext cx="7315200" cy="476080"/>
          </a:xfrm>
          <a:prstGeom prst="rect">
            <a:avLst/>
          </a:prstGeom>
        </p:spPr>
        <p:txBody>
          <a:bodyPr/>
          <a:lstStyle>
            <a:lvl1pPr algn="ctr">
              <a:buNone/>
              <a:defRPr sz="2400">
                <a:solidFill>
                  <a:schemeClr val="accent1"/>
                </a:solidFill>
                <a:latin typeface="+mn-lt"/>
              </a:defRPr>
            </a:lvl1pPr>
            <a:lvl2pPr algn="ctr">
              <a:buNone/>
              <a:defRPr sz="2000">
                <a:solidFill>
                  <a:schemeClr val="accent1"/>
                </a:solidFill>
                <a:latin typeface="+mn-lt"/>
              </a:defRPr>
            </a:lvl2pPr>
            <a:lvl3pPr marL="914400" indent="0" algn="ctr">
              <a:buNone/>
              <a:defRPr sz="2000">
                <a:solidFill>
                  <a:schemeClr val="accent1"/>
                </a:solidFill>
                <a:latin typeface="+mn-lt"/>
              </a:defRPr>
            </a:lvl3pPr>
            <a:lvl4pPr marL="1371600" indent="0" algn="ctr">
              <a:buNone/>
              <a:defRPr sz="2000">
                <a:solidFill>
                  <a:schemeClr val="accent1"/>
                </a:solidFill>
                <a:latin typeface="+mn-lt"/>
              </a:defRPr>
            </a:lvl4pPr>
            <a:lvl5pPr marL="1828800" indent="0" algn="ctr">
              <a:buNone/>
              <a:defRPr sz="2000">
                <a:solidFill>
                  <a:schemeClr val="accent1"/>
                </a:solidFill>
                <a:latin typeface="+mn-lt"/>
              </a:defRPr>
            </a:lvl5pPr>
          </a:lstStyle>
          <a:p>
            <a:pPr lvl="0"/>
            <a:r>
              <a:rPr lang="en-US" dirty="0"/>
              <a:t>Click to edit headline</a:t>
            </a:r>
          </a:p>
        </p:txBody>
      </p:sp>
      <p:sp>
        <p:nvSpPr>
          <p:cNvPr id="12" name="Text Placeholder 11"/>
          <p:cNvSpPr>
            <a:spLocks noGrp="1"/>
          </p:cNvSpPr>
          <p:nvPr>
            <p:ph type="body" sz="quarter" idx="14" hasCustomPrompt="1"/>
          </p:nvPr>
        </p:nvSpPr>
        <p:spPr>
          <a:xfrm>
            <a:off x="914399" y="322408"/>
            <a:ext cx="7315200" cy="574567"/>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Tree>
    <p:extLst>
      <p:ext uri="{BB962C8B-B14F-4D97-AF65-F5344CB8AC3E}">
        <p14:creationId xmlns:p14="http://schemas.microsoft.com/office/powerpoint/2010/main" val="38405277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8"/>
          <p:cNvSpPr>
            <a:spLocks noGrp="1"/>
          </p:cNvSpPr>
          <p:nvPr>
            <p:ph type="body" sz="quarter" idx="11" hasCustomPrompt="1"/>
          </p:nvPr>
        </p:nvSpPr>
        <p:spPr>
          <a:xfrm>
            <a:off x="5240866" y="1290005"/>
            <a:ext cx="3115733" cy="427677"/>
          </a:xfrm>
          <a:prstGeom prst="rect">
            <a:avLst/>
          </a:prstGeom>
        </p:spPr>
        <p:txBody>
          <a:bodyPr/>
          <a:lstStyle>
            <a:lvl1pPr algn="l">
              <a:buNone/>
              <a:defRPr sz="2400" b="0">
                <a:solidFill>
                  <a:srgbClr val="444D71"/>
                </a:solidFill>
                <a:latin typeface="Lato Heavy" panose="020F0502020204030203" pitchFamily="34" charset="0"/>
                <a:ea typeface="Lato Heavy" panose="020F0502020204030203" pitchFamily="34" charset="0"/>
                <a:cs typeface="Lato Heavy" panose="020F0502020204030203" pitchFamily="34" charset="0"/>
              </a:defRPr>
            </a:lvl1pPr>
            <a:lvl2pPr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9144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3716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828800" indent="0" algn="ctr">
              <a:buNone/>
              <a:defRPr sz="240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subhead</a:t>
            </a:r>
          </a:p>
        </p:txBody>
      </p:sp>
      <p:sp>
        <p:nvSpPr>
          <p:cNvPr id="7" name="Text Placeholder 10"/>
          <p:cNvSpPr>
            <a:spLocks noGrp="1"/>
          </p:cNvSpPr>
          <p:nvPr>
            <p:ph type="body" sz="quarter" idx="12" hasCustomPrompt="1"/>
          </p:nvPr>
        </p:nvSpPr>
        <p:spPr>
          <a:xfrm>
            <a:off x="5240865" y="1787351"/>
            <a:ext cx="3115733" cy="4452581"/>
          </a:xfrm>
          <a:prstGeom prst="rect">
            <a:avLst/>
          </a:prstGeom>
        </p:spPr>
        <p:txBody>
          <a:bodyPr/>
          <a:lstStyle>
            <a:lvl1pPr marL="342900" indent="-342900">
              <a:lnSpc>
                <a:spcPct val="100000"/>
              </a:lnSpc>
              <a:buClr>
                <a:schemeClr val="accent3"/>
              </a:buClr>
              <a:buFont typeface="Arial" panose="020B0604020202020204" pitchFamily="34" charset="0"/>
              <a:buChar char="•"/>
              <a:defRPr>
                <a:solidFill>
                  <a:schemeClr val="tx1"/>
                </a:solidFill>
              </a:defRPr>
            </a:lvl1pPr>
            <a:lvl2pPr marL="685800" indent="-285750">
              <a:lnSpc>
                <a:spcPct val="100000"/>
              </a:lnSpc>
              <a:buClr>
                <a:schemeClr val="accent3"/>
              </a:buClr>
              <a:buFont typeface="Arial" panose="020B0604020202020204" pitchFamily="34" charset="0"/>
              <a:buChar char="•"/>
              <a:defRPr sz="2000">
                <a:solidFill>
                  <a:schemeClr val="tx1"/>
                </a:solidFill>
              </a:defRPr>
            </a:lvl2pPr>
            <a:lvl3pPr marL="1143000" indent="-228600">
              <a:lnSpc>
                <a:spcPct val="100000"/>
              </a:lnSpc>
              <a:buClr>
                <a:schemeClr val="accent3"/>
              </a:buClr>
              <a:buFont typeface="Arial" panose="020B0604020202020204" pitchFamily="34" charset="0"/>
              <a:buChar char="•"/>
              <a:defRPr sz="2000">
                <a:solidFill>
                  <a:schemeClr val="tx1"/>
                </a:solidFill>
              </a:defRPr>
            </a:lvl3pPr>
            <a:lvl4pPr marL="1600200" indent="-228600">
              <a:lnSpc>
                <a:spcPct val="100000"/>
              </a:lnSpc>
              <a:buClr>
                <a:schemeClr val="accent3"/>
              </a:buClr>
              <a:buFont typeface="Arial" panose="020B0604020202020204" pitchFamily="34" charset="0"/>
              <a:buChar char="•"/>
              <a:defRPr sz="2000">
                <a:solidFill>
                  <a:schemeClr val="tx1"/>
                </a:solidFill>
              </a:defRPr>
            </a:lvl4pPr>
            <a:lvl5pPr marL="2057400" indent="-228600">
              <a:lnSpc>
                <a:spcPct val="100000"/>
              </a:lnSpc>
              <a:buClr>
                <a:schemeClr val="accent3"/>
              </a:buClr>
              <a:buFont typeface="Arial" panose="020B0604020202020204" pitchFamily="34" charset="0"/>
              <a:buChar char="•"/>
              <a:defRPr sz="2000">
                <a:solidFill>
                  <a:schemeClr val="tx1"/>
                </a:solidFill>
              </a:defRPr>
            </a:lvl5pPr>
          </a:lstStyle>
          <a:p>
            <a:pPr lvl="0"/>
            <a:r>
              <a:rPr lang="en-US" dirty="0"/>
              <a:t>Click to edit text</a:t>
            </a:r>
          </a:p>
          <a:p>
            <a:pPr lvl="1"/>
            <a:r>
              <a:rPr lang="en-US" dirty="0"/>
              <a:t>Second level</a:t>
            </a:r>
          </a:p>
          <a:p>
            <a:pPr lvl="2"/>
            <a:r>
              <a:rPr lang="en-US" dirty="0"/>
              <a:t>Third level</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1226074446"/>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a:prstGeom prst="rect">
            <a:avLst/>
          </a:prstGeom>
        </p:spPr>
        <p:txBody>
          <a:bodyPr/>
          <a:lstStyle>
            <a:lvl1pPr algn="ctr">
              <a:buNone/>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804133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alf image, Half tex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4749800" y="2331251"/>
            <a:ext cx="3937000"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a:xfrm>
            <a:off x="533400" y="2331251"/>
            <a:ext cx="4027714" cy="4189066"/>
          </a:xfrm>
          <a:prstGeom prst="rect">
            <a:avLst/>
          </a:prstGeom>
        </p:spPr>
        <p:txBody>
          <a:bodyPr/>
          <a:lstStyle>
            <a:lvl1pPr>
              <a:buClr>
                <a:schemeClr val="accent2"/>
              </a:buClr>
              <a:buNone/>
              <a:defRPr>
                <a:solidFill>
                  <a:schemeClr val="accent3"/>
                </a:solidFill>
              </a:defRPr>
            </a:lvl1pPr>
          </a:lstStyle>
          <a:p>
            <a:r>
              <a:rPr lang="en-US"/>
              <a:t>Click icon to add picture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016688548"/>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4" name="Text Placeholder 3"/>
          <p:cNvSpPr>
            <a:spLocks noGrp="1"/>
          </p:cNvSpPr>
          <p:nvPr>
            <p:ph type="body" sz="quarter" idx="18" hasCustomPrompt="1"/>
          </p:nvPr>
        </p:nvSpPr>
        <p:spPr>
          <a:xfrm>
            <a:off x="3552825" y="2410490"/>
            <a:ext cx="5133975" cy="3943868"/>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20" hasCustomPrompt="1"/>
          </p:nvPr>
        </p:nvSpPr>
        <p:spPr>
          <a:xfrm>
            <a:off x="533399" y="3906123"/>
            <a:ext cx="2906486" cy="2456944"/>
          </a:xfrm>
          <a:prstGeom prst="rect">
            <a:avLst/>
          </a:prstGeom>
        </p:spPr>
        <p:txBody>
          <a:bodyPr/>
          <a:lstStyle>
            <a:lvl1pPr>
              <a:buClr>
                <a:schemeClr val="accent2"/>
              </a:buClr>
              <a:buFontTx/>
              <a:buNone/>
              <a:defRPr baseline="0">
                <a:solidFill>
                  <a:schemeClr val="accent3"/>
                </a:solidFill>
              </a:defRPr>
            </a:lvl1pPr>
            <a:lvl2pPr marL="400050" indent="0">
              <a:buClr>
                <a:schemeClr val="accent2"/>
              </a:buClr>
              <a:buFontTx/>
              <a:buNone/>
              <a:defRPr/>
            </a:lvl2pPr>
            <a:lvl3pPr marL="914400" indent="0">
              <a:buClr>
                <a:schemeClr val="accent2"/>
              </a:buClr>
              <a:buFontTx/>
              <a:buNone/>
              <a:defRPr/>
            </a:lvl3pPr>
            <a:lvl4pPr marL="1371600" indent="0">
              <a:buClr>
                <a:schemeClr val="accent2"/>
              </a:buClr>
              <a:buFontTx/>
              <a:buNone/>
              <a:defRPr/>
            </a:lvl4pPr>
            <a:lvl5pPr marL="1828800" indent="0">
              <a:buClr>
                <a:schemeClr val="accent2"/>
              </a:buClr>
              <a:buFontTx/>
              <a:buNone/>
              <a:defRPr/>
            </a:lvl5pPr>
          </a:lstStyle>
          <a:p>
            <a:pPr lvl="0"/>
            <a:r>
              <a:rPr lang="en-US" dirty="0"/>
              <a:t>Click to edit stat or important data point; format to fit</a:t>
            </a:r>
          </a:p>
        </p:txBody>
      </p:sp>
      <p:sp>
        <p:nvSpPr>
          <p:cNvPr id="14" name="Text Placeholder 10"/>
          <p:cNvSpPr>
            <a:spLocks noGrp="1"/>
          </p:cNvSpPr>
          <p:nvPr>
            <p:ph type="body" sz="quarter" idx="21" hasCustomPrompt="1"/>
          </p:nvPr>
        </p:nvSpPr>
        <p:spPr>
          <a:xfrm>
            <a:off x="533398" y="2410490"/>
            <a:ext cx="2906487" cy="1486924"/>
          </a:xfrm>
          <a:prstGeom prst="rect">
            <a:avLst/>
          </a:prstGeom>
        </p:spPr>
        <p:txBody>
          <a:bodyPr/>
          <a:lstStyle>
            <a:lvl1pPr>
              <a:buFontTx/>
              <a:buNone/>
              <a:defRPr sz="9600" b="1" cap="none" spc="0">
                <a:ln w="6600">
                  <a:noFill/>
                  <a:prstDash val="solid"/>
                </a:ln>
                <a:solidFill>
                  <a:schemeClr val="accent1"/>
                </a:solidFill>
                <a:effectLst/>
                <a:latin typeface="Lato Black" panose="020F0502020204030203" pitchFamily="34" charset="0"/>
                <a:ea typeface="Lato Black" panose="020F0502020204030203" pitchFamily="34" charset="0"/>
                <a:cs typeface="Lato Black" panose="020F0502020204030203" pitchFamily="34" charset="0"/>
              </a:defRPr>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9"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10"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12"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2260554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2" name="Text Placeholder 3"/>
          <p:cNvSpPr>
            <a:spLocks noGrp="1"/>
          </p:cNvSpPr>
          <p:nvPr>
            <p:ph type="body" sz="quarter" idx="18" hasCustomPrompt="1"/>
          </p:nvPr>
        </p:nvSpPr>
        <p:spPr>
          <a:xfrm>
            <a:off x="533400" y="2365587"/>
            <a:ext cx="4015558" cy="4189066"/>
          </a:xfrm>
          <a:prstGeom prst="rect">
            <a:avLst/>
          </a:prstGeom>
        </p:spPr>
        <p:txBody>
          <a:bodyPr/>
          <a:lstStyle>
            <a:lvl1pPr marL="342900" indent="-342900">
              <a:buClr>
                <a:schemeClr val="accent3"/>
              </a:buClr>
              <a:buFont typeface="Arial" panose="020B0604020202020204" pitchFamily="34" charset="0"/>
              <a:buChar char="•"/>
              <a:defRPr>
                <a:solidFill>
                  <a:schemeClr val="accent3"/>
                </a:solidFill>
              </a:defRPr>
            </a:lvl1pPr>
            <a:lvl2pPr marL="685800" indent="-285750">
              <a:buClr>
                <a:schemeClr val="accent3"/>
              </a:buClr>
              <a:buFont typeface="Arial" panose="020B0604020202020204" pitchFamily="34" charset="0"/>
              <a:buChar char="•"/>
              <a:defRPr sz="2000">
                <a:solidFill>
                  <a:schemeClr val="accent3"/>
                </a:solidFill>
              </a:defRPr>
            </a:lvl2pPr>
            <a:lvl3pPr marL="1143000" indent="-228600">
              <a:buClr>
                <a:schemeClr val="accent3"/>
              </a:buClr>
              <a:buFont typeface="Arial" panose="020B0604020202020204" pitchFamily="34" charset="0"/>
              <a:buChar char="•"/>
              <a:defRPr sz="2000">
                <a:solidFill>
                  <a:schemeClr val="accent3"/>
                </a:solidFill>
              </a:defRPr>
            </a:lvl3pPr>
            <a:lvl4pPr marL="1600200" indent="-228600">
              <a:buClr>
                <a:schemeClr val="accent3"/>
              </a:buClr>
              <a:buFont typeface="Arial" panose="020B0604020202020204" pitchFamily="34" charset="0"/>
              <a:buChar char="•"/>
              <a:defRPr sz="2000">
                <a:solidFill>
                  <a:schemeClr val="accent3"/>
                </a:solidFill>
              </a:defRPr>
            </a:lvl4pPr>
            <a:lvl5pPr marL="2057400" indent="-228600">
              <a:buClr>
                <a:schemeClr val="accent3"/>
              </a:buClr>
              <a:buFont typeface="Arial" panose="020B0604020202020204" pitchFamily="34" charset="0"/>
              <a:buChar char="•"/>
              <a:defRPr sz="2000">
                <a:solidFill>
                  <a:schemeClr val="accent3"/>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9" hasCustomPrompt="1"/>
          </p:nvPr>
        </p:nvSpPr>
        <p:spPr>
          <a:xfrm>
            <a:off x="4682067" y="2730700"/>
            <a:ext cx="4004732" cy="434975"/>
          </a:xfrm>
          <a:prstGeom prst="rect">
            <a:avLst/>
          </a:prstGeom>
        </p:spPr>
        <p:txBody>
          <a:bodyPr/>
          <a:lstStyle>
            <a:lvl1pPr algn="ctr">
              <a:buFontTx/>
              <a:buNone/>
              <a:defRPr>
                <a:solidFill>
                  <a:schemeClr val="accent3"/>
                </a:solidFill>
              </a:defRPr>
            </a:lvl1pPr>
            <a:lvl2pPr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state name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7"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2376584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Graph slide">
    <p:spTree>
      <p:nvGrpSpPr>
        <p:cNvPr id="1" name=""/>
        <p:cNvGrpSpPr/>
        <p:nvPr/>
      </p:nvGrpSpPr>
      <p:grpSpPr>
        <a:xfrm>
          <a:off x="0" y="0"/>
          <a:ext cx="0" cy="0"/>
          <a:chOff x="0" y="0"/>
          <a:chExt cx="0" cy="0"/>
        </a:xfrm>
      </p:grpSpPr>
      <p:sp>
        <p:nvSpPr>
          <p:cNvPr id="3" name="Chart Placeholder 2"/>
          <p:cNvSpPr>
            <a:spLocks noGrp="1"/>
          </p:cNvSpPr>
          <p:nvPr>
            <p:ph type="chart" sz="quarter" idx="17"/>
          </p:nvPr>
        </p:nvSpPr>
        <p:spPr>
          <a:xfrm>
            <a:off x="906351" y="2373094"/>
            <a:ext cx="7323248" cy="3961766"/>
          </a:xfrm>
          <a:prstGeom prst="rect">
            <a:avLst/>
          </a:prstGeom>
        </p:spPr>
        <p:txBody>
          <a:bodyPr/>
          <a:lstStyle>
            <a:lvl1pPr>
              <a:buClr>
                <a:schemeClr val="accent2"/>
              </a:buClr>
              <a:buFontTx/>
              <a:buNone/>
              <a:defRPr>
                <a:solidFill>
                  <a:schemeClr val="tx2"/>
                </a:solidFill>
              </a:defRPr>
            </a:lvl1pPr>
          </a:lstStyle>
          <a:p>
            <a:r>
              <a:rPr lang="en-US"/>
              <a:t>Click icon to add chart</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6"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8"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9"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3804585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5" name="Text Placeholder 4"/>
          <p:cNvSpPr>
            <a:spLocks noGrp="1"/>
          </p:cNvSpPr>
          <p:nvPr>
            <p:ph type="body" sz="quarter" idx="20" hasCustomPrompt="1"/>
          </p:nvPr>
        </p:nvSpPr>
        <p:spPr>
          <a:xfrm>
            <a:off x="1714499" y="2305762"/>
            <a:ext cx="5715000" cy="2232025"/>
          </a:xfrm>
          <a:prstGeom prst="rect">
            <a:avLst/>
          </a:prstGeom>
        </p:spPr>
        <p:txBody>
          <a:bodyPr/>
          <a:lstStyle>
            <a:lvl1pPr>
              <a:buNone/>
              <a:defRPr sz="200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quote</a:t>
            </a:r>
          </a:p>
        </p:txBody>
      </p:sp>
      <p:sp>
        <p:nvSpPr>
          <p:cNvPr id="20" name="Text Placeholder 19"/>
          <p:cNvSpPr>
            <a:spLocks noGrp="1"/>
          </p:cNvSpPr>
          <p:nvPr>
            <p:ph type="body" sz="quarter" idx="21" hasCustomPrompt="1"/>
          </p:nvPr>
        </p:nvSpPr>
        <p:spPr>
          <a:xfrm>
            <a:off x="1714499" y="4537787"/>
            <a:ext cx="4953000" cy="966788"/>
          </a:xfrm>
          <a:prstGeom prst="rect">
            <a:avLst/>
          </a:prstGeom>
        </p:spPr>
        <p:txBody>
          <a:bodyPr/>
          <a:lstStyle>
            <a:lvl1pPr>
              <a:buNone/>
              <a:defRPr sz="1400" b="0" baseline="0">
                <a:solidFill>
                  <a:schemeClr val="accent3"/>
                </a:solidFill>
              </a:defRPr>
            </a:lvl1pPr>
            <a:lvl2pPr>
              <a:buNone/>
              <a:defRPr sz="2000">
                <a:solidFill>
                  <a:schemeClr val="accent3"/>
                </a:solidFill>
              </a:defRPr>
            </a:lvl2pPr>
            <a:lvl3pPr marL="914400" indent="0">
              <a:buNone/>
              <a:defRPr sz="20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en-US" dirty="0"/>
              <a:t>Click to edit first/last name</a:t>
            </a:r>
          </a:p>
          <a:p>
            <a:pPr lvl="0"/>
            <a:r>
              <a:rPr lang="en-US" dirty="0"/>
              <a:t>Title, institution name</a:t>
            </a:r>
          </a:p>
        </p:txBody>
      </p:sp>
      <p:sp>
        <p:nvSpPr>
          <p:cNvPr id="6"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7961683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d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nSpc>
                <a:spcPct val="150000"/>
              </a:lnSpc>
            </a:pPr>
            <a:r>
              <a:rPr lang="en-US" sz="1000" i="1" dirty="0">
                <a:solidFill>
                  <a:srgbClr val="FFFFFF"/>
                </a:solidFill>
              </a:rPr>
              <a:t>All material in this presentation, including text and images, is the property of </a:t>
            </a:r>
            <a:r>
              <a:rPr lang="en-US" sz="1000" i="1" dirty="0" err="1">
                <a:solidFill>
                  <a:srgbClr val="FFFFFF"/>
                </a:solidFill>
              </a:rPr>
              <a:t>Ruffalo</a:t>
            </a:r>
            <a:r>
              <a:rPr lang="en-US" sz="1000" i="1" dirty="0">
                <a:solidFill>
                  <a:srgbClr val="FFFFFF"/>
                </a:solidFill>
              </a:rPr>
              <a:t> Noel Levitz. Permission is required to reproduce information.</a:t>
            </a:r>
          </a:p>
        </p:txBody>
      </p:sp>
    </p:spTree>
    <p:extLst>
      <p:ext uri="{BB962C8B-B14F-4D97-AF65-F5344CB8AC3E}">
        <p14:creationId xmlns:p14="http://schemas.microsoft.com/office/powerpoint/2010/main" val="9415574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6" name="Title 1"/>
          <p:cNvSpPr>
            <a:spLocks noGrp="1"/>
          </p:cNvSpPr>
          <p:nvPr>
            <p:ph type="ctrTitle" hasCustomPrompt="1"/>
          </p:nvPr>
        </p:nvSpPr>
        <p:spPr>
          <a:xfrm>
            <a:off x="533400" y="920924"/>
            <a:ext cx="5562600" cy="1424178"/>
          </a:xfrm>
          <a:prstGeom prst="rect">
            <a:avLst/>
          </a:prstGeom>
        </p:spPr>
        <p:txBody>
          <a:bodyPr>
            <a:normAutofit/>
          </a:bodyPr>
          <a:lstStyle>
            <a:lvl1pPr>
              <a:defRPr lang="en-US" sz="4400" kern="1200" baseline="0" dirty="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Thank you message</a:t>
            </a:r>
          </a:p>
        </p:txBody>
      </p:sp>
      <p:sp>
        <p:nvSpPr>
          <p:cNvPr id="18" name="Text Placeholder 16"/>
          <p:cNvSpPr>
            <a:spLocks noGrp="1"/>
          </p:cNvSpPr>
          <p:nvPr>
            <p:ph type="body" sz="quarter" idx="12" hasCustomPrompt="1"/>
          </p:nvPr>
        </p:nvSpPr>
        <p:spPr>
          <a:xfrm>
            <a:off x="539839" y="2727917"/>
            <a:ext cx="5327561" cy="345484"/>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contact info</a:t>
            </a:r>
          </a:p>
        </p:txBody>
      </p:sp>
      <p:sp>
        <p:nvSpPr>
          <p:cNvPr id="17" name="Text Placeholder 16"/>
          <p:cNvSpPr>
            <a:spLocks noGrp="1"/>
          </p:cNvSpPr>
          <p:nvPr>
            <p:ph type="body" sz="quarter" idx="11" hasCustomPrompt="1"/>
          </p:nvPr>
        </p:nvSpPr>
        <p:spPr>
          <a:xfrm>
            <a:off x="539839" y="2390948"/>
            <a:ext cx="5327561" cy="326852"/>
          </a:xfrm>
          <a:prstGeom prst="rect">
            <a:avLst/>
          </a:prstGeom>
        </p:spPr>
        <p:txBody>
          <a:bodyPr>
            <a:noAutofit/>
          </a:bodyPr>
          <a:lstStyle>
            <a:lvl1pPr marL="0" indent="0" algn="l">
              <a:buNone/>
              <a:defRPr sz="16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contact info</a:t>
            </a:r>
          </a:p>
        </p:txBody>
      </p:sp>
      <p:sp>
        <p:nvSpPr>
          <p:cNvPr id="10" name="Rectangle 9"/>
          <p:cNvSpPr/>
          <p:nvPr userDrawn="1"/>
        </p:nvSpPr>
        <p:spPr>
          <a:xfrm>
            <a:off x="4580709" y="5951579"/>
            <a:ext cx="4162686" cy="523605"/>
          </a:xfrm>
          <a:prstGeom prst="rect">
            <a:avLst/>
          </a:prstGeom>
        </p:spPr>
        <p:txBody>
          <a:bodyPr wrap="square">
            <a:spAutoFit/>
          </a:bodyPr>
          <a:lstStyle/>
          <a:p>
            <a:pPr>
              <a:lnSpc>
                <a:spcPct val="150000"/>
              </a:lnSpc>
            </a:pPr>
            <a:r>
              <a:rPr lang="en-US" sz="1000" i="1" dirty="0">
                <a:solidFill>
                  <a:srgbClr val="FFFFFF"/>
                </a:solidFill>
              </a:rPr>
              <a:t>All material in this presentation, including text and images, is the property of </a:t>
            </a:r>
            <a:r>
              <a:rPr lang="en-US" sz="1000" i="1" dirty="0" err="1">
                <a:solidFill>
                  <a:srgbClr val="FFFFFF"/>
                </a:solidFill>
              </a:rPr>
              <a:t>Ruffalo</a:t>
            </a:r>
            <a:r>
              <a:rPr lang="en-US" sz="1000" i="1" dirty="0">
                <a:solidFill>
                  <a:srgbClr val="FFFFFF"/>
                </a:solidFill>
              </a:rPr>
              <a:t> Noel Levitz. Permission is required to reproduce information.</a:t>
            </a:r>
          </a:p>
        </p:txBody>
      </p:sp>
    </p:spTree>
    <p:extLst>
      <p:ext uri="{BB962C8B-B14F-4D97-AF65-F5344CB8AC3E}">
        <p14:creationId xmlns:p14="http://schemas.microsoft.com/office/powerpoint/2010/main" val="340282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with Image Gre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tx2">
              <a:alpha val="82000"/>
            </a:schemeClr>
          </a:solidFill>
          <a:ln>
            <a:solidFill>
              <a:schemeClr val="tx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1874960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7"/>
            <a:ext cx="9144000" cy="3483864"/>
          </a:xfrm>
          <a:prstGeom prst="rect">
            <a:avLst/>
          </a:prstGeom>
        </p:spPr>
      </p:pic>
      <p:sp>
        <p:nvSpPr>
          <p:cNvPr id="16"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1</a:t>
            </a:r>
          </a:p>
        </p:txBody>
      </p:sp>
      <p:sp>
        <p:nvSpPr>
          <p:cNvPr id="18" name="Text Placeholder 16"/>
          <p:cNvSpPr>
            <a:spLocks noGrp="1"/>
          </p:cNvSpPr>
          <p:nvPr>
            <p:ph type="body" sz="quarter" idx="12" hasCustomPrompt="1"/>
          </p:nvPr>
        </p:nvSpPr>
        <p:spPr>
          <a:xfrm>
            <a:off x="1903418" y="3982966"/>
            <a:ext cx="4412715" cy="326568"/>
          </a:xfrm>
          <a:prstGeom prst="rect">
            <a:avLst/>
          </a:prstGeom>
        </p:spPr>
        <p:txBody>
          <a:bodyPr>
            <a:noAutofit/>
          </a:bodyPr>
          <a:lstStyle>
            <a:lvl1pPr marL="0" indent="0" algn="l">
              <a:buNone/>
              <a:defRPr sz="1600" i="0" baseline="0">
                <a:solidFill>
                  <a:schemeClr val="accent3"/>
                </a:solidFill>
              </a:defRPr>
            </a:lvl1pPr>
          </a:lstStyle>
          <a:p>
            <a:pPr lvl="0"/>
            <a:r>
              <a:rPr lang="en-US" dirty="0"/>
              <a:t>Click to edit presenter title</a:t>
            </a:r>
          </a:p>
        </p:txBody>
      </p:sp>
      <p:sp>
        <p:nvSpPr>
          <p:cNvPr id="17" name="Text Placeholder 16"/>
          <p:cNvSpPr>
            <a:spLocks noGrp="1"/>
          </p:cNvSpPr>
          <p:nvPr>
            <p:ph type="body" sz="quarter" idx="11" hasCustomPrompt="1"/>
          </p:nvPr>
        </p:nvSpPr>
        <p:spPr>
          <a:xfrm>
            <a:off x="1903418" y="3657224"/>
            <a:ext cx="4412715" cy="325742"/>
          </a:xfrm>
          <a:prstGeom prst="rect">
            <a:avLst/>
          </a:prstGeom>
        </p:spPr>
        <p:txBody>
          <a:bodyPr>
            <a:noAutofit/>
          </a:bodyPr>
          <a:lstStyle>
            <a:lvl1pPr marL="0" indent="0" algn="l">
              <a:buNone/>
              <a:defRPr sz="1600" baseline="0">
                <a:solidFill>
                  <a:schemeClr val="accent3"/>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4" name="Picture Placeholder 3"/>
          <p:cNvSpPr>
            <a:spLocks noGrp="1"/>
          </p:cNvSpPr>
          <p:nvPr>
            <p:ph type="pic" sz="quarter" idx="15" hasCustomPrompt="1"/>
          </p:nvPr>
        </p:nvSpPr>
        <p:spPr>
          <a:xfrm>
            <a:off x="6400593" y="3320056"/>
            <a:ext cx="1541463" cy="1971675"/>
          </a:xfrm>
          <a:prstGeom prst="rect">
            <a:avLst/>
          </a:prstGeom>
        </p:spPr>
        <p:txBody>
          <a:bodyPr/>
          <a:lstStyle>
            <a:lvl1pPr>
              <a:buNone/>
              <a:defRPr sz="1600">
                <a:solidFill>
                  <a:schemeClr val="tx2"/>
                </a:solidFill>
              </a:defRPr>
            </a:lvl1pPr>
          </a:lstStyle>
          <a:p>
            <a:r>
              <a:rPr lang="en-US" dirty="0"/>
              <a:t>Click to add presenter photo (optional)</a:t>
            </a:r>
          </a:p>
        </p:txBody>
      </p:sp>
      <p:sp>
        <p:nvSpPr>
          <p:cNvPr id="2" name="Rectangle 1"/>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815765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Title, Skinny Bullet Basic Inform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Tree>
    <p:extLst>
      <p:ext uri="{BB962C8B-B14F-4D97-AF65-F5344CB8AC3E}">
        <p14:creationId xmlns:p14="http://schemas.microsoft.com/office/powerpoint/2010/main" val="1039671747"/>
      </p:ext>
    </p:extLst>
  </p:cSld>
  <p:clrMapOvr>
    <a:masterClrMapping/>
  </p:clrMapOvr>
  <p:extLst mod="1">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8" t="41666" r="1219"/>
          <a:stretch/>
        </p:blipFill>
        <p:spPr>
          <a:xfrm>
            <a:off x="0" y="-33639"/>
            <a:ext cx="9163050" cy="4396089"/>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57859"/>
            <a:ext cx="1655363" cy="348827"/>
          </a:xfrm>
          <a:prstGeom prst="triangle">
            <a:avLst/>
          </a:prstGeom>
          <a:solidFill>
            <a:srgbClr val="00264E"/>
          </a:solidFill>
          <a:ln>
            <a:solidFill>
              <a:srgbClr val="002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2</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461261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0997"/>
          <a:stretch/>
        </p:blipFill>
        <p:spPr>
          <a:xfrm>
            <a:off x="0" y="-38099"/>
            <a:ext cx="9156598" cy="4381500"/>
          </a:xfrm>
          <a:prstGeom prst="rect">
            <a:avLst/>
          </a:prstGeom>
        </p:spPr>
      </p:pic>
      <p:sp>
        <p:nvSpPr>
          <p:cNvPr id="3" name="Rectangle 2"/>
          <p:cNvSpPr/>
          <p:nvPr userDrawn="1"/>
        </p:nvSpPr>
        <p:spPr>
          <a:xfrm>
            <a:off x="-9526" y="-38100"/>
            <a:ext cx="9153525" cy="4400550"/>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12" y="5291731"/>
            <a:ext cx="2605354" cy="1312934"/>
          </a:xfrm>
          <a:prstGeom prst="rect">
            <a:avLst/>
          </a:prstGeom>
        </p:spPr>
      </p:pic>
      <p:sp>
        <p:nvSpPr>
          <p:cNvPr id="9" name="Text Placeholder 16"/>
          <p:cNvSpPr>
            <a:spLocks noGrp="1"/>
          </p:cNvSpPr>
          <p:nvPr>
            <p:ph type="body" sz="quarter" idx="13" hasCustomPrompt="1"/>
          </p:nvPr>
        </p:nvSpPr>
        <p:spPr>
          <a:xfrm>
            <a:off x="4463561" y="5732704"/>
            <a:ext cx="3478495" cy="430987"/>
          </a:xfrm>
          <a:prstGeom prst="rect">
            <a:avLst/>
          </a:prstGeom>
        </p:spPr>
        <p:txBody>
          <a:bodyPr>
            <a:noAutofit/>
          </a:bodyPr>
          <a:lstStyle>
            <a:lvl1pPr marL="0" indent="0" algn="l">
              <a:buNone/>
              <a:defRPr sz="2000" baseline="0">
                <a:solidFill>
                  <a:schemeClr val="tx2"/>
                </a:solidFill>
              </a:defRPr>
            </a:lvl1pPr>
          </a:lstStyle>
          <a:p>
            <a:pPr lvl="0"/>
            <a:r>
              <a:rPr lang="en-US" dirty="0"/>
              <a:t>Institution name or logo here</a:t>
            </a:r>
          </a:p>
        </p:txBody>
      </p:sp>
      <p:sp>
        <p:nvSpPr>
          <p:cNvPr id="10" name="Isosceles Triangle 9"/>
          <p:cNvSpPr/>
          <p:nvPr userDrawn="1"/>
        </p:nvSpPr>
        <p:spPr>
          <a:xfrm rot="10800000">
            <a:off x="1061710" y="4349392"/>
            <a:ext cx="1655363" cy="348827"/>
          </a:xfrm>
          <a:prstGeom prst="triangle">
            <a:avLst/>
          </a:prstGeom>
          <a:solidFill>
            <a:srgbClr val="18385F"/>
          </a:solidFill>
          <a:ln>
            <a:solidFill>
              <a:srgbClr val="1838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itle 1"/>
          <p:cNvSpPr>
            <a:spLocks noGrp="1"/>
          </p:cNvSpPr>
          <p:nvPr>
            <p:ph type="ctrTitle" hasCustomPrompt="1"/>
          </p:nvPr>
        </p:nvSpPr>
        <p:spPr>
          <a:xfrm>
            <a:off x="1192340" y="1304558"/>
            <a:ext cx="6749716" cy="1551068"/>
          </a:xfrm>
          <a:prstGeom prst="rect">
            <a:avLst/>
          </a:prstGeom>
        </p:spPr>
        <p:txBody>
          <a:bodyPr>
            <a:noAutofit/>
          </a:bodyPr>
          <a:lstStyle>
            <a:lvl1pPr>
              <a:defRPr lang="en-US" sz="4400" kern="1200" baseline="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Title slide option 3</a:t>
            </a:r>
          </a:p>
        </p:txBody>
      </p:sp>
      <p:sp>
        <p:nvSpPr>
          <p:cNvPr id="23" name="Text Placeholder 16"/>
          <p:cNvSpPr>
            <a:spLocks noGrp="1"/>
          </p:cNvSpPr>
          <p:nvPr>
            <p:ph type="body" sz="quarter" idx="12" hasCustomPrompt="1"/>
          </p:nvPr>
        </p:nvSpPr>
        <p:spPr>
          <a:xfrm>
            <a:off x="4463561" y="3485635"/>
            <a:ext cx="3975589" cy="289967"/>
          </a:xfrm>
          <a:prstGeom prst="rect">
            <a:avLst/>
          </a:prstGeom>
        </p:spPr>
        <p:txBody>
          <a:bodyPr>
            <a:noAutofit/>
          </a:bodyPr>
          <a:lstStyle>
            <a:lvl1pPr marL="0" indent="0" algn="l">
              <a:buNone/>
              <a:defRPr sz="1600" i="0" baseline="0">
                <a:solidFill>
                  <a:schemeClr val="bg1"/>
                </a:solidFill>
              </a:defRPr>
            </a:lvl1pPr>
          </a:lstStyle>
          <a:p>
            <a:pPr lvl="0"/>
            <a:r>
              <a:rPr lang="en-US" dirty="0"/>
              <a:t>Click to edit presenter title</a:t>
            </a:r>
          </a:p>
        </p:txBody>
      </p:sp>
      <p:sp>
        <p:nvSpPr>
          <p:cNvPr id="24" name="Text Placeholder 16"/>
          <p:cNvSpPr>
            <a:spLocks noGrp="1"/>
          </p:cNvSpPr>
          <p:nvPr>
            <p:ph type="body" sz="quarter" idx="11" hasCustomPrompt="1"/>
          </p:nvPr>
        </p:nvSpPr>
        <p:spPr>
          <a:xfrm>
            <a:off x="4463561" y="3159894"/>
            <a:ext cx="3975589" cy="311440"/>
          </a:xfrm>
          <a:prstGeom prst="rect">
            <a:avLst/>
          </a:prstGeom>
        </p:spPr>
        <p:txBody>
          <a:bodyPr>
            <a:noAutofit/>
          </a:bodyPr>
          <a:lstStyle>
            <a:lvl1pPr marL="0" indent="0" algn="l">
              <a:buNone/>
              <a:defRPr sz="1600" b="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Click to edit presenter name</a:t>
            </a:r>
          </a:p>
        </p:txBody>
      </p:sp>
      <p:sp>
        <p:nvSpPr>
          <p:cNvPr id="11" name="Rectangle 10"/>
          <p:cNvSpPr/>
          <p:nvPr userDrawn="1"/>
        </p:nvSpPr>
        <p:spPr>
          <a:xfrm>
            <a:off x="8438322" y="6530009"/>
            <a:ext cx="26835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15604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bjectives Outline">
    <p:spTree>
      <p:nvGrpSpPr>
        <p:cNvPr id="1" name=""/>
        <p:cNvGrpSpPr/>
        <p:nvPr/>
      </p:nvGrpSpPr>
      <p:grpSpPr>
        <a:xfrm>
          <a:off x="0" y="0"/>
          <a:ext cx="0" cy="0"/>
          <a:chOff x="0" y="0"/>
          <a:chExt cx="0" cy="0"/>
        </a:xfrm>
      </p:grpSpPr>
      <p:sp>
        <p:nvSpPr>
          <p:cNvPr id="14" name="Text Placeholder 1"/>
          <p:cNvSpPr>
            <a:spLocks noGrp="1"/>
          </p:cNvSpPr>
          <p:nvPr>
            <p:ph type="body" sz="quarter" idx="11"/>
          </p:nvPr>
        </p:nvSpPr>
        <p:spPr>
          <a:xfrm>
            <a:off x="1888320" y="2554215"/>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6" name="Text Placeholder 2"/>
          <p:cNvSpPr>
            <a:spLocks noGrp="1"/>
          </p:cNvSpPr>
          <p:nvPr>
            <p:ph type="body" sz="quarter" idx="12"/>
          </p:nvPr>
        </p:nvSpPr>
        <p:spPr>
          <a:xfrm>
            <a:off x="1888320" y="3258438"/>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7" name="Text Placeholder 3"/>
          <p:cNvSpPr>
            <a:spLocks noGrp="1"/>
          </p:cNvSpPr>
          <p:nvPr>
            <p:ph type="body" sz="quarter" idx="13"/>
          </p:nvPr>
        </p:nvSpPr>
        <p:spPr>
          <a:xfrm>
            <a:off x="1888320" y="39584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8" name="Text Placeholder 4"/>
          <p:cNvSpPr>
            <a:spLocks noGrp="1"/>
          </p:cNvSpPr>
          <p:nvPr>
            <p:ph type="body" sz="quarter" idx="14"/>
          </p:nvPr>
        </p:nvSpPr>
        <p:spPr>
          <a:xfrm>
            <a:off x="1888320" y="4665694"/>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40" name="Text Placeholder 4"/>
          <p:cNvSpPr>
            <a:spLocks noGrp="1"/>
          </p:cNvSpPr>
          <p:nvPr>
            <p:ph type="body" sz="quarter" idx="27"/>
          </p:nvPr>
        </p:nvSpPr>
        <p:spPr>
          <a:xfrm>
            <a:off x="1875234" y="5418137"/>
            <a:ext cx="6333343" cy="457200"/>
          </a:xfrm>
          <a:prstGeom prst="rect">
            <a:avLst/>
          </a:prstGeom>
        </p:spPr>
        <p:txBody>
          <a:bodyPr/>
          <a:lstStyle>
            <a:lvl1pPr>
              <a:buNone/>
              <a:defRPr>
                <a:solidFill>
                  <a:schemeClr val="accent3"/>
                </a:solidFill>
              </a:defRPr>
            </a:lvl1pPr>
          </a:lstStyle>
          <a:p>
            <a:pPr lvl="0"/>
            <a:r>
              <a:rPr lang="en-US"/>
              <a:t>Click to edit Master text styles</a:t>
            </a:r>
          </a:p>
        </p:txBody>
      </p:sp>
      <p:sp>
        <p:nvSpPr>
          <p:cNvPr id="12" name="Text Placeholder 11"/>
          <p:cNvSpPr>
            <a:spLocks noGrp="1"/>
          </p:cNvSpPr>
          <p:nvPr>
            <p:ph type="body" sz="quarter" idx="32" hasCustomPrompt="1"/>
          </p:nvPr>
        </p:nvSpPr>
        <p:spPr>
          <a:xfrm>
            <a:off x="914400" y="1070988"/>
            <a:ext cx="7307263" cy="608978"/>
          </a:xfrm>
          <a:prstGeom prst="rect">
            <a:avLst/>
          </a:prstGeom>
        </p:spPr>
        <p:txBody>
          <a:bodyPr anchor="ctr"/>
          <a:lstStyle>
            <a:lvl1pPr algn="ctr">
              <a:buNone/>
              <a:defRPr sz="3200" b="1">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algn="ctr">
              <a:buNone/>
              <a:defRPr sz="4400">
                <a:latin typeface="Lato Medium" panose="020F0502020204030203" pitchFamily="34" charset="0"/>
                <a:ea typeface="Lato Medium" panose="020F0502020204030203" pitchFamily="34" charset="0"/>
                <a:cs typeface="Lato Medium" panose="020F0502020204030203" pitchFamily="34" charset="0"/>
              </a:defRPr>
            </a:lvl2pPr>
            <a:lvl3pPr marL="914400" indent="0" algn="ctr">
              <a:buNone/>
              <a:defRPr sz="4400">
                <a:latin typeface="Lato Medium" panose="020F0502020204030203" pitchFamily="34" charset="0"/>
                <a:ea typeface="Lato Medium" panose="020F0502020204030203" pitchFamily="34" charset="0"/>
                <a:cs typeface="Lato Medium" panose="020F0502020204030203" pitchFamily="34" charset="0"/>
              </a:defRPr>
            </a:lvl3pPr>
            <a:lvl4pPr marL="1371600" indent="0" algn="ctr">
              <a:buNone/>
              <a:defRPr sz="4400">
                <a:latin typeface="Lato Medium" panose="020F0502020204030203" pitchFamily="34" charset="0"/>
                <a:ea typeface="Lato Medium" panose="020F0502020204030203" pitchFamily="34" charset="0"/>
                <a:cs typeface="Lato Medium" panose="020F0502020204030203" pitchFamily="34" charset="0"/>
              </a:defRPr>
            </a:lvl4pPr>
            <a:lvl5pPr marL="1828800" indent="0" algn="ctr">
              <a:buNone/>
              <a:defRPr sz="4400">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Click to edit headline</a:t>
            </a:r>
          </a:p>
        </p:txBody>
      </p:sp>
      <p:sp>
        <p:nvSpPr>
          <p:cNvPr id="56" name="Text Placeholder 55"/>
          <p:cNvSpPr>
            <a:spLocks noGrp="1"/>
          </p:cNvSpPr>
          <p:nvPr>
            <p:ph type="body" sz="quarter" idx="33" hasCustomPrompt="1"/>
          </p:nvPr>
        </p:nvSpPr>
        <p:spPr>
          <a:xfrm>
            <a:off x="914400" y="1697788"/>
            <a:ext cx="7307263" cy="504825"/>
          </a:xfrm>
          <a:prstGeom prst="rect">
            <a:avLst/>
          </a:prstGeom>
        </p:spPr>
        <p:txBody>
          <a:bodyPr/>
          <a:lstStyle>
            <a:lvl1pPr algn="ctr">
              <a:buNone/>
              <a:defRPr sz="2400">
                <a:solidFill>
                  <a:schemeClr val="accent1"/>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headline</a:t>
            </a:r>
          </a:p>
        </p:txBody>
      </p:sp>
      <p:sp>
        <p:nvSpPr>
          <p:cNvPr id="64" name="Text Placeholder 63"/>
          <p:cNvSpPr>
            <a:spLocks noGrp="1"/>
          </p:cNvSpPr>
          <p:nvPr>
            <p:ph type="body" sz="quarter" idx="34" hasCustomPrompt="1"/>
          </p:nvPr>
        </p:nvSpPr>
        <p:spPr>
          <a:xfrm>
            <a:off x="1264878" y="25964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1</a:t>
            </a:r>
          </a:p>
        </p:txBody>
      </p:sp>
      <p:sp>
        <p:nvSpPr>
          <p:cNvPr id="65" name="Text Placeholder 63"/>
          <p:cNvSpPr>
            <a:spLocks noGrp="1"/>
          </p:cNvSpPr>
          <p:nvPr>
            <p:ph type="body" sz="quarter" idx="35" hasCustomPrompt="1"/>
          </p:nvPr>
        </p:nvSpPr>
        <p:spPr>
          <a:xfrm>
            <a:off x="1264383" y="3303681"/>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2</a:t>
            </a:r>
          </a:p>
        </p:txBody>
      </p:sp>
      <p:sp>
        <p:nvSpPr>
          <p:cNvPr id="66" name="Text Placeholder 63"/>
          <p:cNvSpPr>
            <a:spLocks noGrp="1"/>
          </p:cNvSpPr>
          <p:nvPr>
            <p:ph type="body" sz="quarter" idx="36" hasCustomPrompt="1"/>
          </p:nvPr>
        </p:nvSpPr>
        <p:spPr>
          <a:xfrm>
            <a:off x="1264383" y="4006714"/>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3</a:t>
            </a:r>
          </a:p>
        </p:txBody>
      </p:sp>
      <p:sp>
        <p:nvSpPr>
          <p:cNvPr id="67" name="Text Placeholder 63"/>
          <p:cNvSpPr>
            <a:spLocks noGrp="1"/>
          </p:cNvSpPr>
          <p:nvPr>
            <p:ph type="body" sz="quarter" idx="37" hasCustomPrompt="1"/>
          </p:nvPr>
        </p:nvSpPr>
        <p:spPr>
          <a:xfrm>
            <a:off x="1264383" y="4708425"/>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4</a:t>
            </a:r>
          </a:p>
        </p:txBody>
      </p:sp>
      <p:sp>
        <p:nvSpPr>
          <p:cNvPr id="68" name="Text Placeholder 63"/>
          <p:cNvSpPr>
            <a:spLocks noGrp="1"/>
          </p:cNvSpPr>
          <p:nvPr>
            <p:ph type="body" sz="quarter" idx="38" hasCustomPrompt="1"/>
          </p:nvPr>
        </p:nvSpPr>
        <p:spPr>
          <a:xfrm>
            <a:off x="1251296" y="5418137"/>
            <a:ext cx="376237" cy="366713"/>
          </a:xfrm>
          <a:prstGeom prst="rect">
            <a:avLst/>
          </a:prstGeom>
          <a:solidFill>
            <a:schemeClr val="accent3"/>
          </a:solidFill>
          <a:ln>
            <a:solidFill>
              <a:schemeClr val="accent3"/>
            </a:solidFill>
          </a:ln>
        </p:spPr>
        <p:txBody>
          <a:bodyPr anchor="ctr"/>
          <a:lstStyle>
            <a:lvl1pPr algn="ctr">
              <a:buNone/>
              <a:defRPr sz="18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5</a:t>
            </a:r>
          </a:p>
        </p:txBody>
      </p:sp>
      <p:pic>
        <p:nvPicPr>
          <p:cNvPr id="69" name="Picture 68"/>
          <p:cNvPicPr>
            <a:picLocks noChangeAspect="1"/>
          </p:cNvPicPr>
          <p:nvPr userDrawn="1"/>
        </p:nvPicPr>
        <p:blipFill rotWithShape="1">
          <a:blip r:embed="rId2">
            <a:extLst>
              <a:ext uri="{28A0092B-C50C-407E-A947-70E740481C1C}">
                <a14:useLocalDpi xmlns:a14="http://schemas.microsoft.com/office/drawing/2010/main" val="0"/>
              </a:ext>
            </a:extLst>
          </a:blip>
          <a:srcRect b="84197"/>
          <a:stretch/>
        </p:blipFill>
        <p:spPr>
          <a:xfrm>
            <a:off x="0" y="0"/>
            <a:ext cx="9143999" cy="1083733"/>
          </a:xfrm>
          <a:prstGeom prst="rect">
            <a:avLst/>
          </a:prstGeom>
        </p:spPr>
      </p:pic>
      <p:sp>
        <p:nvSpPr>
          <p:cNvPr id="15" name="Text Placeholder 2"/>
          <p:cNvSpPr>
            <a:spLocks noGrp="1"/>
          </p:cNvSpPr>
          <p:nvPr>
            <p:ph type="body" sz="quarter" idx="10" hasCustomPrompt="1"/>
          </p:nvPr>
        </p:nvSpPr>
        <p:spPr>
          <a:xfrm>
            <a:off x="2341417" y="288658"/>
            <a:ext cx="6324601" cy="392732"/>
          </a:xfrm>
          <a:prstGeom prst="rect">
            <a:avLst/>
          </a:prstGeom>
        </p:spPr>
        <p:txBody>
          <a:bodyPr anchor="ctr"/>
          <a:lstStyle>
            <a:lvl1pPr algn="l">
              <a:buNone/>
              <a:defRPr sz="1200" b="0" baseline="0">
                <a:solidFill>
                  <a:schemeClr val="accent4"/>
                </a:solidFill>
                <a:latin typeface="+mj-lt"/>
                <a:ea typeface="Lato Medium" panose="020F0502020204030203" pitchFamily="34" charset="0"/>
                <a:cs typeface="Lato Medium" panose="020F0502020204030203" pitchFamily="34" charset="0"/>
              </a:defRPr>
            </a:lvl1pPr>
            <a:lvl2pPr>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9144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3pPr>
            <a:lvl4pPr marL="13716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4pPr>
            <a:lvl5pPr marL="1828800" indent="0">
              <a:buNone/>
              <a:defRPr sz="44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dirty="0"/>
              <a:t>|  CLICK TO EDIT OPTIONAL SECTION HEADING</a:t>
            </a:r>
          </a:p>
        </p:txBody>
      </p:sp>
    </p:spTree>
    <p:extLst>
      <p:ext uri="{BB962C8B-B14F-4D97-AF65-F5344CB8AC3E}">
        <p14:creationId xmlns:p14="http://schemas.microsoft.com/office/powerpoint/2010/main" val="871414275"/>
      </p:ext>
    </p:extLst>
  </p:cSld>
  <p:clrMapOvr>
    <a:masterClrMapping/>
  </p:clrMapOvr>
  <p:extLst>
    <p:ext uri="{DCECCB84-F9BA-43D5-87BE-67443E8EF086}">
      <p15:sldGuideLst xmlns:p15="http://schemas.microsoft.com/office/powerpoint/2012/main">
        <p15:guide id="1" orient="horz" pos="336">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Grey">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alpha val="36000"/>
                </a:srgbClr>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3626370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7940557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6895968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p:nvSpPr>
        <p:spPr>
          <a:xfrm>
            <a:off x="0" y="-76200"/>
            <a:ext cx="9144000" cy="6934200"/>
          </a:xfrm>
          <a:prstGeom prst="rect">
            <a:avLst/>
          </a:prstGeom>
          <a:solidFill>
            <a:schemeClr val="accent1">
              <a:alpha val="8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FFFF"/>
              </a:solidFill>
            </a:endParaRPr>
          </a:p>
        </p:txBody>
      </p:sp>
      <p:sp>
        <p:nvSpPr>
          <p:cNvPr id="7"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alpha val="36000"/>
                  </a:schemeClr>
                </a:solidFill>
                <a:latin typeface="Lato Heavy" panose="020F0902020204030203" pitchFamily="34" charset="0"/>
                <a:cs typeface="Lato Heavy" panose="020F0902020204030203" pitchFamily="34" charset="0"/>
              </a:defRPr>
            </a:lvl1pPr>
          </a:lstStyle>
          <a:p>
            <a:pPr lvl="0"/>
            <a:r>
              <a:rPr lang="en-US" dirty="0"/>
              <a:t>1</a:t>
            </a:r>
          </a:p>
        </p:txBody>
      </p:sp>
      <p:sp>
        <p:nvSpPr>
          <p:cNvPr id="9"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3104910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with Image Gre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 r="7507"/>
          <a:stretch/>
        </p:blipFill>
        <p:spPr>
          <a:xfrm>
            <a:off x="-38100" y="-6349"/>
            <a:ext cx="9248775" cy="6851648"/>
          </a:xfrm>
          <a:prstGeom prst="rect">
            <a:avLst/>
          </a:prstGeom>
        </p:spPr>
      </p:pic>
      <p:sp>
        <p:nvSpPr>
          <p:cNvPr id="4" name="Rectangle 3"/>
          <p:cNvSpPr/>
          <p:nvPr userDrawn="1"/>
        </p:nvSpPr>
        <p:spPr>
          <a:xfrm>
            <a:off x="-28576" y="0"/>
            <a:ext cx="9239251" cy="6858000"/>
          </a:xfrm>
          <a:prstGeom prst="rect">
            <a:avLst/>
          </a:prstGeom>
          <a:solidFill>
            <a:schemeClr val="tx2">
              <a:alpha val="82000"/>
            </a:schemeClr>
          </a:solidFill>
          <a:ln>
            <a:solidFill>
              <a:schemeClr val="tx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 name="Text Placeholder 5"/>
          <p:cNvSpPr>
            <a:spLocks noGrp="1"/>
          </p:cNvSpPr>
          <p:nvPr>
            <p:ph type="body" sz="quarter" idx="10" hasCustomPrompt="1"/>
          </p:nvPr>
        </p:nvSpPr>
        <p:spPr>
          <a:xfrm>
            <a:off x="685800" y="1217142"/>
            <a:ext cx="1905000" cy="3733800"/>
          </a:xfrm>
          <a:prstGeom prst="rect">
            <a:avLst/>
          </a:prstGeom>
        </p:spPr>
        <p:txBody>
          <a:bodyPr anchor="ctr">
            <a:noAutofit/>
          </a:bodyPr>
          <a:lstStyle>
            <a:lvl1pPr algn="l">
              <a:buNone/>
              <a:defRPr sz="19900" b="1">
                <a:solidFill>
                  <a:schemeClr val="bg1"/>
                </a:solidFill>
                <a:latin typeface="Lato Heavy" panose="020F0902020204030203" pitchFamily="34" charset="0"/>
                <a:cs typeface="Lato Heavy" panose="020F0902020204030203" pitchFamily="34" charset="0"/>
              </a:defRPr>
            </a:lvl1pPr>
          </a:lstStyle>
          <a:p>
            <a:pPr lvl="0"/>
            <a:r>
              <a:rPr lang="en-US" dirty="0"/>
              <a:t>1</a:t>
            </a:r>
          </a:p>
        </p:txBody>
      </p:sp>
      <p:sp>
        <p:nvSpPr>
          <p:cNvPr id="6" name="Text Placeholder 7"/>
          <p:cNvSpPr>
            <a:spLocks noGrp="1"/>
          </p:cNvSpPr>
          <p:nvPr>
            <p:ph type="body" sz="quarter" idx="11" hasCustomPrompt="1"/>
          </p:nvPr>
        </p:nvSpPr>
        <p:spPr>
          <a:xfrm>
            <a:off x="2351314" y="2664942"/>
            <a:ext cx="6114778" cy="838200"/>
          </a:xfrm>
          <a:prstGeom prst="rect">
            <a:avLst/>
          </a:prstGeom>
        </p:spPr>
        <p:txBody>
          <a:bodyPr>
            <a:noAutofit/>
          </a:bodyPr>
          <a:lstStyle>
            <a:lvl1pPr marL="0" algn="l">
              <a:buNone/>
              <a:defRPr sz="4000" b="1"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Section title here</a:t>
            </a:r>
          </a:p>
        </p:txBody>
      </p:sp>
    </p:spTree>
    <p:extLst>
      <p:ext uri="{BB962C8B-B14F-4D97-AF65-F5344CB8AC3E}">
        <p14:creationId xmlns:p14="http://schemas.microsoft.com/office/powerpoint/2010/main" val="266082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theme" Target="../theme/theme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theme" Target="../theme/theme4.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5.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6.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7916223" y="6533601"/>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b="0" cap="none" smtClean="0">
                <a:solidFill>
                  <a:schemeClr val="accent3"/>
                </a:solidFill>
                <a:latin typeface="Lato Medium" panose="020F0602020204030203" pitchFamily="34" charset="0"/>
                <a:cs typeface="Lato Medium" panose="020F0602020204030203" pitchFamily="34" charset="0"/>
              </a:rPr>
              <a:pPr algn="r"/>
              <a:t>‹#›</a:t>
            </a:fld>
            <a:endParaRPr lang="en-US" sz="900" b="0" cap="none" dirty="0">
              <a:solidFill>
                <a:schemeClr val="accent3"/>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2262800236"/>
      </p:ext>
    </p:extLst>
  </p:cSld>
  <p:clrMap bg1="lt1" tx1="dk1" bg2="lt2" tx2="dk2" accent1="accent1" accent2="accent2" accent3="accent3" accent4="accent4" accent5="accent5" accent6="accent6" hlink="hlink" folHlink="folHlink"/>
  <p:sldLayoutIdLst>
    <p:sldLayoutId id="2147483662" r:id="rId1"/>
    <p:sldLayoutId id="2147483727" r:id="rId2"/>
    <p:sldLayoutId id="2147483741" r:id="rId3"/>
    <p:sldLayoutId id="2147483652" r:id="rId4"/>
    <p:sldLayoutId id="2147483651" r:id="rId5"/>
    <p:sldLayoutId id="2147483732" r:id="rId6"/>
    <p:sldLayoutId id="2147483733" r:id="rId7"/>
    <p:sldLayoutId id="2147483739" r:id="rId8"/>
    <p:sldLayoutId id="2147483729" r:id="rId9"/>
    <p:sldLayoutId id="2147483730" r:id="rId10"/>
    <p:sldLayoutId id="2147483728" r:id="rId11"/>
    <p:sldLayoutId id="2147483738" r:id="rId12"/>
    <p:sldLayoutId id="2147483723" r:id="rId13"/>
    <p:sldLayoutId id="2147483726" r:id="rId14"/>
    <p:sldLayoutId id="2147483734" r:id="rId15"/>
    <p:sldLayoutId id="2147483725" r:id="rId16"/>
    <p:sldLayoutId id="2147483660" r:id="rId17"/>
    <p:sldLayoutId id="2147483724" r:id="rId18"/>
    <p:sldLayoutId id="2147483745" r:id="rId19"/>
    <p:sldLayoutId id="2147483719" r:id="rId20"/>
    <p:sldLayoutId id="2147483718" r:id="rId21"/>
    <p:sldLayoutId id="2147483722" r:id="rId22"/>
    <p:sldLayoutId id="2147483721" r:id="rId23"/>
    <p:sldLayoutId id="2147483716" r:id="rId24"/>
    <p:sldLayoutId id="2147483720" r:id="rId25"/>
    <p:sldLayoutId id="2147483717" r:id="rId26"/>
    <p:sldLayoutId id="2147483735" r:id="rId27"/>
    <p:sldLayoutId id="2147483749" r:id="rId28"/>
    <p:sldLayoutId id="2147483819" r:id="rId29"/>
  </p:sldLayoutIdLst>
  <p:txStyles>
    <p:title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p:titleStyle>
    <p:body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7916223" y="6533601"/>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smtClean="0">
                <a:solidFill>
                  <a:srgbClr val="002D5C"/>
                </a:solidFill>
                <a:latin typeface="Lato Medium" panose="020F0602020204030203" pitchFamily="34" charset="0"/>
                <a:cs typeface="Lato Medium" panose="020F0602020204030203" pitchFamily="34" charset="0"/>
              </a:rPr>
              <a:pPr algn="r"/>
              <a:t>‹#›</a:t>
            </a:fld>
            <a:endParaRPr lang="en-US" sz="900" dirty="0">
              <a:solidFill>
                <a:srgbClr val="002D5C"/>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318255720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820" r:id="rId32"/>
  </p:sldLayoutIdLst>
  <p:txStyles>
    <p:title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p:titleStyle>
    <p:body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7916223" y="6533601"/>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smtClean="0">
                <a:solidFill>
                  <a:srgbClr val="002D5C"/>
                </a:solidFill>
                <a:latin typeface="Lato Medium" panose="020F0602020204030203" pitchFamily="34" charset="0"/>
                <a:cs typeface="Lato Medium" panose="020F0602020204030203" pitchFamily="34" charset="0"/>
              </a:rPr>
              <a:pPr algn="r"/>
              <a:t>‹#›</a:t>
            </a:fld>
            <a:endParaRPr lang="en-US" sz="900" dirty="0">
              <a:solidFill>
                <a:srgbClr val="002D5C"/>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337387144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Lst>
  <p:txStyles>
    <p:title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p:titleStyle>
    <p:body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7916223" y="6533601"/>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smtClean="0">
                <a:solidFill>
                  <a:srgbClr val="002D5C"/>
                </a:solidFill>
                <a:latin typeface="Lato Medium" panose="020F0602020204030203" pitchFamily="34" charset="0"/>
                <a:cs typeface="Lato Medium" panose="020F0602020204030203" pitchFamily="34" charset="0"/>
              </a:rPr>
              <a:pPr algn="r"/>
              <a:t>‹#›</a:t>
            </a:fld>
            <a:endParaRPr lang="en-US" sz="900" dirty="0">
              <a:solidFill>
                <a:srgbClr val="002D5C"/>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93455683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 id="2147483907" r:id="rId26"/>
    <p:sldLayoutId id="2147483908" r:id="rId27"/>
    <p:sldLayoutId id="2147483909" r:id="rId28"/>
    <p:sldLayoutId id="2147483910" r:id="rId29"/>
    <p:sldLayoutId id="2147483911" r:id="rId30"/>
  </p:sldLayoutIdLst>
  <p:txStyles>
    <p:title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p:titleStyle>
    <p:body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0" y="-7227"/>
            <a:ext cx="9144000" cy="483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Placeholder 1"/>
          <p:cNvSpPr txBox="1">
            <a:spLocks/>
          </p:cNvSpPr>
          <p:nvPr/>
        </p:nvSpPr>
        <p:spPr>
          <a:xfrm>
            <a:off x="533400" y="-26277"/>
            <a:ext cx="8153400" cy="4834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800" kern="1200" cap="all" baseline="0" dirty="0" smtClean="0">
                <a:solidFill>
                  <a:schemeClr val="accent1"/>
                </a:solidFill>
                <a:latin typeface="Gotham-Bold"/>
                <a:ea typeface="+mn-ea"/>
                <a:cs typeface="+mj-cs"/>
              </a:defRPr>
            </a:lvl1pPr>
          </a:lstStyle>
          <a:p>
            <a:r>
              <a:rPr sz="1400" b="1" cap="none">
                <a:solidFill>
                  <a:srgbClr val="FFFFFF"/>
                </a:solidFill>
                <a:latin typeface="Lato"/>
              </a:rPr>
              <a:t>Ruffalo Noel Levitz</a:t>
            </a:r>
          </a:p>
        </p:txBody>
      </p:sp>
      <p:sp>
        <p:nvSpPr>
          <p:cNvPr id="5" name="TextBox 4"/>
          <p:cNvSpPr txBox="1"/>
          <p:nvPr/>
        </p:nvSpPr>
        <p:spPr>
          <a:xfrm>
            <a:off x="7890096" y="6629400"/>
            <a:ext cx="796704" cy="228600"/>
          </a:xfrm>
          <a:prstGeom prst="rect">
            <a:avLst/>
          </a:prstGeom>
        </p:spPr>
        <p:txBody>
          <a:bodyPr vert="horz" wrap="square" lIns="91440" tIns="45720" rIns="91440" bIns="45720" rtlCol="0" anchor="ctr">
            <a:noAutofit/>
          </a:bodyPr>
          <a:lstStyle/>
          <a:p>
            <a:pPr algn="r"/>
            <a:fld id="{75D0D775-662B-4246-B866-EDA4B93525B5}" type="slidenum">
              <a:rPr lang="en-US" sz="900" b="1" smtClean="0">
                <a:solidFill>
                  <a:srgbClr val="FFFFFF"/>
                </a:solidFill>
                <a:latin typeface="Lato Medium" panose="020F0602020204030203" pitchFamily="34" charset="0"/>
                <a:cs typeface="Lato Medium" panose="020F0602020204030203" pitchFamily="34" charset="0"/>
              </a:rPr>
              <a:pPr algn="r"/>
              <a:t>‹#›</a:t>
            </a:fld>
            <a:endParaRPr lang="en-US" sz="900" b="1" dirty="0">
              <a:solidFill>
                <a:srgbClr val="FFFFFF"/>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35894033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Lst>
  <p:txStyles>
    <p:title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p:titleStyle>
    <p:body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accent1">
                    <a:lumMod val="50000"/>
                  </a:schemeClr>
                </a:solidFill>
              </a:defRPr>
            </a:lvl1pPr>
          </a:lstStyle>
          <a:p>
            <a:fld id="{930D4DEB-4012-4B02-8941-1D7DFA4D2317}" type="datetimeFigureOut">
              <a:rPr lang="en-US" smtClean="0"/>
              <a:pPr/>
              <a:t>10/30/2017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accent1">
                    <a:lumMod val="50000"/>
                  </a:schemeClr>
                </a:solidFill>
              </a:defRPr>
            </a:lvl1pPr>
          </a:lstStyle>
          <a:p>
            <a:fld id="{8CF02731-809E-453E-9DA5-81644841CB53}" type="slidenum">
              <a:rPr lang="en-US" smtClean="0"/>
              <a:pPr/>
              <a:t>‹#›</a:t>
            </a:fld>
            <a:endParaRPr lang="en-US"/>
          </a:p>
        </p:txBody>
      </p:sp>
      <p:sp>
        <p:nvSpPr>
          <p:cNvPr id="7" name="TextBox 6"/>
          <p:cNvSpPr txBox="1"/>
          <p:nvPr userDrawn="1"/>
        </p:nvSpPr>
        <p:spPr>
          <a:xfrm>
            <a:off x="7889438" y="6442236"/>
            <a:ext cx="737702" cy="294376"/>
          </a:xfrm>
          <a:prstGeom prst="rect">
            <a:avLst/>
          </a:prstGeom>
          <a:noFill/>
        </p:spPr>
        <p:txBody>
          <a:bodyPr wrap="none" rtlCol="0">
            <a:spAutoFit/>
          </a:bodyPr>
          <a:lstStyle/>
          <a:p>
            <a:r>
              <a:rPr lang="en-US" sz="1313" dirty="0">
                <a:solidFill>
                  <a:srgbClr val="1B5FAA"/>
                </a:solidFill>
                <a:latin typeface="Arial Narrow" panose="020B0606020202030204" pitchFamily="34" charset="0"/>
              </a:rPr>
              <a:t>aais.com</a:t>
            </a:r>
          </a:p>
        </p:txBody>
      </p:sp>
    </p:spTree>
    <p:extLst>
      <p:ext uri="{BB962C8B-B14F-4D97-AF65-F5344CB8AC3E}">
        <p14:creationId xmlns:p14="http://schemas.microsoft.com/office/powerpoint/2010/main" val="30088946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l" defTabSz="685800" rtl="0" eaLnBrk="1" latinLnBrk="0" hangingPunct="1">
        <a:lnSpc>
          <a:spcPct val="90000"/>
        </a:lnSpc>
        <a:spcBef>
          <a:spcPct val="0"/>
        </a:spcBef>
        <a:buNone/>
        <a:defRPr sz="3300" kern="1200">
          <a:solidFill>
            <a:schemeClr val="accent1">
              <a:lumMod val="50000"/>
            </a:schemeClr>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barnshaw@aais.com" TargetMode="External"/><Relationship Id="rId2" Type="http://schemas.openxmlformats.org/officeDocument/2006/relationships/notesSlide" Target="../notesSlides/notesSlide1.xml"/><Relationship Id="rId1" Type="http://schemas.openxmlformats.org/officeDocument/2006/relationships/slideLayout" Target="../slideLayouts/slideLayout149.xml"/><Relationship Id="rId4" Type="http://schemas.openxmlformats.org/officeDocument/2006/relationships/hyperlink" Target="mailto:Julie.Bryant@RuffaloN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5.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g"/></Relationships>
</file>

<file path=ppt/slides/_rels/slide6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2.xml"/><Relationship Id="rId1" Type="http://schemas.openxmlformats.org/officeDocument/2006/relationships/slideLayout" Target="../slideLayouts/slideLayout31.xml"/><Relationship Id="rId4" Type="http://schemas.openxmlformats.org/officeDocument/2006/relationships/hyperlink" Target="http://www.ruffalonl.com/completeenrollmen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49.jpg"/></Relationships>
</file>

<file path=ppt/slides/_rels/slide68.xml.rels><?xml version="1.0" encoding="UTF-8" standalone="yes"?>
<Relationships xmlns="http://schemas.openxmlformats.org/package/2006/relationships"><Relationship Id="rId3" Type="http://schemas.openxmlformats.org/officeDocument/2006/relationships/hyperlink" Target="https://register.gotowebinar.com/register/2885353093045422081" TargetMode="External"/><Relationship Id="rId2" Type="http://schemas.openxmlformats.org/officeDocument/2006/relationships/image" Target="../media/image50.jpg"/><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hyperlink" Target="http://www.ruffalonl.com/benchmark"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hyperlink" Target="http://www.ruffalonl.com/benchmark"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357437" y="3071812"/>
            <a:ext cx="6500813" cy="728663"/>
          </a:xfrm>
        </p:spPr>
        <p:txBody>
          <a:bodyPr>
            <a:noAutofit/>
          </a:bodyPr>
          <a:lstStyle/>
          <a:p>
            <a:pPr marL="342900" lvl="1" indent="0">
              <a:buNone/>
            </a:pPr>
            <a:r>
              <a:rPr lang="en-US" sz="2625" b="1" dirty="0">
                <a:solidFill>
                  <a:srgbClr val="0F3561"/>
                </a:solidFill>
                <a:latin typeface="Calibri Light" panose="020F0302020204030204" pitchFamily="34" charset="0"/>
                <a:ea typeface="+mj-ea"/>
                <a:cs typeface="Calibri Light" panose="020F0302020204030204" pitchFamily="34" charset="0"/>
              </a:rPr>
              <a:t>Astra Academy: The Value of Gathering Student Satisfaction Data</a:t>
            </a:r>
          </a:p>
        </p:txBody>
      </p:sp>
      <p:sp>
        <p:nvSpPr>
          <p:cNvPr id="3" name="Text Placeholder 2"/>
          <p:cNvSpPr>
            <a:spLocks noGrp="1"/>
          </p:cNvSpPr>
          <p:nvPr>
            <p:ph type="body" sz="quarter" idx="11"/>
          </p:nvPr>
        </p:nvSpPr>
        <p:spPr>
          <a:xfrm>
            <a:off x="2828317" y="4332457"/>
            <a:ext cx="4714875" cy="1128713"/>
          </a:xfrm>
        </p:spPr>
        <p:txBody>
          <a:bodyPr>
            <a:normAutofit fontScale="77500" lnSpcReduction="20000"/>
          </a:bodyPr>
          <a:lstStyle/>
          <a:p>
            <a:r>
              <a:rPr lang="en-US" dirty="0">
                <a:latin typeface="Palatino Linotype" panose="02040502050505030304" pitchFamily="18" charset="0"/>
              </a:rPr>
              <a:t>John Barnshaw, Ph.D. (</a:t>
            </a:r>
            <a:r>
              <a:rPr lang="en-US" dirty="0">
                <a:latin typeface="Palatino Linotype" panose="02040502050505030304" pitchFamily="18" charset="0"/>
                <a:hlinkClick r:id="rId3"/>
              </a:rPr>
              <a:t>jbarnshaw@aais.com</a:t>
            </a:r>
            <a:r>
              <a:rPr lang="en-US" dirty="0">
                <a:latin typeface="Palatino Linotype" panose="02040502050505030304" pitchFamily="18" charset="0"/>
              </a:rPr>
              <a:t>) </a:t>
            </a:r>
          </a:p>
          <a:p>
            <a:r>
              <a:rPr lang="en-US" dirty="0">
                <a:latin typeface="Palatino Linotype" panose="02040502050505030304" pitchFamily="18" charset="0"/>
              </a:rPr>
              <a:t>Associate Vice President – Research and Statistics</a:t>
            </a:r>
          </a:p>
          <a:p>
            <a:r>
              <a:rPr lang="en-US" dirty="0">
                <a:latin typeface="Palatino Linotype" panose="02040502050505030304" pitchFamily="18" charset="0"/>
              </a:rPr>
              <a:t>Ad Astra</a:t>
            </a:r>
          </a:p>
          <a:p>
            <a:endParaRPr lang="en-US" dirty="0">
              <a:latin typeface="Palatino Linotype" panose="02040502050505030304" pitchFamily="18" charset="0"/>
            </a:endParaRPr>
          </a:p>
          <a:p>
            <a:endParaRPr lang="en-US" dirty="0">
              <a:latin typeface="Palatino Linotype" panose="02040502050505030304" pitchFamily="18" charset="0"/>
            </a:endParaRPr>
          </a:p>
          <a:p>
            <a:r>
              <a:rPr lang="en-US" dirty="0">
                <a:latin typeface="Palatino Linotype" panose="02040502050505030304" pitchFamily="18" charset="0"/>
              </a:rPr>
              <a:t>Julie Bryant, (</a:t>
            </a:r>
            <a:r>
              <a:rPr lang="en-US" dirty="0">
                <a:latin typeface="Palatino Linotype" panose="02040502050505030304" pitchFamily="18" charset="0"/>
                <a:hlinkClick r:id="rId4"/>
              </a:rPr>
              <a:t>Julie.Bryant@RuffaloNL.com</a:t>
            </a:r>
            <a:r>
              <a:rPr lang="en-US" dirty="0">
                <a:latin typeface="Palatino Linotype" panose="02040502050505030304" pitchFamily="18" charset="0"/>
              </a:rPr>
              <a:t>) </a:t>
            </a:r>
          </a:p>
          <a:p>
            <a:r>
              <a:rPr lang="en-US" dirty="0">
                <a:latin typeface="Palatino Linotype" panose="02040502050505030304" pitchFamily="18" charset="0"/>
              </a:rPr>
              <a:t>Associate Vice President – Retention Solutions</a:t>
            </a:r>
          </a:p>
          <a:p>
            <a:r>
              <a:rPr lang="en-US" dirty="0">
                <a:latin typeface="Palatino Linotype" panose="02040502050505030304" pitchFamily="18" charset="0"/>
              </a:rPr>
              <a:t>Ruffalo Noel Levitz</a:t>
            </a:r>
          </a:p>
        </p:txBody>
      </p:sp>
    </p:spTree>
    <p:extLst>
      <p:ext uri="{BB962C8B-B14F-4D97-AF65-F5344CB8AC3E}">
        <p14:creationId xmlns:p14="http://schemas.microsoft.com/office/powerpoint/2010/main" val="52719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571" y="1300581"/>
            <a:ext cx="8550147" cy="1517780"/>
          </a:xfrm>
          <a:prstGeom prst="rect">
            <a:avLst/>
          </a:prstGeom>
        </p:spPr>
        <p:txBody>
          <a:bodyPr vert="horz" wrap="none" lIns="91440" tIns="45720" rIns="91440" bIns="45720" rtlCol="0" anchor="ctr">
            <a:noAutofit/>
          </a:bodyPr>
          <a:lstStyle/>
          <a:p>
            <a:r>
              <a:rPr lang="en-US" sz="3200" b="1" dirty="0">
                <a:solidFill>
                  <a:srgbClr val="002D5C"/>
                </a:solidFill>
                <a:cs typeface="Lato Medium" panose="020F0602020204030203" pitchFamily="34" charset="0"/>
              </a:rPr>
              <a:t>Student Satisfaction Inventory (SSI)</a:t>
            </a:r>
          </a:p>
          <a:p>
            <a:r>
              <a:rPr lang="en-US" sz="2400" b="1" dirty="0">
                <a:solidFill>
                  <a:srgbClr val="A9AD00"/>
                </a:solidFill>
                <a:cs typeface="Lato Medium" panose="020F0602020204030203" pitchFamily="34" charset="0"/>
              </a:rPr>
              <a:t>Available since 1994</a:t>
            </a:r>
          </a:p>
          <a:p>
            <a:r>
              <a:rPr lang="en-US" sz="2400" b="1" dirty="0">
                <a:solidFill>
                  <a:srgbClr val="A9AD00"/>
                </a:solidFill>
                <a:cs typeface="Lato Medium" panose="020F0602020204030203" pitchFamily="34" charset="0"/>
              </a:rPr>
              <a:t>Used by more than 2800 institutions with nearly</a:t>
            </a:r>
            <a:br>
              <a:rPr lang="en-US" sz="2400" b="1" dirty="0">
                <a:solidFill>
                  <a:srgbClr val="A9AD00"/>
                </a:solidFill>
                <a:cs typeface="Lato Medium" panose="020F0602020204030203" pitchFamily="34" charset="0"/>
              </a:rPr>
            </a:br>
            <a:r>
              <a:rPr lang="en-US" sz="2400" b="1" dirty="0">
                <a:solidFill>
                  <a:srgbClr val="A9AD00"/>
                </a:solidFill>
                <a:cs typeface="Lato Medium" panose="020F0602020204030203" pitchFamily="34" charset="0"/>
              </a:rPr>
              <a:t>6.2 million individuals</a:t>
            </a:r>
          </a:p>
          <a:p>
            <a:endParaRPr lang="en-US" sz="2000" b="1" dirty="0">
              <a:solidFill>
                <a:srgbClr val="A9AD00"/>
              </a:solidFill>
              <a:latin typeface="Lato Medium" panose="020F0602020204030203" pitchFamily="34" charset="0"/>
              <a:cs typeface="Lato Medium" panose="020F0602020204030203" pitchFamily="34" charset="0"/>
            </a:endParaRPr>
          </a:p>
        </p:txBody>
      </p:sp>
      <p:sp>
        <p:nvSpPr>
          <p:cNvPr id="4" name="Rectangle 3"/>
          <p:cNvSpPr/>
          <p:nvPr/>
        </p:nvSpPr>
        <p:spPr>
          <a:xfrm>
            <a:off x="416571" y="2818361"/>
            <a:ext cx="8630816" cy="3877985"/>
          </a:xfrm>
          <a:prstGeom prst="rect">
            <a:avLst/>
          </a:prstGeom>
        </p:spPr>
        <p:txBody>
          <a:bodyPr wrap="square">
            <a:spAutoFit/>
          </a:bodyPr>
          <a:lstStyle/>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40+ or 70+ items rated for importance and satisfaction, clustered into scales, versions specific to institution types</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Opportunity to add 10 campus defined items</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Enrollment factors rated for importance</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Three standard summary items</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Standard demographics</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Paper or online administrations</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Across class levels</a:t>
            </a:r>
          </a:p>
          <a:p>
            <a:pPr marL="342900" indent="-342900">
              <a:buClr>
                <a:srgbClr val="002D5C"/>
              </a:buClr>
              <a:buFont typeface="Arial" panose="020B0604020202020204" pitchFamily="34" charset="0"/>
              <a:buChar char="•"/>
            </a:pPr>
            <a:r>
              <a:rPr lang="en-US" sz="2000" dirty="0">
                <a:solidFill>
                  <a:srgbClr val="002D5C"/>
                </a:solidFill>
                <a:cs typeface="Lato Medium" panose="020F0602020204030203" pitchFamily="34" charset="0"/>
              </a:rPr>
              <a:t>Any time during the academic year</a:t>
            </a:r>
          </a:p>
          <a:p>
            <a:endParaRPr lang="en-US" b="1" dirty="0">
              <a:solidFill>
                <a:srgbClr val="A9AD00"/>
              </a:solidFill>
              <a:latin typeface="Lato Medium" panose="020F0602020204030203" pitchFamily="34" charset="0"/>
              <a:cs typeface="Lato Medium" panose="020F0602020204030203" pitchFamily="34" charset="0"/>
            </a:endParaRPr>
          </a:p>
          <a:p>
            <a:r>
              <a:rPr lang="en-US" sz="2400" b="1" dirty="0">
                <a:solidFill>
                  <a:srgbClr val="002D5C"/>
                </a:solidFill>
                <a:cs typeface="Lato Medium" panose="020F0602020204030203" pitchFamily="34" charset="0"/>
              </a:rPr>
              <a:t>Survey options for adult and online learners as well </a:t>
            </a:r>
            <a:endParaRPr lang="en-US" sz="2400" b="1" dirty="0">
              <a:solidFill>
                <a:srgbClr val="A9AD00"/>
              </a:solidFill>
              <a:cs typeface="Lato Medium" panose="020F0602020204030203" pitchFamily="34" charset="0"/>
            </a:endParaRPr>
          </a:p>
          <a:p>
            <a:r>
              <a:rPr lang="en-US" sz="2400" b="1" dirty="0">
                <a:solidFill>
                  <a:srgbClr val="A9AD00"/>
                </a:solidFill>
                <a:cs typeface="Lato Medium" panose="020F0602020204030203" pitchFamily="34" charset="0"/>
              </a:rPr>
              <a:t>Learn more here:  www.RuffaloNL.com/SSI</a:t>
            </a:r>
          </a:p>
        </p:txBody>
      </p:sp>
    </p:spTree>
    <p:extLst>
      <p:ext uri="{BB962C8B-B14F-4D97-AF65-F5344CB8AC3E}">
        <p14:creationId xmlns:p14="http://schemas.microsoft.com/office/powerpoint/2010/main" val="255446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1714499" y="2585164"/>
            <a:ext cx="5715000" cy="2232025"/>
          </a:xfrm>
        </p:spPr>
        <p:txBody>
          <a:bodyPr/>
          <a:lstStyle/>
          <a:p>
            <a:r>
              <a:rPr lang="en-US" sz="2800" dirty="0"/>
              <a:t>When expectations are met or exceeded by the student’s </a:t>
            </a:r>
            <a:r>
              <a:rPr lang="en-US" sz="2800" u="sng" dirty="0"/>
              <a:t>perception</a:t>
            </a:r>
            <a:r>
              <a:rPr lang="en-US" sz="2800" dirty="0"/>
              <a:t> of the campus reality.</a:t>
            </a:r>
          </a:p>
        </p:txBody>
      </p:sp>
      <p:sp>
        <p:nvSpPr>
          <p:cNvPr id="8" name="Text Placeholder 7"/>
          <p:cNvSpPr>
            <a:spLocks noGrp="1"/>
          </p:cNvSpPr>
          <p:nvPr>
            <p:ph type="body" sz="quarter" idx="21"/>
          </p:nvPr>
        </p:nvSpPr>
        <p:spPr>
          <a:xfrm>
            <a:off x="1714499" y="4817189"/>
            <a:ext cx="4953000" cy="966788"/>
          </a:xfrm>
        </p:spPr>
        <p:txBody>
          <a:bodyPr/>
          <a:lstStyle/>
          <a:p>
            <a:r>
              <a:rPr lang="en-US" dirty="0"/>
              <a:t>Schreiner &amp; </a:t>
            </a:r>
            <a:r>
              <a:rPr lang="en-US" dirty="0" err="1"/>
              <a:t>Juillerat</a:t>
            </a:r>
            <a:r>
              <a:rPr lang="en-US" dirty="0"/>
              <a:t>, 1994</a:t>
            </a:r>
          </a:p>
          <a:p>
            <a:endParaRPr lang="en-US" dirty="0"/>
          </a:p>
        </p:txBody>
      </p:sp>
      <p:pic>
        <p:nvPicPr>
          <p:cNvPr id="7" name="Picture 6"/>
          <p:cNvPicPr>
            <a:picLocks noChangeAspect="1"/>
          </p:cNvPicPr>
          <p:nvPr/>
        </p:nvPicPr>
        <p:blipFill rotWithShape="1">
          <a:blip r:embed="rId3"/>
          <a:srcRect l="30156" t="22817" r="29178" b="51282"/>
          <a:stretch/>
        </p:blipFill>
        <p:spPr>
          <a:xfrm>
            <a:off x="967958" y="2414379"/>
            <a:ext cx="1031358" cy="797442"/>
          </a:xfrm>
          <a:prstGeom prst="rect">
            <a:avLst/>
          </a:prstGeom>
        </p:spPr>
      </p:pic>
      <p:pic>
        <p:nvPicPr>
          <p:cNvPr id="9" name="Picture 8"/>
          <p:cNvPicPr>
            <a:picLocks noChangeAspect="1"/>
          </p:cNvPicPr>
          <p:nvPr/>
        </p:nvPicPr>
        <p:blipFill rotWithShape="1">
          <a:blip r:embed="rId3"/>
          <a:srcRect l="30156" t="22817" r="29178" b="51282"/>
          <a:stretch/>
        </p:blipFill>
        <p:spPr>
          <a:xfrm rot="10800000">
            <a:off x="6797548" y="3017285"/>
            <a:ext cx="1031358" cy="797442"/>
          </a:xfrm>
          <a:prstGeom prst="rect">
            <a:avLst/>
          </a:prstGeom>
        </p:spPr>
      </p:pic>
      <p:sp>
        <p:nvSpPr>
          <p:cNvPr id="4" name="Rectangle 3"/>
          <p:cNvSpPr/>
          <p:nvPr/>
        </p:nvSpPr>
        <p:spPr>
          <a:xfrm>
            <a:off x="967958" y="1550202"/>
            <a:ext cx="6779042" cy="584775"/>
          </a:xfrm>
          <a:prstGeom prst="rect">
            <a:avLst/>
          </a:prstGeom>
        </p:spPr>
        <p:txBody>
          <a:bodyPr wrap="square">
            <a:spAutoFit/>
          </a:bodyPr>
          <a:lstStyle/>
          <a:p>
            <a:r>
              <a:rPr lang="en-US" sz="3200" b="1" dirty="0">
                <a:solidFill>
                  <a:schemeClr val="accent3"/>
                </a:solidFill>
                <a:latin typeface="+mj-lt"/>
                <a:cs typeface="Lato Medium" panose="020F0602020204030203" pitchFamily="34" charset="0"/>
              </a:rPr>
              <a:t>Definition of satisfaction</a:t>
            </a:r>
          </a:p>
        </p:txBody>
      </p:sp>
    </p:spTree>
    <p:extLst>
      <p:ext uri="{BB962C8B-B14F-4D97-AF65-F5344CB8AC3E}">
        <p14:creationId xmlns:p14="http://schemas.microsoft.com/office/powerpoint/2010/main" val="358599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894" t="8374" r="5523" b="25287"/>
          <a:stretch/>
        </p:blipFill>
        <p:spPr>
          <a:xfrm>
            <a:off x="609600" y="2605233"/>
            <a:ext cx="7789333" cy="2991234"/>
          </a:xfrm>
          <a:prstGeom prst="rect">
            <a:avLst/>
          </a:prstGeom>
        </p:spPr>
      </p:pic>
      <p:sp>
        <p:nvSpPr>
          <p:cNvPr id="2" name="Rectangle 1"/>
          <p:cNvSpPr/>
          <p:nvPr/>
        </p:nvSpPr>
        <p:spPr>
          <a:xfrm>
            <a:off x="778933" y="1361702"/>
            <a:ext cx="7907865" cy="1077218"/>
          </a:xfrm>
          <a:prstGeom prst="rect">
            <a:avLst/>
          </a:prstGeom>
        </p:spPr>
        <p:txBody>
          <a:bodyPr wrap="square">
            <a:spAutoFit/>
          </a:bodyPr>
          <a:lstStyle/>
          <a:p>
            <a:r>
              <a:rPr lang="en-US" sz="3200" b="1" dirty="0">
                <a:solidFill>
                  <a:schemeClr val="accent3"/>
                </a:solidFill>
                <a:latin typeface="+mj-lt"/>
                <a:cs typeface="Lato Medium" panose="020F0602020204030203" pitchFamily="34" charset="0"/>
              </a:rPr>
              <a:t>The RNL surveys capture both an importance score and a satisfaction score</a:t>
            </a:r>
          </a:p>
        </p:txBody>
      </p:sp>
      <p:sp>
        <p:nvSpPr>
          <p:cNvPr id="4" name="Oval 3"/>
          <p:cNvSpPr/>
          <p:nvPr/>
        </p:nvSpPr>
        <p:spPr>
          <a:xfrm>
            <a:off x="1278464" y="3928534"/>
            <a:ext cx="1075269" cy="423334"/>
          </a:xfrm>
          <a:prstGeom prst="ellipse">
            <a:avLst/>
          </a:prstGeom>
          <a:noFill/>
          <a:ln w="25400" cap="flat" cmpd="sng" algn="ctr">
            <a:solidFill>
              <a:schemeClr val="tx1"/>
            </a:solidFill>
            <a:prstDash val="solid"/>
          </a:ln>
          <a:effectLst/>
        </p:spPr>
        <p:txBody>
          <a:bodyPr rtlCol="0" anchor="ctr"/>
          <a:lstStyle/>
          <a:p>
            <a:pPr algn="ctr">
              <a:defRPr/>
            </a:pPr>
            <a:endParaRPr lang="en-US" kern="0" dirty="0">
              <a:solidFill>
                <a:prstClr val="white"/>
              </a:solidFill>
              <a:latin typeface="Arial"/>
            </a:endParaRPr>
          </a:p>
        </p:txBody>
      </p:sp>
      <p:sp>
        <p:nvSpPr>
          <p:cNvPr id="6" name="Rectangle 5"/>
          <p:cNvSpPr/>
          <p:nvPr/>
        </p:nvSpPr>
        <p:spPr>
          <a:xfrm>
            <a:off x="1193799" y="5797319"/>
            <a:ext cx="6630124" cy="646331"/>
          </a:xfrm>
          <a:prstGeom prst="rect">
            <a:avLst/>
          </a:prstGeom>
        </p:spPr>
        <p:txBody>
          <a:bodyPr wrap="square">
            <a:spAutoFit/>
          </a:bodyPr>
          <a:lstStyle/>
          <a:p>
            <a:pPr fontAlgn="ctr">
              <a:buClr>
                <a:srgbClr val="007481"/>
              </a:buClr>
            </a:pPr>
            <a:r>
              <a:rPr lang="en-US" dirty="0">
                <a:solidFill>
                  <a:srgbClr val="000000"/>
                </a:solidFill>
              </a:rPr>
              <a:t>The combination allows you to review your satisfaction results </a:t>
            </a:r>
            <a:br>
              <a:rPr lang="en-US" dirty="0">
                <a:solidFill>
                  <a:srgbClr val="000000"/>
                </a:solidFill>
              </a:rPr>
            </a:br>
            <a:r>
              <a:rPr lang="en-US" dirty="0">
                <a:solidFill>
                  <a:srgbClr val="000000"/>
                </a:solidFill>
              </a:rPr>
              <a:t>within the context of what is most important to your students.</a:t>
            </a:r>
          </a:p>
        </p:txBody>
      </p:sp>
      <p:sp>
        <p:nvSpPr>
          <p:cNvPr id="8" name="Oval 7"/>
          <p:cNvSpPr/>
          <p:nvPr/>
        </p:nvSpPr>
        <p:spPr>
          <a:xfrm>
            <a:off x="7044286" y="3903134"/>
            <a:ext cx="973647" cy="440267"/>
          </a:xfrm>
          <a:prstGeom prst="ellipse">
            <a:avLst/>
          </a:prstGeom>
          <a:noFill/>
          <a:ln w="25400" cap="flat" cmpd="sng" algn="ctr">
            <a:solidFill>
              <a:schemeClr val="tx1"/>
            </a:solidFill>
            <a:prstDash val="solid"/>
          </a:ln>
          <a:effectLst/>
        </p:spPr>
        <p:txBody>
          <a:bodyPr rtlCol="0" anchor="ctr"/>
          <a:lstStyle/>
          <a:p>
            <a:pPr algn="ctr">
              <a:defRPr/>
            </a:pPr>
            <a:endParaRPr lang="en-US" kern="0" dirty="0">
              <a:solidFill>
                <a:prstClr val="white"/>
              </a:solidFill>
              <a:latin typeface="Arial"/>
            </a:endParaRPr>
          </a:p>
        </p:txBody>
      </p:sp>
    </p:spTree>
    <p:extLst>
      <p:ext uri="{BB962C8B-B14F-4D97-AF65-F5344CB8AC3E}">
        <p14:creationId xmlns:p14="http://schemas.microsoft.com/office/powerpoint/2010/main" val="324818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body" sz="quarter" idx="32"/>
          </p:nvPr>
        </p:nvSpPr>
        <p:spPr>
          <a:prstGeom prst="rect">
            <a:avLst/>
          </a:prstGeom>
        </p:spPr>
        <p:txBody>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algn="ctr"/>
            <a:r>
              <a:rPr sz="3200" b="1" dirty="0">
                <a:latin typeface="Lato"/>
              </a:rPr>
              <a:t>Matrix for Prioritizing Action</a:t>
            </a:r>
          </a:p>
        </p:txBody>
      </p:sp>
      <p:grpSp>
        <p:nvGrpSpPr>
          <p:cNvPr id="7" name="Group 6"/>
          <p:cNvGrpSpPr/>
          <p:nvPr/>
        </p:nvGrpSpPr>
        <p:grpSpPr>
          <a:xfrm>
            <a:off x="272767" y="1911152"/>
            <a:ext cx="8426387" cy="4667042"/>
            <a:chOff x="256711" y="1421926"/>
            <a:chExt cx="8426387" cy="4667042"/>
          </a:xfrm>
        </p:grpSpPr>
        <p:sp>
          <p:nvSpPr>
            <p:cNvPr id="8" name="WordArt 5"/>
            <p:cNvSpPr>
              <a:spLocks noChangeArrowheads="1" noChangeShapeType="1" noTextEdit="1"/>
            </p:cNvSpPr>
            <p:nvPr/>
          </p:nvSpPr>
          <p:spPr bwMode="auto">
            <a:xfrm>
              <a:off x="5558896" y="1820944"/>
              <a:ext cx="2681704" cy="1063554"/>
            </a:xfrm>
            <a:prstGeom prst="rect">
              <a:avLst/>
            </a:prstGeom>
          </p:spPr>
          <p:txBody>
            <a:bodyPr wrap="none" lIns="91416" tIns="45708" rIns="91416" bIns="45708" numCol="1" fromWordArt="1">
              <a:prstTxWarp prst="textPlain">
                <a:avLst>
                  <a:gd name="adj" fmla="val 50000"/>
                </a:avLst>
              </a:prstTxWarp>
            </a:bodyPr>
            <a:lstStyle/>
            <a:p>
              <a:r>
                <a:rPr lang="en-US" sz="3600" kern="10" dirty="0">
                  <a:ln w="0"/>
                  <a:solidFill>
                    <a:schemeClr val="accent3"/>
                  </a:solidFill>
                  <a:effectLst>
                    <a:outerShdw blurRad="38100" dist="25400" dir="5400000" algn="ctr" rotWithShape="0">
                      <a:srgbClr val="6E747A">
                        <a:alpha val="43000"/>
                      </a:srgbClr>
                    </a:outerShdw>
                  </a:effectLst>
                  <a:latin typeface="Arial Black"/>
                </a:rPr>
                <a:t>Institutional</a:t>
              </a:r>
            </a:p>
            <a:p>
              <a:r>
                <a:rPr lang="en-US" sz="3600" kern="10" dirty="0">
                  <a:ln w="0"/>
                  <a:solidFill>
                    <a:schemeClr val="accent3"/>
                  </a:solidFill>
                  <a:effectLst>
                    <a:outerShdw blurRad="38100" dist="25400" dir="5400000" algn="ctr" rotWithShape="0">
                      <a:srgbClr val="6E747A">
                        <a:alpha val="43000"/>
                      </a:srgbClr>
                    </a:outerShdw>
                  </a:effectLst>
                  <a:latin typeface="Arial Black"/>
                </a:rPr>
                <a:t>Strengths</a:t>
              </a:r>
            </a:p>
          </p:txBody>
        </p:sp>
        <p:sp>
          <p:nvSpPr>
            <p:cNvPr id="9" name="Text Box 6"/>
            <p:cNvSpPr txBox="1">
              <a:spLocks noChangeArrowheads="1"/>
            </p:cNvSpPr>
            <p:nvPr/>
          </p:nvSpPr>
          <p:spPr bwMode="auto">
            <a:xfrm>
              <a:off x="3810000" y="1421926"/>
              <a:ext cx="1371600" cy="60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a:t>
              </a:r>
            </a:p>
            <a:p>
              <a:pPr algn="ctr">
                <a:lnSpc>
                  <a:spcPts val="2000"/>
                </a:lnSpc>
              </a:pPr>
              <a:r>
                <a:rPr lang="en-US" sz="2000" dirty="0">
                  <a:solidFill>
                    <a:srgbClr val="000000"/>
                  </a:solidFill>
                  <a:latin typeface="Lato"/>
                </a:rPr>
                <a:t>Important</a:t>
              </a:r>
            </a:p>
          </p:txBody>
        </p:sp>
        <p:sp>
          <p:nvSpPr>
            <p:cNvPr id="10" name="Text Box 7"/>
            <p:cNvSpPr txBox="1">
              <a:spLocks noChangeArrowheads="1"/>
            </p:cNvSpPr>
            <p:nvPr/>
          </p:nvSpPr>
          <p:spPr bwMode="auto">
            <a:xfrm>
              <a:off x="7387698" y="3191525"/>
              <a:ext cx="1295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a:t>
              </a:r>
            </a:p>
            <a:p>
              <a:pPr algn="ctr">
                <a:lnSpc>
                  <a:spcPts val="2000"/>
                </a:lnSpc>
              </a:pPr>
              <a:r>
                <a:rPr lang="en-US" sz="2000" dirty="0">
                  <a:solidFill>
                    <a:srgbClr val="000000"/>
                  </a:solidFill>
                  <a:latin typeface="Lato"/>
                </a:rPr>
                <a:t>Satisfied</a:t>
              </a:r>
            </a:p>
          </p:txBody>
        </p:sp>
        <p:sp>
          <p:nvSpPr>
            <p:cNvPr id="11" name="Text Box 8"/>
            <p:cNvSpPr txBox="1">
              <a:spLocks noChangeArrowheads="1"/>
            </p:cNvSpPr>
            <p:nvPr/>
          </p:nvSpPr>
          <p:spPr bwMode="auto">
            <a:xfrm>
              <a:off x="3646133" y="5483698"/>
              <a:ext cx="1699334" cy="60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a:t>
              </a:r>
            </a:p>
            <a:p>
              <a:pPr algn="ctr">
                <a:lnSpc>
                  <a:spcPts val="2000"/>
                </a:lnSpc>
              </a:pPr>
              <a:r>
                <a:rPr lang="en-US" sz="2000" dirty="0">
                  <a:solidFill>
                    <a:srgbClr val="000000"/>
                  </a:solidFill>
                  <a:latin typeface="Lato"/>
                </a:rPr>
                <a:t>Unimportant</a:t>
              </a:r>
            </a:p>
          </p:txBody>
        </p:sp>
        <p:sp>
          <p:nvSpPr>
            <p:cNvPr id="12" name="Text Box 9"/>
            <p:cNvSpPr txBox="1">
              <a:spLocks noChangeArrowheads="1"/>
            </p:cNvSpPr>
            <p:nvPr/>
          </p:nvSpPr>
          <p:spPr bwMode="auto">
            <a:xfrm>
              <a:off x="256711" y="3200403"/>
              <a:ext cx="1518821" cy="605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 Dissatisfied</a:t>
              </a:r>
            </a:p>
          </p:txBody>
        </p:sp>
        <p:sp>
          <p:nvSpPr>
            <p:cNvPr id="13" name="WordArt 11"/>
            <p:cNvSpPr>
              <a:spLocks noChangeArrowheads="1" noChangeShapeType="1" noTextEdit="1"/>
            </p:cNvSpPr>
            <p:nvPr/>
          </p:nvSpPr>
          <p:spPr bwMode="auto">
            <a:xfrm>
              <a:off x="836730" y="1741991"/>
              <a:ext cx="2451713" cy="1024207"/>
            </a:xfrm>
            <a:prstGeom prst="rect">
              <a:avLst/>
            </a:prstGeom>
            <a:noFill/>
          </p:spPr>
          <p:txBody>
            <a:bodyPr wrap="none" lIns="91416" tIns="45708" rIns="91416" bIns="45708" fromWordArt="1">
              <a:prstTxWarp prst="textPlain">
                <a:avLst>
                  <a:gd name="adj" fmla="val 50000"/>
                </a:avLst>
              </a:prstTxWarp>
            </a:bodyPr>
            <a:lstStyle/>
            <a:p>
              <a:r>
                <a:rPr lang="en-US" sz="3600" kern="10" dirty="0">
                  <a:ln w="0"/>
                  <a:solidFill>
                    <a:schemeClr val="accent3"/>
                  </a:solidFill>
                  <a:effectLst>
                    <a:outerShdw blurRad="38100" dist="25400" dir="5400000" algn="ctr" rotWithShape="0">
                      <a:srgbClr val="6E747A">
                        <a:alpha val="43000"/>
                      </a:srgbClr>
                    </a:outerShdw>
                  </a:effectLst>
                  <a:latin typeface="Arial Black"/>
                </a:rPr>
                <a:t>Institutional</a:t>
              </a:r>
            </a:p>
            <a:p>
              <a:r>
                <a:rPr lang="en-US" sz="3600" kern="10" dirty="0">
                  <a:ln w="0"/>
                  <a:solidFill>
                    <a:schemeClr val="accent3"/>
                  </a:solidFill>
                  <a:effectLst>
                    <a:outerShdw blurRad="38100" dist="25400" dir="5400000" algn="ctr" rotWithShape="0">
                      <a:srgbClr val="6E747A">
                        <a:alpha val="43000"/>
                      </a:srgbClr>
                    </a:outerShdw>
                  </a:effectLst>
                  <a:latin typeface="Arial Black"/>
                </a:rPr>
                <a:t>Challenges</a:t>
              </a:r>
            </a:p>
          </p:txBody>
        </p:sp>
        <p:sp>
          <p:nvSpPr>
            <p:cNvPr id="14" name="Line 3"/>
            <p:cNvSpPr>
              <a:spLocks noChangeShapeType="1"/>
            </p:cNvSpPr>
            <p:nvPr/>
          </p:nvSpPr>
          <p:spPr bwMode="auto">
            <a:xfrm>
              <a:off x="1828800" y="3505200"/>
              <a:ext cx="548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16" tIns="45708" rIns="91416" bIns="45708" anchor="ctr"/>
            <a:lstStyle/>
            <a:p>
              <a:endParaRPr lang="en-US" dirty="0">
                <a:solidFill>
                  <a:srgbClr val="333333"/>
                </a:solidFill>
              </a:endParaRPr>
            </a:p>
          </p:txBody>
        </p:sp>
        <p:sp>
          <p:nvSpPr>
            <p:cNvPr id="15" name="Line 4"/>
            <p:cNvSpPr>
              <a:spLocks noChangeShapeType="1"/>
            </p:cNvSpPr>
            <p:nvPr/>
          </p:nvSpPr>
          <p:spPr bwMode="auto">
            <a:xfrm flipV="1">
              <a:off x="4495800" y="2263796"/>
              <a:ext cx="0" cy="31464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16" tIns="45708" rIns="91416" bIns="45708" anchor="ctr"/>
            <a:lstStyle/>
            <a:p>
              <a:endParaRPr lang="en-US" dirty="0">
                <a:solidFill>
                  <a:srgbClr val="333333"/>
                </a:solidFill>
              </a:endParaRPr>
            </a:p>
          </p:txBody>
        </p:sp>
      </p:grpSp>
    </p:spTree>
    <p:extLst>
      <p:ext uri="{BB962C8B-B14F-4D97-AF65-F5344CB8AC3E}">
        <p14:creationId xmlns:p14="http://schemas.microsoft.com/office/powerpoint/2010/main" val="243493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32"/>
          </p:nvPr>
        </p:nvSpPr>
        <p:spPr/>
        <p:txBody>
          <a:bodyPr>
            <a:noAutofit/>
          </a:bodyPr>
          <a:lstStyle/>
          <a:p>
            <a:r>
              <a:rPr lang="en-US" sz="3200" b="1" dirty="0">
                <a:solidFill>
                  <a:schemeClr val="accent3"/>
                </a:solidFill>
                <a:latin typeface="+mj-lt"/>
              </a:rPr>
              <a:t>The results are compared with a national comparison group</a:t>
            </a:r>
          </a:p>
        </p:txBody>
      </p:sp>
      <p:grpSp>
        <p:nvGrpSpPr>
          <p:cNvPr id="7" name="Group 6"/>
          <p:cNvGrpSpPr/>
          <p:nvPr/>
        </p:nvGrpSpPr>
        <p:grpSpPr>
          <a:xfrm>
            <a:off x="1889261" y="2287820"/>
            <a:ext cx="5441677" cy="3350988"/>
            <a:chOff x="4339597" y="3520590"/>
            <a:chExt cx="4347203" cy="2677010"/>
          </a:xfrm>
          <a:solidFill>
            <a:schemeClr val="accent3"/>
          </a:solidFill>
        </p:grpSpPr>
        <p:sp>
          <p:nvSpPr>
            <p:cNvPr id="8" name="Rectangle 7"/>
            <p:cNvSpPr>
              <a:spLocks noChangeArrowheads="1"/>
            </p:cNvSpPr>
            <p:nvPr/>
          </p:nvSpPr>
          <p:spPr bwMode="auto">
            <a:xfrm>
              <a:off x="8222597" y="4882619"/>
              <a:ext cx="1568" cy="784"/>
            </a:xfrm>
            <a:prstGeom prst="rect">
              <a:avLst/>
            </a:prstGeom>
            <a:grpFill/>
            <a:ln w="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 name="Freeform 8"/>
            <p:cNvSpPr>
              <a:spLocks/>
            </p:cNvSpPr>
            <p:nvPr/>
          </p:nvSpPr>
          <p:spPr bwMode="auto">
            <a:xfrm>
              <a:off x="7005631" y="5790639"/>
              <a:ext cx="3921" cy="7057"/>
            </a:xfrm>
            <a:custGeom>
              <a:avLst/>
              <a:gdLst>
                <a:gd name="T0" fmla="*/ 5 w 5"/>
                <a:gd name="T1" fmla="*/ 0 h 9"/>
                <a:gd name="T2" fmla="*/ 5 w 5"/>
                <a:gd name="T3" fmla="*/ 0 h 9"/>
                <a:gd name="T4" fmla="*/ 5 w 5"/>
                <a:gd name="T5" fmla="*/ 4 h 9"/>
                <a:gd name="T6" fmla="*/ 3 w 5"/>
                <a:gd name="T7" fmla="*/ 5 h 9"/>
                <a:gd name="T8" fmla="*/ 1 w 5"/>
                <a:gd name="T9" fmla="*/ 7 h 9"/>
                <a:gd name="T10" fmla="*/ 0 w 5"/>
                <a:gd name="T11" fmla="*/ 7 h 9"/>
                <a:gd name="T12" fmla="*/ 0 w 5"/>
                <a:gd name="T13" fmla="*/ 9 h 9"/>
                <a:gd name="T14" fmla="*/ 1 w 5"/>
                <a:gd name="T15" fmla="*/ 5 h 9"/>
                <a:gd name="T16" fmla="*/ 3 w 5"/>
                <a:gd name="T17" fmla="*/ 4 h 9"/>
                <a:gd name="T18" fmla="*/ 3 w 5"/>
                <a:gd name="T19" fmla="*/ 2 h 9"/>
                <a:gd name="T20" fmla="*/ 5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5" y="0"/>
                  </a:moveTo>
                  <a:lnTo>
                    <a:pt x="5" y="0"/>
                  </a:lnTo>
                  <a:lnTo>
                    <a:pt x="5" y="4"/>
                  </a:lnTo>
                  <a:lnTo>
                    <a:pt x="3" y="5"/>
                  </a:lnTo>
                  <a:lnTo>
                    <a:pt x="1" y="7"/>
                  </a:lnTo>
                  <a:lnTo>
                    <a:pt x="0" y="7"/>
                  </a:lnTo>
                  <a:lnTo>
                    <a:pt x="0" y="9"/>
                  </a:lnTo>
                  <a:lnTo>
                    <a:pt x="1" y="5"/>
                  </a:lnTo>
                  <a:lnTo>
                    <a:pt x="3" y="4"/>
                  </a:lnTo>
                  <a:lnTo>
                    <a:pt x="3" y="2"/>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 name="Freeform 9"/>
            <p:cNvSpPr>
              <a:spLocks/>
            </p:cNvSpPr>
            <p:nvPr/>
          </p:nvSpPr>
          <p:spPr bwMode="auto">
            <a:xfrm>
              <a:off x="8286111" y="4407438"/>
              <a:ext cx="1568" cy="3921"/>
            </a:xfrm>
            <a:custGeom>
              <a:avLst/>
              <a:gdLst>
                <a:gd name="T0" fmla="*/ 2 w 2"/>
                <a:gd name="T1" fmla="*/ 0 h 5"/>
                <a:gd name="T2" fmla="*/ 0 w 2"/>
                <a:gd name="T3" fmla="*/ 2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2"/>
                  </a:lnTo>
                  <a:lnTo>
                    <a:pt x="0" y="5"/>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 name="Freeform 10"/>
            <p:cNvSpPr>
              <a:spLocks/>
            </p:cNvSpPr>
            <p:nvPr/>
          </p:nvSpPr>
          <p:spPr bwMode="auto">
            <a:xfrm>
              <a:off x="8192800" y="4544660"/>
              <a:ext cx="2352" cy="11762"/>
            </a:xfrm>
            <a:custGeom>
              <a:avLst/>
              <a:gdLst>
                <a:gd name="T0" fmla="*/ 1 w 3"/>
                <a:gd name="T1" fmla="*/ 0 h 15"/>
                <a:gd name="T2" fmla="*/ 3 w 3"/>
                <a:gd name="T3" fmla="*/ 0 h 15"/>
                <a:gd name="T4" fmla="*/ 3 w 3"/>
                <a:gd name="T5" fmla="*/ 1 h 15"/>
                <a:gd name="T6" fmla="*/ 3 w 3"/>
                <a:gd name="T7" fmla="*/ 6 h 15"/>
                <a:gd name="T8" fmla="*/ 3 w 3"/>
                <a:gd name="T9" fmla="*/ 6 h 15"/>
                <a:gd name="T10" fmla="*/ 1 w 3"/>
                <a:gd name="T11" fmla="*/ 10 h 15"/>
                <a:gd name="T12" fmla="*/ 1 w 3"/>
                <a:gd name="T13" fmla="*/ 13 h 15"/>
                <a:gd name="T14" fmla="*/ 1 w 3"/>
                <a:gd name="T15" fmla="*/ 15 h 15"/>
                <a:gd name="T16" fmla="*/ 0 w 3"/>
                <a:gd name="T17" fmla="*/ 15 h 15"/>
                <a:gd name="T18" fmla="*/ 1 w 3"/>
                <a:gd name="T19" fmla="*/ 15 h 15"/>
                <a:gd name="T20" fmla="*/ 1 w 3"/>
                <a:gd name="T21" fmla="*/ 11 h 15"/>
                <a:gd name="T22" fmla="*/ 1 w 3"/>
                <a:gd name="T23" fmla="*/ 8 h 15"/>
                <a:gd name="T24" fmla="*/ 1 w 3"/>
                <a:gd name="T25" fmla="*/ 6 h 15"/>
                <a:gd name="T26" fmla="*/ 1 w 3"/>
                <a:gd name="T27" fmla="*/ 3 h 15"/>
                <a:gd name="T28" fmla="*/ 1 w 3"/>
                <a:gd name="T29" fmla="*/ 0 h 15"/>
                <a:gd name="T30" fmla="*/ 1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1" y="0"/>
                  </a:moveTo>
                  <a:lnTo>
                    <a:pt x="3" y="0"/>
                  </a:lnTo>
                  <a:lnTo>
                    <a:pt x="3" y="1"/>
                  </a:lnTo>
                  <a:lnTo>
                    <a:pt x="3" y="6"/>
                  </a:lnTo>
                  <a:lnTo>
                    <a:pt x="3" y="6"/>
                  </a:lnTo>
                  <a:lnTo>
                    <a:pt x="1" y="10"/>
                  </a:lnTo>
                  <a:lnTo>
                    <a:pt x="1" y="13"/>
                  </a:lnTo>
                  <a:lnTo>
                    <a:pt x="1" y="15"/>
                  </a:lnTo>
                  <a:lnTo>
                    <a:pt x="0" y="15"/>
                  </a:lnTo>
                  <a:lnTo>
                    <a:pt x="1" y="15"/>
                  </a:lnTo>
                  <a:lnTo>
                    <a:pt x="1" y="11"/>
                  </a:lnTo>
                  <a:lnTo>
                    <a:pt x="1" y="8"/>
                  </a:lnTo>
                  <a:lnTo>
                    <a:pt x="1" y="6"/>
                  </a:lnTo>
                  <a:lnTo>
                    <a:pt x="1" y="3"/>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 name="Freeform 11"/>
            <p:cNvSpPr>
              <a:spLocks/>
            </p:cNvSpPr>
            <p:nvPr/>
          </p:nvSpPr>
          <p:spPr bwMode="auto">
            <a:xfrm>
              <a:off x="7432196" y="4383914"/>
              <a:ext cx="348937" cy="405394"/>
            </a:xfrm>
            <a:custGeom>
              <a:avLst/>
              <a:gdLst>
                <a:gd name="T0" fmla="*/ 432 w 445"/>
                <a:gd name="T1" fmla="*/ 109 h 517"/>
                <a:gd name="T2" fmla="*/ 434 w 445"/>
                <a:gd name="T3" fmla="*/ 189 h 517"/>
                <a:gd name="T4" fmla="*/ 437 w 445"/>
                <a:gd name="T5" fmla="*/ 206 h 517"/>
                <a:gd name="T6" fmla="*/ 445 w 445"/>
                <a:gd name="T7" fmla="*/ 226 h 517"/>
                <a:gd name="T8" fmla="*/ 437 w 445"/>
                <a:gd name="T9" fmla="*/ 250 h 517"/>
                <a:gd name="T10" fmla="*/ 440 w 445"/>
                <a:gd name="T11" fmla="*/ 279 h 517"/>
                <a:gd name="T12" fmla="*/ 432 w 445"/>
                <a:gd name="T13" fmla="*/ 297 h 517"/>
                <a:gd name="T14" fmla="*/ 430 w 445"/>
                <a:gd name="T15" fmla="*/ 332 h 517"/>
                <a:gd name="T16" fmla="*/ 417 w 445"/>
                <a:gd name="T17" fmla="*/ 341 h 517"/>
                <a:gd name="T18" fmla="*/ 390 w 445"/>
                <a:gd name="T19" fmla="*/ 369 h 517"/>
                <a:gd name="T20" fmla="*/ 382 w 445"/>
                <a:gd name="T21" fmla="*/ 364 h 517"/>
                <a:gd name="T22" fmla="*/ 372 w 445"/>
                <a:gd name="T23" fmla="*/ 368 h 517"/>
                <a:gd name="T24" fmla="*/ 367 w 445"/>
                <a:gd name="T25" fmla="*/ 384 h 517"/>
                <a:gd name="T26" fmla="*/ 361 w 445"/>
                <a:gd name="T27" fmla="*/ 386 h 517"/>
                <a:gd name="T28" fmla="*/ 356 w 445"/>
                <a:gd name="T29" fmla="*/ 396 h 517"/>
                <a:gd name="T30" fmla="*/ 353 w 445"/>
                <a:gd name="T31" fmla="*/ 408 h 517"/>
                <a:gd name="T32" fmla="*/ 348 w 445"/>
                <a:gd name="T33" fmla="*/ 418 h 517"/>
                <a:gd name="T34" fmla="*/ 351 w 445"/>
                <a:gd name="T35" fmla="*/ 423 h 517"/>
                <a:gd name="T36" fmla="*/ 350 w 445"/>
                <a:gd name="T37" fmla="*/ 431 h 517"/>
                <a:gd name="T38" fmla="*/ 336 w 445"/>
                <a:gd name="T39" fmla="*/ 431 h 517"/>
                <a:gd name="T40" fmla="*/ 331 w 445"/>
                <a:gd name="T41" fmla="*/ 423 h 517"/>
                <a:gd name="T42" fmla="*/ 323 w 445"/>
                <a:gd name="T43" fmla="*/ 433 h 517"/>
                <a:gd name="T44" fmla="*/ 319 w 445"/>
                <a:gd name="T45" fmla="*/ 450 h 517"/>
                <a:gd name="T46" fmla="*/ 318 w 445"/>
                <a:gd name="T47" fmla="*/ 463 h 517"/>
                <a:gd name="T48" fmla="*/ 321 w 445"/>
                <a:gd name="T49" fmla="*/ 477 h 517"/>
                <a:gd name="T50" fmla="*/ 318 w 445"/>
                <a:gd name="T51" fmla="*/ 490 h 517"/>
                <a:gd name="T52" fmla="*/ 308 w 445"/>
                <a:gd name="T53" fmla="*/ 504 h 517"/>
                <a:gd name="T54" fmla="*/ 291 w 445"/>
                <a:gd name="T55" fmla="*/ 515 h 517"/>
                <a:gd name="T56" fmla="*/ 279 w 445"/>
                <a:gd name="T57" fmla="*/ 509 h 517"/>
                <a:gd name="T58" fmla="*/ 269 w 445"/>
                <a:gd name="T59" fmla="*/ 497 h 517"/>
                <a:gd name="T60" fmla="*/ 252 w 445"/>
                <a:gd name="T61" fmla="*/ 492 h 517"/>
                <a:gd name="T62" fmla="*/ 246 w 445"/>
                <a:gd name="T63" fmla="*/ 477 h 517"/>
                <a:gd name="T64" fmla="*/ 225 w 445"/>
                <a:gd name="T65" fmla="*/ 492 h 517"/>
                <a:gd name="T66" fmla="*/ 215 w 445"/>
                <a:gd name="T67" fmla="*/ 495 h 517"/>
                <a:gd name="T68" fmla="*/ 207 w 445"/>
                <a:gd name="T69" fmla="*/ 497 h 517"/>
                <a:gd name="T70" fmla="*/ 178 w 445"/>
                <a:gd name="T71" fmla="*/ 494 h 517"/>
                <a:gd name="T72" fmla="*/ 158 w 445"/>
                <a:gd name="T73" fmla="*/ 495 h 517"/>
                <a:gd name="T74" fmla="*/ 133 w 445"/>
                <a:gd name="T75" fmla="*/ 484 h 517"/>
                <a:gd name="T76" fmla="*/ 109 w 445"/>
                <a:gd name="T77" fmla="*/ 482 h 517"/>
                <a:gd name="T78" fmla="*/ 103 w 445"/>
                <a:gd name="T79" fmla="*/ 467 h 517"/>
                <a:gd name="T80" fmla="*/ 81 w 445"/>
                <a:gd name="T81" fmla="*/ 452 h 517"/>
                <a:gd name="T82" fmla="*/ 69 w 445"/>
                <a:gd name="T83" fmla="*/ 452 h 517"/>
                <a:gd name="T84" fmla="*/ 54 w 445"/>
                <a:gd name="T85" fmla="*/ 448 h 517"/>
                <a:gd name="T86" fmla="*/ 42 w 445"/>
                <a:gd name="T87" fmla="*/ 453 h 517"/>
                <a:gd name="T88" fmla="*/ 24 w 445"/>
                <a:gd name="T89" fmla="*/ 294 h 517"/>
                <a:gd name="T90" fmla="*/ 2 w 445"/>
                <a:gd name="T91" fmla="*/ 124 h 517"/>
                <a:gd name="T92" fmla="*/ 106 w 445"/>
                <a:gd name="T93" fmla="*/ 89 h 517"/>
                <a:gd name="T94" fmla="*/ 138 w 445"/>
                <a:gd name="T95" fmla="*/ 85 h 517"/>
                <a:gd name="T96" fmla="*/ 161 w 445"/>
                <a:gd name="T97" fmla="*/ 92 h 517"/>
                <a:gd name="T98" fmla="*/ 182 w 445"/>
                <a:gd name="T99" fmla="*/ 100 h 517"/>
                <a:gd name="T100" fmla="*/ 193 w 445"/>
                <a:gd name="T101" fmla="*/ 102 h 517"/>
                <a:gd name="T102" fmla="*/ 200 w 445"/>
                <a:gd name="T103" fmla="*/ 97 h 517"/>
                <a:gd name="T104" fmla="*/ 203 w 445"/>
                <a:gd name="T105" fmla="*/ 104 h 517"/>
                <a:gd name="T106" fmla="*/ 214 w 445"/>
                <a:gd name="T107" fmla="*/ 109 h 517"/>
                <a:gd name="T108" fmla="*/ 237 w 445"/>
                <a:gd name="T109" fmla="*/ 112 h 517"/>
                <a:gd name="T110" fmla="*/ 259 w 445"/>
                <a:gd name="T111" fmla="*/ 102 h 517"/>
                <a:gd name="T112" fmla="*/ 304 w 445"/>
                <a:gd name="T113" fmla="*/ 92 h 517"/>
                <a:gd name="T114" fmla="*/ 316 w 445"/>
                <a:gd name="T115" fmla="*/ 84 h 517"/>
                <a:gd name="T116" fmla="*/ 328 w 445"/>
                <a:gd name="T117" fmla="*/ 68 h 517"/>
                <a:gd name="T118" fmla="*/ 348 w 445"/>
                <a:gd name="T119" fmla="*/ 43 h 517"/>
                <a:gd name="T120" fmla="*/ 400 w 445"/>
                <a:gd name="T121" fmla="*/ 1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5" h="517">
                  <a:moveTo>
                    <a:pt x="415" y="0"/>
                  </a:moveTo>
                  <a:lnTo>
                    <a:pt x="419" y="16"/>
                  </a:lnTo>
                  <a:lnTo>
                    <a:pt x="422" y="42"/>
                  </a:lnTo>
                  <a:lnTo>
                    <a:pt x="427" y="74"/>
                  </a:lnTo>
                  <a:lnTo>
                    <a:pt x="432" y="109"/>
                  </a:lnTo>
                  <a:lnTo>
                    <a:pt x="439" y="147"/>
                  </a:lnTo>
                  <a:lnTo>
                    <a:pt x="445" y="184"/>
                  </a:lnTo>
                  <a:lnTo>
                    <a:pt x="440" y="186"/>
                  </a:lnTo>
                  <a:lnTo>
                    <a:pt x="437" y="188"/>
                  </a:lnTo>
                  <a:lnTo>
                    <a:pt x="434" y="189"/>
                  </a:lnTo>
                  <a:lnTo>
                    <a:pt x="434" y="191"/>
                  </a:lnTo>
                  <a:lnTo>
                    <a:pt x="434" y="195"/>
                  </a:lnTo>
                  <a:lnTo>
                    <a:pt x="435" y="200"/>
                  </a:lnTo>
                  <a:lnTo>
                    <a:pt x="435" y="203"/>
                  </a:lnTo>
                  <a:lnTo>
                    <a:pt x="437" y="206"/>
                  </a:lnTo>
                  <a:lnTo>
                    <a:pt x="437" y="210"/>
                  </a:lnTo>
                  <a:lnTo>
                    <a:pt x="440" y="215"/>
                  </a:lnTo>
                  <a:lnTo>
                    <a:pt x="442" y="220"/>
                  </a:lnTo>
                  <a:lnTo>
                    <a:pt x="444" y="223"/>
                  </a:lnTo>
                  <a:lnTo>
                    <a:pt x="445" y="226"/>
                  </a:lnTo>
                  <a:lnTo>
                    <a:pt x="445" y="230"/>
                  </a:lnTo>
                  <a:lnTo>
                    <a:pt x="444" y="233"/>
                  </a:lnTo>
                  <a:lnTo>
                    <a:pt x="442" y="237"/>
                  </a:lnTo>
                  <a:lnTo>
                    <a:pt x="439" y="242"/>
                  </a:lnTo>
                  <a:lnTo>
                    <a:pt x="437" y="250"/>
                  </a:lnTo>
                  <a:lnTo>
                    <a:pt x="437" y="257"/>
                  </a:lnTo>
                  <a:lnTo>
                    <a:pt x="439" y="262"/>
                  </a:lnTo>
                  <a:lnTo>
                    <a:pt x="440" y="270"/>
                  </a:lnTo>
                  <a:lnTo>
                    <a:pt x="440" y="275"/>
                  </a:lnTo>
                  <a:lnTo>
                    <a:pt x="440" y="279"/>
                  </a:lnTo>
                  <a:lnTo>
                    <a:pt x="439" y="280"/>
                  </a:lnTo>
                  <a:lnTo>
                    <a:pt x="439" y="282"/>
                  </a:lnTo>
                  <a:lnTo>
                    <a:pt x="437" y="284"/>
                  </a:lnTo>
                  <a:lnTo>
                    <a:pt x="435" y="287"/>
                  </a:lnTo>
                  <a:lnTo>
                    <a:pt x="432" y="297"/>
                  </a:lnTo>
                  <a:lnTo>
                    <a:pt x="434" y="310"/>
                  </a:lnTo>
                  <a:lnTo>
                    <a:pt x="432" y="324"/>
                  </a:lnTo>
                  <a:lnTo>
                    <a:pt x="432" y="327"/>
                  </a:lnTo>
                  <a:lnTo>
                    <a:pt x="430" y="331"/>
                  </a:lnTo>
                  <a:lnTo>
                    <a:pt x="430" y="332"/>
                  </a:lnTo>
                  <a:lnTo>
                    <a:pt x="429" y="332"/>
                  </a:lnTo>
                  <a:lnTo>
                    <a:pt x="427" y="334"/>
                  </a:lnTo>
                  <a:lnTo>
                    <a:pt x="424" y="336"/>
                  </a:lnTo>
                  <a:lnTo>
                    <a:pt x="422" y="337"/>
                  </a:lnTo>
                  <a:lnTo>
                    <a:pt x="417" y="341"/>
                  </a:lnTo>
                  <a:lnTo>
                    <a:pt x="410" y="349"/>
                  </a:lnTo>
                  <a:lnTo>
                    <a:pt x="403" y="357"/>
                  </a:lnTo>
                  <a:lnTo>
                    <a:pt x="398" y="363"/>
                  </a:lnTo>
                  <a:lnTo>
                    <a:pt x="393" y="368"/>
                  </a:lnTo>
                  <a:lnTo>
                    <a:pt x="390" y="369"/>
                  </a:lnTo>
                  <a:lnTo>
                    <a:pt x="388" y="369"/>
                  </a:lnTo>
                  <a:lnTo>
                    <a:pt x="387" y="369"/>
                  </a:lnTo>
                  <a:lnTo>
                    <a:pt x="385" y="368"/>
                  </a:lnTo>
                  <a:lnTo>
                    <a:pt x="383" y="366"/>
                  </a:lnTo>
                  <a:lnTo>
                    <a:pt x="382" y="364"/>
                  </a:lnTo>
                  <a:lnTo>
                    <a:pt x="378" y="364"/>
                  </a:lnTo>
                  <a:lnTo>
                    <a:pt x="375" y="363"/>
                  </a:lnTo>
                  <a:lnTo>
                    <a:pt x="373" y="364"/>
                  </a:lnTo>
                  <a:lnTo>
                    <a:pt x="373" y="366"/>
                  </a:lnTo>
                  <a:lnTo>
                    <a:pt x="372" y="368"/>
                  </a:lnTo>
                  <a:lnTo>
                    <a:pt x="372" y="371"/>
                  </a:lnTo>
                  <a:lnTo>
                    <a:pt x="372" y="374"/>
                  </a:lnTo>
                  <a:lnTo>
                    <a:pt x="370" y="379"/>
                  </a:lnTo>
                  <a:lnTo>
                    <a:pt x="368" y="383"/>
                  </a:lnTo>
                  <a:lnTo>
                    <a:pt x="367" y="384"/>
                  </a:lnTo>
                  <a:lnTo>
                    <a:pt x="367" y="386"/>
                  </a:lnTo>
                  <a:lnTo>
                    <a:pt x="365" y="386"/>
                  </a:lnTo>
                  <a:lnTo>
                    <a:pt x="365" y="386"/>
                  </a:lnTo>
                  <a:lnTo>
                    <a:pt x="363" y="386"/>
                  </a:lnTo>
                  <a:lnTo>
                    <a:pt x="361" y="386"/>
                  </a:lnTo>
                  <a:lnTo>
                    <a:pt x="358" y="388"/>
                  </a:lnTo>
                  <a:lnTo>
                    <a:pt x="358" y="389"/>
                  </a:lnTo>
                  <a:lnTo>
                    <a:pt x="356" y="391"/>
                  </a:lnTo>
                  <a:lnTo>
                    <a:pt x="356" y="393"/>
                  </a:lnTo>
                  <a:lnTo>
                    <a:pt x="356" y="396"/>
                  </a:lnTo>
                  <a:lnTo>
                    <a:pt x="355" y="400"/>
                  </a:lnTo>
                  <a:lnTo>
                    <a:pt x="353" y="403"/>
                  </a:lnTo>
                  <a:lnTo>
                    <a:pt x="353" y="405"/>
                  </a:lnTo>
                  <a:lnTo>
                    <a:pt x="353" y="406"/>
                  </a:lnTo>
                  <a:lnTo>
                    <a:pt x="353" y="408"/>
                  </a:lnTo>
                  <a:lnTo>
                    <a:pt x="353" y="408"/>
                  </a:lnTo>
                  <a:lnTo>
                    <a:pt x="353" y="410"/>
                  </a:lnTo>
                  <a:lnTo>
                    <a:pt x="351" y="411"/>
                  </a:lnTo>
                  <a:lnTo>
                    <a:pt x="350" y="415"/>
                  </a:lnTo>
                  <a:lnTo>
                    <a:pt x="348" y="418"/>
                  </a:lnTo>
                  <a:lnTo>
                    <a:pt x="348" y="420"/>
                  </a:lnTo>
                  <a:lnTo>
                    <a:pt x="348" y="421"/>
                  </a:lnTo>
                  <a:lnTo>
                    <a:pt x="350" y="423"/>
                  </a:lnTo>
                  <a:lnTo>
                    <a:pt x="350" y="423"/>
                  </a:lnTo>
                  <a:lnTo>
                    <a:pt x="351" y="423"/>
                  </a:lnTo>
                  <a:lnTo>
                    <a:pt x="353" y="425"/>
                  </a:lnTo>
                  <a:lnTo>
                    <a:pt x="353" y="426"/>
                  </a:lnTo>
                  <a:lnTo>
                    <a:pt x="351" y="428"/>
                  </a:lnTo>
                  <a:lnTo>
                    <a:pt x="351" y="430"/>
                  </a:lnTo>
                  <a:lnTo>
                    <a:pt x="350" y="431"/>
                  </a:lnTo>
                  <a:lnTo>
                    <a:pt x="346" y="431"/>
                  </a:lnTo>
                  <a:lnTo>
                    <a:pt x="343" y="433"/>
                  </a:lnTo>
                  <a:lnTo>
                    <a:pt x="340" y="435"/>
                  </a:lnTo>
                  <a:lnTo>
                    <a:pt x="338" y="433"/>
                  </a:lnTo>
                  <a:lnTo>
                    <a:pt x="336" y="431"/>
                  </a:lnTo>
                  <a:lnTo>
                    <a:pt x="336" y="430"/>
                  </a:lnTo>
                  <a:lnTo>
                    <a:pt x="335" y="428"/>
                  </a:lnTo>
                  <a:lnTo>
                    <a:pt x="335" y="426"/>
                  </a:lnTo>
                  <a:lnTo>
                    <a:pt x="333" y="425"/>
                  </a:lnTo>
                  <a:lnTo>
                    <a:pt x="331" y="423"/>
                  </a:lnTo>
                  <a:lnTo>
                    <a:pt x="330" y="425"/>
                  </a:lnTo>
                  <a:lnTo>
                    <a:pt x="328" y="425"/>
                  </a:lnTo>
                  <a:lnTo>
                    <a:pt x="326" y="428"/>
                  </a:lnTo>
                  <a:lnTo>
                    <a:pt x="324" y="431"/>
                  </a:lnTo>
                  <a:lnTo>
                    <a:pt x="323" y="433"/>
                  </a:lnTo>
                  <a:lnTo>
                    <a:pt x="321" y="436"/>
                  </a:lnTo>
                  <a:lnTo>
                    <a:pt x="321" y="438"/>
                  </a:lnTo>
                  <a:lnTo>
                    <a:pt x="321" y="442"/>
                  </a:lnTo>
                  <a:lnTo>
                    <a:pt x="321" y="445"/>
                  </a:lnTo>
                  <a:lnTo>
                    <a:pt x="319" y="450"/>
                  </a:lnTo>
                  <a:lnTo>
                    <a:pt x="318" y="455"/>
                  </a:lnTo>
                  <a:lnTo>
                    <a:pt x="318" y="458"/>
                  </a:lnTo>
                  <a:lnTo>
                    <a:pt x="318" y="460"/>
                  </a:lnTo>
                  <a:lnTo>
                    <a:pt x="318" y="462"/>
                  </a:lnTo>
                  <a:lnTo>
                    <a:pt x="318" y="463"/>
                  </a:lnTo>
                  <a:lnTo>
                    <a:pt x="318" y="465"/>
                  </a:lnTo>
                  <a:lnTo>
                    <a:pt x="319" y="468"/>
                  </a:lnTo>
                  <a:lnTo>
                    <a:pt x="319" y="472"/>
                  </a:lnTo>
                  <a:lnTo>
                    <a:pt x="321" y="475"/>
                  </a:lnTo>
                  <a:lnTo>
                    <a:pt x="321" y="477"/>
                  </a:lnTo>
                  <a:lnTo>
                    <a:pt x="323" y="480"/>
                  </a:lnTo>
                  <a:lnTo>
                    <a:pt x="321" y="484"/>
                  </a:lnTo>
                  <a:lnTo>
                    <a:pt x="321" y="487"/>
                  </a:lnTo>
                  <a:lnTo>
                    <a:pt x="319" y="489"/>
                  </a:lnTo>
                  <a:lnTo>
                    <a:pt x="318" y="490"/>
                  </a:lnTo>
                  <a:lnTo>
                    <a:pt x="314" y="490"/>
                  </a:lnTo>
                  <a:lnTo>
                    <a:pt x="313" y="492"/>
                  </a:lnTo>
                  <a:lnTo>
                    <a:pt x="311" y="495"/>
                  </a:lnTo>
                  <a:lnTo>
                    <a:pt x="308" y="499"/>
                  </a:lnTo>
                  <a:lnTo>
                    <a:pt x="308" y="504"/>
                  </a:lnTo>
                  <a:lnTo>
                    <a:pt x="306" y="505"/>
                  </a:lnTo>
                  <a:lnTo>
                    <a:pt x="303" y="509"/>
                  </a:lnTo>
                  <a:lnTo>
                    <a:pt x="299" y="510"/>
                  </a:lnTo>
                  <a:lnTo>
                    <a:pt x="296" y="514"/>
                  </a:lnTo>
                  <a:lnTo>
                    <a:pt x="291" y="515"/>
                  </a:lnTo>
                  <a:lnTo>
                    <a:pt x="286" y="517"/>
                  </a:lnTo>
                  <a:lnTo>
                    <a:pt x="284" y="515"/>
                  </a:lnTo>
                  <a:lnTo>
                    <a:pt x="282" y="514"/>
                  </a:lnTo>
                  <a:lnTo>
                    <a:pt x="281" y="510"/>
                  </a:lnTo>
                  <a:lnTo>
                    <a:pt x="279" y="509"/>
                  </a:lnTo>
                  <a:lnTo>
                    <a:pt x="279" y="507"/>
                  </a:lnTo>
                  <a:lnTo>
                    <a:pt x="276" y="504"/>
                  </a:lnTo>
                  <a:lnTo>
                    <a:pt x="274" y="500"/>
                  </a:lnTo>
                  <a:lnTo>
                    <a:pt x="271" y="499"/>
                  </a:lnTo>
                  <a:lnTo>
                    <a:pt x="269" y="497"/>
                  </a:lnTo>
                  <a:lnTo>
                    <a:pt x="266" y="497"/>
                  </a:lnTo>
                  <a:lnTo>
                    <a:pt x="261" y="497"/>
                  </a:lnTo>
                  <a:lnTo>
                    <a:pt x="256" y="495"/>
                  </a:lnTo>
                  <a:lnTo>
                    <a:pt x="254" y="494"/>
                  </a:lnTo>
                  <a:lnTo>
                    <a:pt x="252" y="492"/>
                  </a:lnTo>
                  <a:lnTo>
                    <a:pt x="252" y="490"/>
                  </a:lnTo>
                  <a:lnTo>
                    <a:pt x="251" y="485"/>
                  </a:lnTo>
                  <a:lnTo>
                    <a:pt x="249" y="482"/>
                  </a:lnTo>
                  <a:lnTo>
                    <a:pt x="249" y="478"/>
                  </a:lnTo>
                  <a:lnTo>
                    <a:pt x="246" y="477"/>
                  </a:lnTo>
                  <a:lnTo>
                    <a:pt x="244" y="477"/>
                  </a:lnTo>
                  <a:lnTo>
                    <a:pt x="240" y="478"/>
                  </a:lnTo>
                  <a:lnTo>
                    <a:pt x="235" y="482"/>
                  </a:lnTo>
                  <a:lnTo>
                    <a:pt x="230" y="485"/>
                  </a:lnTo>
                  <a:lnTo>
                    <a:pt x="225" y="492"/>
                  </a:lnTo>
                  <a:lnTo>
                    <a:pt x="222" y="495"/>
                  </a:lnTo>
                  <a:lnTo>
                    <a:pt x="220" y="497"/>
                  </a:lnTo>
                  <a:lnTo>
                    <a:pt x="219" y="497"/>
                  </a:lnTo>
                  <a:lnTo>
                    <a:pt x="217" y="495"/>
                  </a:lnTo>
                  <a:lnTo>
                    <a:pt x="215" y="495"/>
                  </a:lnTo>
                  <a:lnTo>
                    <a:pt x="214" y="497"/>
                  </a:lnTo>
                  <a:lnTo>
                    <a:pt x="212" y="499"/>
                  </a:lnTo>
                  <a:lnTo>
                    <a:pt x="210" y="499"/>
                  </a:lnTo>
                  <a:lnTo>
                    <a:pt x="209" y="499"/>
                  </a:lnTo>
                  <a:lnTo>
                    <a:pt x="207" y="497"/>
                  </a:lnTo>
                  <a:lnTo>
                    <a:pt x="202" y="495"/>
                  </a:lnTo>
                  <a:lnTo>
                    <a:pt x="195" y="494"/>
                  </a:lnTo>
                  <a:lnTo>
                    <a:pt x="188" y="494"/>
                  </a:lnTo>
                  <a:lnTo>
                    <a:pt x="182" y="492"/>
                  </a:lnTo>
                  <a:lnTo>
                    <a:pt x="178" y="494"/>
                  </a:lnTo>
                  <a:lnTo>
                    <a:pt x="175" y="494"/>
                  </a:lnTo>
                  <a:lnTo>
                    <a:pt x="172" y="495"/>
                  </a:lnTo>
                  <a:lnTo>
                    <a:pt x="168" y="495"/>
                  </a:lnTo>
                  <a:lnTo>
                    <a:pt x="163" y="497"/>
                  </a:lnTo>
                  <a:lnTo>
                    <a:pt x="158" y="495"/>
                  </a:lnTo>
                  <a:lnTo>
                    <a:pt x="151" y="494"/>
                  </a:lnTo>
                  <a:lnTo>
                    <a:pt x="146" y="490"/>
                  </a:lnTo>
                  <a:lnTo>
                    <a:pt x="143" y="487"/>
                  </a:lnTo>
                  <a:lnTo>
                    <a:pt x="138" y="485"/>
                  </a:lnTo>
                  <a:lnTo>
                    <a:pt x="133" y="484"/>
                  </a:lnTo>
                  <a:lnTo>
                    <a:pt x="128" y="484"/>
                  </a:lnTo>
                  <a:lnTo>
                    <a:pt x="121" y="484"/>
                  </a:lnTo>
                  <a:lnTo>
                    <a:pt x="116" y="484"/>
                  </a:lnTo>
                  <a:lnTo>
                    <a:pt x="111" y="484"/>
                  </a:lnTo>
                  <a:lnTo>
                    <a:pt x="109" y="482"/>
                  </a:lnTo>
                  <a:lnTo>
                    <a:pt x="108" y="478"/>
                  </a:lnTo>
                  <a:lnTo>
                    <a:pt x="106" y="475"/>
                  </a:lnTo>
                  <a:lnTo>
                    <a:pt x="106" y="473"/>
                  </a:lnTo>
                  <a:lnTo>
                    <a:pt x="104" y="470"/>
                  </a:lnTo>
                  <a:lnTo>
                    <a:pt x="103" y="467"/>
                  </a:lnTo>
                  <a:lnTo>
                    <a:pt x="101" y="463"/>
                  </a:lnTo>
                  <a:lnTo>
                    <a:pt x="96" y="458"/>
                  </a:lnTo>
                  <a:lnTo>
                    <a:pt x="93" y="455"/>
                  </a:lnTo>
                  <a:lnTo>
                    <a:pt x="88" y="453"/>
                  </a:lnTo>
                  <a:lnTo>
                    <a:pt x="81" y="452"/>
                  </a:lnTo>
                  <a:lnTo>
                    <a:pt x="76" y="452"/>
                  </a:lnTo>
                  <a:lnTo>
                    <a:pt x="72" y="452"/>
                  </a:lnTo>
                  <a:lnTo>
                    <a:pt x="71" y="452"/>
                  </a:lnTo>
                  <a:lnTo>
                    <a:pt x="71" y="452"/>
                  </a:lnTo>
                  <a:lnTo>
                    <a:pt x="69" y="452"/>
                  </a:lnTo>
                  <a:lnTo>
                    <a:pt x="67" y="452"/>
                  </a:lnTo>
                  <a:lnTo>
                    <a:pt x="62" y="450"/>
                  </a:lnTo>
                  <a:lnTo>
                    <a:pt x="59" y="450"/>
                  </a:lnTo>
                  <a:lnTo>
                    <a:pt x="56" y="448"/>
                  </a:lnTo>
                  <a:lnTo>
                    <a:pt x="54" y="448"/>
                  </a:lnTo>
                  <a:lnTo>
                    <a:pt x="51" y="448"/>
                  </a:lnTo>
                  <a:lnTo>
                    <a:pt x="49" y="450"/>
                  </a:lnTo>
                  <a:lnTo>
                    <a:pt x="46" y="452"/>
                  </a:lnTo>
                  <a:lnTo>
                    <a:pt x="44" y="452"/>
                  </a:lnTo>
                  <a:lnTo>
                    <a:pt x="42" y="453"/>
                  </a:lnTo>
                  <a:lnTo>
                    <a:pt x="40" y="433"/>
                  </a:lnTo>
                  <a:lnTo>
                    <a:pt x="37" y="406"/>
                  </a:lnTo>
                  <a:lnTo>
                    <a:pt x="32" y="373"/>
                  </a:lnTo>
                  <a:lnTo>
                    <a:pt x="29" y="334"/>
                  </a:lnTo>
                  <a:lnTo>
                    <a:pt x="24" y="294"/>
                  </a:lnTo>
                  <a:lnTo>
                    <a:pt x="19" y="253"/>
                  </a:lnTo>
                  <a:lnTo>
                    <a:pt x="14" y="215"/>
                  </a:lnTo>
                  <a:lnTo>
                    <a:pt x="10" y="179"/>
                  </a:lnTo>
                  <a:lnTo>
                    <a:pt x="5" y="147"/>
                  </a:lnTo>
                  <a:lnTo>
                    <a:pt x="2" y="124"/>
                  </a:lnTo>
                  <a:lnTo>
                    <a:pt x="0" y="109"/>
                  </a:lnTo>
                  <a:lnTo>
                    <a:pt x="20" y="105"/>
                  </a:lnTo>
                  <a:lnTo>
                    <a:pt x="47" y="99"/>
                  </a:lnTo>
                  <a:lnTo>
                    <a:pt x="77" y="94"/>
                  </a:lnTo>
                  <a:lnTo>
                    <a:pt x="106" y="89"/>
                  </a:lnTo>
                  <a:lnTo>
                    <a:pt x="130" y="84"/>
                  </a:lnTo>
                  <a:lnTo>
                    <a:pt x="131" y="85"/>
                  </a:lnTo>
                  <a:lnTo>
                    <a:pt x="131" y="85"/>
                  </a:lnTo>
                  <a:lnTo>
                    <a:pt x="135" y="85"/>
                  </a:lnTo>
                  <a:lnTo>
                    <a:pt x="138" y="85"/>
                  </a:lnTo>
                  <a:lnTo>
                    <a:pt x="141" y="85"/>
                  </a:lnTo>
                  <a:lnTo>
                    <a:pt x="146" y="85"/>
                  </a:lnTo>
                  <a:lnTo>
                    <a:pt x="151" y="87"/>
                  </a:lnTo>
                  <a:lnTo>
                    <a:pt x="156" y="90"/>
                  </a:lnTo>
                  <a:lnTo>
                    <a:pt x="161" y="92"/>
                  </a:lnTo>
                  <a:lnTo>
                    <a:pt x="167" y="92"/>
                  </a:lnTo>
                  <a:lnTo>
                    <a:pt x="172" y="94"/>
                  </a:lnTo>
                  <a:lnTo>
                    <a:pt x="175" y="97"/>
                  </a:lnTo>
                  <a:lnTo>
                    <a:pt x="180" y="99"/>
                  </a:lnTo>
                  <a:lnTo>
                    <a:pt x="182" y="100"/>
                  </a:lnTo>
                  <a:lnTo>
                    <a:pt x="183" y="102"/>
                  </a:lnTo>
                  <a:lnTo>
                    <a:pt x="185" y="102"/>
                  </a:lnTo>
                  <a:lnTo>
                    <a:pt x="187" y="102"/>
                  </a:lnTo>
                  <a:lnTo>
                    <a:pt x="190" y="102"/>
                  </a:lnTo>
                  <a:lnTo>
                    <a:pt x="193" y="102"/>
                  </a:lnTo>
                  <a:lnTo>
                    <a:pt x="193" y="102"/>
                  </a:lnTo>
                  <a:lnTo>
                    <a:pt x="195" y="100"/>
                  </a:lnTo>
                  <a:lnTo>
                    <a:pt x="195" y="99"/>
                  </a:lnTo>
                  <a:lnTo>
                    <a:pt x="197" y="97"/>
                  </a:lnTo>
                  <a:lnTo>
                    <a:pt x="200" y="97"/>
                  </a:lnTo>
                  <a:lnTo>
                    <a:pt x="202" y="97"/>
                  </a:lnTo>
                  <a:lnTo>
                    <a:pt x="203" y="97"/>
                  </a:lnTo>
                  <a:lnTo>
                    <a:pt x="203" y="99"/>
                  </a:lnTo>
                  <a:lnTo>
                    <a:pt x="203" y="102"/>
                  </a:lnTo>
                  <a:lnTo>
                    <a:pt x="203" y="104"/>
                  </a:lnTo>
                  <a:lnTo>
                    <a:pt x="203" y="105"/>
                  </a:lnTo>
                  <a:lnTo>
                    <a:pt x="205" y="107"/>
                  </a:lnTo>
                  <a:lnTo>
                    <a:pt x="207" y="109"/>
                  </a:lnTo>
                  <a:lnTo>
                    <a:pt x="209" y="109"/>
                  </a:lnTo>
                  <a:lnTo>
                    <a:pt x="214" y="109"/>
                  </a:lnTo>
                  <a:lnTo>
                    <a:pt x="219" y="109"/>
                  </a:lnTo>
                  <a:lnTo>
                    <a:pt x="225" y="110"/>
                  </a:lnTo>
                  <a:lnTo>
                    <a:pt x="230" y="112"/>
                  </a:lnTo>
                  <a:lnTo>
                    <a:pt x="234" y="112"/>
                  </a:lnTo>
                  <a:lnTo>
                    <a:pt x="237" y="112"/>
                  </a:lnTo>
                  <a:lnTo>
                    <a:pt x="239" y="110"/>
                  </a:lnTo>
                  <a:lnTo>
                    <a:pt x="240" y="110"/>
                  </a:lnTo>
                  <a:lnTo>
                    <a:pt x="244" y="109"/>
                  </a:lnTo>
                  <a:lnTo>
                    <a:pt x="251" y="107"/>
                  </a:lnTo>
                  <a:lnTo>
                    <a:pt x="259" y="102"/>
                  </a:lnTo>
                  <a:lnTo>
                    <a:pt x="267" y="95"/>
                  </a:lnTo>
                  <a:lnTo>
                    <a:pt x="277" y="90"/>
                  </a:lnTo>
                  <a:lnTo>
                    <a:pt x="288" y="89"/>
                  </a:lnTo>
                  <a:lnTo>
                    <a:pt x="296" y="90"/>
                  </a:lnTo>
                  <a:lnTo>
                    <a:pt x="304" y="92"/>
                  </a:lnTo>
                  <a:lnTo>
                    <a:pt x="309" y="90"/>
                  </a:lnTo>
                  <a:lnTo>
                    <a:pt x="311" y="89"/>
                  </a:lnTo>
                  <a:lnTo>
                    <a:pt x="313" y="87"/>
                  </a:lnTo>
                  <a:lnTo>
                    <a:pt x="313" y="85"/>
                  </a:lnTo>
                  <a:lnTo>
                    <a:pt x="316" y="84"/>
                  </a:lnTo>
                  <a:lnTo>
                    <a:pt x="318" y="82"/>
                  </a:lnTo>
                  <a:lnTo>
                    <a:pt x="321" y="80"/>
                  </a:lnTo>
                  <a:lnTo>
                    <a:pt x="324" y="77"/>
                  </a:lnTo>
                  <a:lnTo>
                    <a:pt x="326" y="74"/>
                  </a:lnTo>
                  <a:lnTo>
                    <a:pt x="328" y="68"/>
                  </a:lnTo>
                  <a:lnTo>
                    <a:pt x="330" y="63"/>
                  </a:lnTo>
                  <a:lnTo>
                    <a:pt x="333" y="58"/>
                  </a:lnTo>
                  <a:lnTo>
                    <a:pt x="338" y="53"/>
                  </a:lnTo>
                  <a:lnTo>
                    <a:pt x="343" y="48"/>
                  </a:lnTo>
                  <a:lnTo>
                    <a:pt x="348" y="43"/>
                  </a:lnTo>
                  <a:lnTo>
                    <a:pt x="353" y="40"/>
                  </a:lnTo>
                  <a:lnTo>
                    <a:pt x="360" y="37"/>
                  </a:lnTo>
                  <a:lnTo>
                    <a:pt x="370" y="30"/>
                  </a:lnTo>
                  <a:lnTo>
                    <a:pt x="383" y="21"/>
                  </a:lnTo>
                  <a:lnTo>
                    <a:pt x="400" y="10"/>
                  </a:lnTo>
                  <a:lnTo>
                    <a:pt x="41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Freeform 12"/>
            <p:cNvSpPr>
              <a:spLocks/>
            </p:cNvSpPr>
            <p:nvPr/>
          </p:nvSpPr>
          <p:spPr bwMode="auto">
            <a:xfrm>
              <a:off x="7233028" y="5179019"/>
              <a:ext cx="217987" cy="22740"/>
            </a:xfrm>
            <a:custGeom>
              <a:avLst/>
              <a:gdLst>
                <a:gd name="T0" fmla="*/ 278 w 278"/>
                <a:gd name="T1" fmla="*/ 0 h 29"/>
                <a:gd name="T2" fmla="*/ 237 w 278"/>
                <a:gd name="T3" fmla="*/ 6 h 29"/>
                <a:gd name="T4" fmla="*/ 197 w 278"/>
                <a:gd name="T5" fmla="*/ 11 h 29"/>
                <a:gd name="T6" fmla="*/ 162 w 278"/>
                <a:gd name="T7" fmla="*/ 14 h 29"/>
                <a:gd name="T8" fmla="*/ 131 w 278"/>
                <a:gd name="T9" fmla="*/ 17 h 29"/>
                <a:gd name="T10" fmla="*/ 108 w 278"/>
                <a:gd name="T11" fmla="*/ 21 h 29"/>
                <a:gd name="T12" fmla="*/ 79 w 278"/>
                <a:gd name="T13" fmla="*/ 22 h 29"/>
                <a:gd name="T14" fmla="*/ 42 w 278"/>
                <a:gd name="T15" fmla="*/ 26 h 29"/>
                <a:gd name="T16" fmla="*/ 0 w 278"/>
                <a:gd name="T17" fmla="*/ 29 h 29"/>
                <a:gd name="T18" fmla="*/ 278 w 278"/>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29">
                  <a:moveTo>
                    <a:pt x="278" y="0"/>
                  </a:moveTo>
                  <a:lnTo>
                    <a:pt x="237" y="6"/>
                  </a:lnTo>
                  <a:lnTo>
                    <a:pt x="197" y="11"/>
                  </a:lnTo>
                  <a:lnTo>
                    <a:pt x="162" y="14"/>
                  </a:lnTo>
                  <a:lnTo>
                    <a:pt x="131" y="17"/>
                  </a:lnTo>
                  <a:lnTo>
                    <a:pt x="108" y="21"/>
                  </a:lnTo>
                  <a:lnTo>
                    <a:pt x="79" y="22"/>
                  </a:lnTo>
                  <a:lnTo>
                    <a:pt x="42" y="26"/>
                  </a:lnTo>
                  <a:lnTo>
                    <a:pt x="0" y="29"/>
                  </a:lnTo>
                  <a:lnTo>
                    <a:pt x="27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 name="Freeform 13"/>
            <p:cNvSpPr>
              <a:spLocks/>
            </p:cNvSpPr>
            <p:nvPr/>
          </p:nvSpPr>
          <p:spPr bwMode="auto">
            <a:xfrm>
              <a:off x="6463798" y="3722111"/>
              <a:ext cx="544185" cy="615540"/>
            </a:xfrm>
            <a:custGeom>
              <a:avLst/>
              <a:gdLst>
                <a:gd name="T0" fmla="*/ 220 w 694"/>
                <a:gd name="T1" fmla="*/ 7 h 785"/>
                <a:gd name="T2" fmla="*/ 227 w 694"/>
                <a:gd name="T3" fmla="*/ 45 h 785"/>
                <a:gd name="T4" fmla="*/ 234 w 694"/>
                <a:gd name="T5" fmla="*/ 74 h 785"/>
                <a:gd name="T6" fmla="*/ 255 w 694"/>
                <a:gd name="T7" fmla="*/ 86 h 785"/>
                <a:gd name="T8" fmla="*/ 302 w 694"/>
                <a:gd name="T9" fmla="*/ 99 h 785"/>
                <a:gd name="T10" fmla="*/ 318 w 694"/>
                <a:gd name="T11" fmla="*/ 108 h 785"/>
                <a:gd name="T12" fmla="*/ 338 w 694"/>
                <a:gd name="T13" fmla="*/ 104 h 785"/>
                <a:gd name="T14" fmla="*/ 375 w 694"/>
                <a:gd name="T15" fmla="*/ 91 h 785"/>
                <a:gd name="T16" fmla="*/ 413 w 694"/>
                <a:gd name="T17" fmla="*/ 103 h 785"/>
                <a:gd name="T18" fmla="*/ 427 w 694"/>
                <a:gd name="T19" fmla="*/ 118 h 785"/>
                <a:gd name="T20" fmla="*/ 442 w 694"/>
                <a:gd name="T21" fmla="*/ 136 h 785"/>
                <a:gd name="T22" fmla="*/ 455 w 694"/>
                <a:gd name="T23" fmla="*/ 129 h 785"/>
                <a:gd name="T24" fmla="*/ 471 w 694"/>
                <a:gd name="T25" fmla="*/ 128 h 785"/>
                <a:gd name="T26" fmla="*/ 496 w 694"/>
                <a:gd name="T27" fmla="*/ 145 h 785"/>
                <a:gd name="T28" fmla="*/ 528 w 694"/>
                <a:gd name="T29" fmla="*/ 163 h 785"/>
                <a:gd name="T30" fmla="*/ 578 w 694"/>
                <a:gd name="T31" fmla="*/ 136 h 785"/>
                <a:gd name="T32" fmla="*/ 595 w 694"/>
                <a:gd name="T33" fmla="*/ 153 h 785"/>
                <a:gd name="T34" fmla="*/ 637 w 694"/>
                <a:gd name="T35" fmla="*/ 143 h 785"/>
                <a:gd name="T36" fmla="*/ 659 w 694"/>
                <a:gd name="T37" fmla="*/ 153 h 785"/>
                <a:gd name="T38" fmla="*/ 674 w 694"/>
                <a:gd name="T39" fmla="*/ 158 h 785"/>
                <a:gd name="T40" fmla="*/ 694 w 694"/>
                <a:gd name="T41" fmla="*/ 155 h 785"/>
                <a:gd name="T42" fmla="*/ 677 w 694"/>
                <a:gd name="T43" fmla="*/ 173 h 785"/>
                <a:gd name="T44" fmla="*/ 592 w 694"/>
                <a:gd name="T45" fmla="*/ 215 h 785"/>
                <a:gd name="T46" fmla="*/ 555 w 694"/>
                <a:gd name="T47" fmla="*/ 250 h 785"/>
                <a:gd name="T48" fmla="*/ 501 w 694"/>
                <a:gd name="T49" fmla="*/ 314 h 785"/>
                <a:gd name="T50" fmla="*/ 481 w 694"/>
                <a:gd name="T51" fmla="*/ 333 h 785"/>
                <a:gd name="T52" fmla="*/ 464 w 694"/>
                <a:gd name="T53" fmla="*/ 353 h 785"/>
                <a:gd name="T54" fmla="*/ 464 w 694"/>
                <a:gd name="T55" fmla="*/ 408 h 785"/>
                <a:gd name="T56" fmla="*/ 423 w 694"/>
                <a:gd name="T57" fmla="*/ 457 h 785"/>
                <a:gd name="T58" fmla="*/ 413 w 694"/>
                <a:gd name="T59" fmla="*/ 479 h 785"/>
                <a:gd name="T60" fmla="*/ 413 w 694"/>
                <a:gd name="T61" fmla="*/ 497 h 785"/>
                <a:gd name="T62" fmla="*/ 429 w 694"/>
                <a:gd name="T63" fmla="*/ 509 h 785"/>
                <a:gd name="T64" fmla="*/ 427 w 694"/>
                <a:gd name="T65" fmla="*/ 533 h 785"/>
                <a:gd name="T66" fmla="*/ 425 w 694"/>
                <a:gd name="T67" fmla="*/ 571 h 785"/>
                <a:gd name="T68" fmla="*/ 429 w 694"/>
                <a:gd name="T69" fmla="*/ 583 h 785"/>
                <a:gd name="T70" fmla="*/ 427 w 694"/>
                <a:gd name="T71" fmla="*/ 610 h 785"/>
                <a:gd name="T72" fmla="*/ 454 w 694"/>
                <a:gd name="T73" fmla="*/ 632 h 785"/>
                <a:gd name="T74" fmla="*/ 472 w 694"/>
                <a:gd name="T75" fmla="*/ 640 h 785"/>
                <a:gd name="T76" fmla="*/ 502 w 694"/>
                <a:gd name="T77" fmla="*/ 659 h 785"/>
                <a:gd name="T78" fmla="*/ 551 w 694"/>
                <a:gd name="T79" fmla="*/ 697 h 785"/>
                <a:gd name="T80" fmla="*/ 573 w 694"/>
                <a:gd name="T81" fmla="*/ 723 h 785"/>
                <a:gd name="T82" fmla="*/ 583 w 694"/>
                <a:gd name="T83" fmla="*/ 768 h 785"/>
                <a:gd name="T84" fmla="*/ 296 w 694"/>
                <a:gd name="T85" fmla="*/ 781 h 785"/>
                <a:gd name="T86" fmla="*/ 81 w 694"/>
                <a:gd name="T87" fmla="*/ 765 h 785"/>
                <a:gd name="T88" fmla="*/ 77 w 694"/>
                <a:gd name="T89" fmla="*/ 576 h 785"/>
                <a:gd name="T90" fmla="*/ 64 w 694"/>
                <a:gd name="T91" fmla="*/ 531 h 785"/>
                <a:gd name="T92" fmla="*/ 42 w 694"/>
                <a:gd name="T93" fmla="*/ 513 h 785"/>
                <a:gd name="T94" fmla="*/ 49 w 694"/>
                <a:gd name="T95" fmla="*/ 486 h 785"/>
                <a:gd name="T96" fmla="*/ 66 w 694"/>
                <a:gd name="T97" fmla="*/ 435 h 785"/>
                <a:gd name="T98" fmla="*/ 45 w 694"/>
                <a:gd name="T99" fmla="*/ 350 h 785"/>
                <a:gd name="T100" fmla="*/ 39 w 694"/>
                <a:gd name="T101" fmla="*/ 296 h 785"/>
                <a:gd name="T102" fmla="*/ 37 w 694"/>
                <a:gd name="T103" fmla="*/ 224 h 785"/>
                <a:gd name="T104" fmla="*/ 13 w 694"/>
                <a:gd name="T105" fmla="*/ 173 h 785"/>
                <a:gd name="T106" fmla="*/ 12 w 694"/>
                <a:gd name="T107" fmla="*/ 106 h 785"/>
                <a:gd name="T108" fmla="*/ 12 w 694"/>
                <a:gd name="T109" fmla="*/ 74 h 785"/>
                <a:gd name="T110" fmla="*/ 54 w 694"/>
                <a:gd name="T111" fmla="*/ 52 h 785"/>
                <a:gd name="T112" fmla="*/ 188 w 694"/>
                <a:gd name="T113" fmla="*/ 45 h 785"/>
                <a:gd name="T114" fmla="*/ 193 w 694"/>
                <a:gd name="T115"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4" h="785">
                  <a:moveTo>
                    <a:pt x="193" y="0"/>
                  </a:moveTo>
                  <a:lnTo>
                    <a:pt x="198" y="0"/>
                  </a:lnTo>
                  <a:lnTo>
                    <a:pt x="203" y="0"/>
                  </a:lnTo>
                  <a:lnTo>
                    <a:pt x="208" y="2"/>
                  </a:lnTo>
                  <a:lnTo>
                    <a:pt x="215" y="3"/>
                  </a:lnTo>
                  <a:lnTo>
                    <a:pt x="220" y="7"/>
                  </a:lnTo>
                  <a:lnTo>
                    <a:pt x="222" y="14"/>
                  </a:lnTo>
                  <a:lnTo>
                    <a:pt x="222" y="22"/>
                  </a:lnTo>
                  <a:lnTo>
                    <a:pt x="223" y="32"/>
                  </a:lnTo>
                  <a:lnTo>
                    <a:pt x="225" y="37"/>
                  </a:lnTo>
                  <a:lnTo>
                    <a:pt x="225" y="42"/>
                  </a:lnTo>
                  <a:lnTo>
                    <a:pt x="227" y="45"/>
                  </a:lnTo>
                  <a:lnTo>
                    <a:pt x="227" y="50"/>
                  </a:lnTo>
                  <a:lnTo>
                    <a:pt x="229" y="56"/>
                  </a:lnTo>
                  <a:lnTo>
                    <a:pt x="230" y="61"/>
                  </a:lnTo>
                  <a:lnTo>
                    <a:pt x="232" y="66"/>
                  </a:lnTo>
                  <a:lnTo>
                    <a:pt x="232" y="69"/>
                  </a:lnTo>
                  <a:lnTo>
                    <a:pt x="234" y="74"/>
                  </a:lnTo>
                  <a:lnTo>
                    <a:pt x="235" y="79"/>
                  </a:lnTo>
                  <a:lnTo>
                    <a:pt x="239" y="84"/>
                  </a:lnTo>
                  <a:lnTo>
                    <a:pt x="240" y="86"/>
                  </a:lnTo>
                  <a:lnTo>
                    <a:pt x="244" y="86"/>
                  </a:lnTo>
                  <a:lnTo>
                    <a:pt x="249" y="86"/>
                  </a:lnTo>
                  <a:lnTo>
                    <a:pt x="255" y="86"/>
                  </a:lnTo>
                  <a:lnTo>
                    <a:pt x="266" y="87"/>
                  </a:lnTo>
                  <a:lnTo>
                    <a:pt x="276" y="93"/>
                  </a:lnTo>
                  <a:lnTo>
                    <a:pt x="289" y="96"/>
                  </a:lnTo>
                  <a:lnTo>
                    <a:pt x="296" y="96"/>
                  </a:lnTo>
                  <a:lnTo>
                    <a:pt x="299" y="98"/>
                  </a:lnTo>
                  <a:lnTo>
                    <a:pt x="302" y="99"/>
                  </a:lnTo>
                  <a:lnTo>
                    <a:pt x="306" y="99"/>
                  </a:lnTo>
                  <a:lnTo>
                    <a:pt x="308" y="103"/>
                  </a:lnTo>
                  <a:lnTo>
                    <a:pt x="311" y="104"/>
                  </a:lnTo>
                  <a:lnTo>
                    <a:pt x="314" y="106"/>
                  </a:lnTo>
                  <a:lnTo>
                    <a:pt x="316" y="108"/>
                  </a:lnTo>
                  <a:lnTo>
                    <a:pt x="318" y="108"/>
                  </a:lnTo>
                  <a:lnTo>
                    <a:pt x="321" y="108"/>
                  </a:lnTo>
                  <a:lnTo>
                    <a:pt x="323" y="108"/>
                  </a:lnTo>
                  <a:lnTo>
                    <a:pt x="328" y="108"/>
                  </a:lnTo>
                  <a:lnTo>
                    <a:pt x="331" y="108"/>
                  </a:lnTo>
                  <a:lnTo>
                    <a:pt x="334" y="106"/>
                  </a:lnTo>
                  <a:lnTo>
                    <a:pt x="338" y="104"/>
                  </a:lnTo>
                  <a:lnTo>
                    <a:pt x="341" y="103"/>
                  </a:lnTo>
                  <a:lnTo>
                    <a:pt x="343" y="101"/>
                  </a:lnTo>
                  <a:lnTo>
                    <a:pt x="346" y="99"/>
                  </a:lnTo>
                  <a:lnTo>
                    <a:pt x="353" y="96"/>
                  </a:lnTo>
                  <a:lnTo>
                    <a:pt x="363" y="93"/>
                  </a:lnTo>
                  <a:lnTo>
                    <a:pt x="375" y="91"/>
                  </a:lnTo>
                  <a:lnTo>
                    <a:pt x="385" y="93"/>
                  </a:lnTo>
                  <a:lnTo>
                    <a:pt x="393" y="94"/>
                  </a:lnTo>
                  <a:lnTo>
                    <a:pt x="403" y="96"/>
                  </a:lnTo>
                  <a:lnTo>
                    <a:pt x="408" y="98"/>
                  </a:lnTo>
                  <a:lnTo>
                    <a:pt x="412" y="99"/>
                  </a:lnTo>
                  <a:lnTo>
                    <a:pt x="413" y="103"/>
                  </a:lnTo>
                  <a:lnTo>
                    <a:pt x="415" y="106"/>
                  </a:lnTo>
                  <a:lnTo>
                    <a:pt x="417" y="109"/>
                  </a:lnTo>
                  <a:lnTo>
                    <a:pt x="418" y="111"/>
                  </a:lnTo>
                  <a:lnTo>
                    <a:pt x="422" y="114"/>
                  </a:lnTo>
                  <a:lnTo>
                    <a:pt x="423" y="116"/>
                  </a:lnTo>
                  <a:lnTo>
                    <a:pt x="427" y="118"/>
                  </a:lnTo>
                  <a:lnTo>
                    <a:pt x="429" y="119"/>
                  </a:lnTo>
                  <a:lnTo>
                    <a:pt x="430" y="121"/>
                  </a:lnTo>
                  <a:lnTo>
                    <a:pt x="432" y="124"/>
                  </a:lnTo>
                  <a:lnTo>
                    <a:pt x="435" y="129"/>
                  </a:lnTo>
                  <a:lnTo>
                    <a:pt x="439" y="133"/>
                  </a:lnTo>
                  <a:lnTo>
                    <a:pt x="442" y="136"/>
                  </a:lnTo>
                  <a:lnTo>
                    <a:pt x="447" y="138"/>
                  </a:lnTo>
                  <a:lnTo>
                    <a:pt x="450" y="138"/>
                  </a:lnTo>
                  <a:lnTo>
                    <a:pt x="454" y="136"/>
                  </a:lnTo>
                  <a:lnTo>
                    <a:pt x="454" y="135"/>
                  </a:lnTo>
                  <a:lnTo>
                    <a:pt x="455" y="133"/>
                  </a:lnTo>
                  <a:lnTo>
                    <a:pt x="455" y="129"/>
                  </a:lnTo>
                  <a:lnTo>
                    <a:pt x="457" y="128"/>
                  </a:lnTo>
                  <a:lnTo>
                    <a:pt x="459" y="126"/>
                  </a:lnTo>
                  <a:lnTo>
                    <a:pt x="462" y="124"/>
                  </a:lnTo>
                  <a:lnTo>
                    <a:pt x="465" y="126"/>
                  </a:lnTo>
                  <a:lnTo>
                    <a:pt x="469" y="126"/>
                  </a:lnTo>
                  <a:lnTo>
                    <a:pt x="471" y="128"/>
                  </a:lnTo>
                  <a:lnTo>
                    <a:pt x="474" y="129"/>
                  </a:lnTo>
                  <a:lnTo>
                    <a:pt x="481" y="135"/>
                  </a:lnTo>
                  <a:lnTo>
                    <a:pt x="487" y="140"/>
                  </a:lnTo>
                  <a:lnTo>
                    <a:pt x="492" y="143"/>
                  </a:lnTo>
                  <a:lnTo>
                    <a:pt x="496" y="145"/>
                  </a:lnTo>
                  <a:lnTo>
                    <a:pt x="496" y="145"/>
                  </a:lnTo>
                  <a:lnTo>
                    <a:pt x="497" y="146"/>
                  </a:lnTo>
                  <a:lnTo>
                    <a:pt x="497" y="148"/>
                  </a:lnTo>
                  <a:lnTo>
                    <a:pt x="499" y="150"/>
                  </a:lnTo>
                  <a:lnTo>
                    <a:pt x="506" y="156"/>
                  </a:lnTo>
                  <a:lnTo>
                    <a:pt x="516" y="160"/>
                  </a:lnTo>
                  <a:lnTo>
                    <a:pt x="528" y="163"/>
                  </a:lnTo>
                  <a:lnTo>
                    <a:pt x="538" y="161"/>
                  </a:lnTo>
                  <a:lnTo>
                    <a:pt x="550" y="155"/>
                  </a:lnTo>
                  <a:lnTo>
                    <a:pt x="561" y="146"/>
                  </a:lnTo>
                  <a:lnTo>
                    <a:pt x="570" y="138"/>
                  </a:lnTo>
                  <a:lnTo>
                    <a:pt x="576" y="135"/>
                  </a:lnTo>
                  <a:lnTo>
                    <a:pt x="578" y="136"/>
                  </a:lnTo>
                  <a:lnTo>
                    <a:pt x="581" y="138"/>
                  </a:lnTo>
                  <a:lnTo>
                    <a:pt x="585" y="143"/>
                  </a:lnTo>
                  <a:lnTo>
                    <a:pt x="588" y="146"/>
                  </a:lnTo>
                  <a:lnTo>
                    <a:pt x="592" y="150"/>
                  </a:lnTo>
                  <a:lnTo>
                    <a:pt x="593" y="153"/>
                  </a:lnTo>
                  <a:lnTo>
                    <a:pt x="595" y="153"/>
                  </a:lnTo>
                  <a:lnTo>
                    <a:pt x="597" y="153"/>
                  </a:lnTo>
                  <a:lnTo>
                    <a:pt x="600" y="151"/>
                  </a:lnTo>
                  <a:lnTo>
                    <a:pt x="603" y="150"/>
                  </a:lnTo>
                  <a:lnTo>
                    <a:pt x="607" y="150"/>
                  </a:lnTo>
                  <a:lnTo>
                    <a:pt x="620" y="148"/>
                  </a:lnTo>
                  <a:lnTo>
                    <a:pt x="637" y="143"/>
                  </a:lnTo>
                  <a:lnTo>
                    <a:pt x="642" y="143"/>
                  </a:lnTo>
                  <a:lnTo>
                    <a:pt x="647" y="143"/>
                  </a:lnTo>
                  <a:lnTo>
                    <a:pt x="650" y="145"/>
                  </a:lnTo>
                  <a:lnTo>
                    <a:pt x="654" y="148"/>
                  </a:lnTo>
                  <a:lnTo>
                    <a:pt x="655" y="151"/>
                  </a:lnTo>
                  <a:lnTo>
                    <a:pt x="659" y="153"/>
                  </a:lnTo>
                  <a:lnTo>
                    <a:pt x="660" y="156"/>
                  </a:lnTo>
                  <a:lnTo>
                    <a:pt x="664" y="158"/>
                  </a:lnTo>
                  <a:lnTo>
                    <a:pt x="665" y="160"/>
                  </a:lnTo>
                  <a:lnTo>
                    <a:pt x="667" y="160"/>
                  </a:lnTo>
                  <a:lnTo>
                    <a:pt x="671" y="158"/>
                  </a:lnTo>
                  <a:lnTo>
                    <a:pt x="674" y="158"/>
                  </a:lnTo>
                  <a:lnTo>
                    <a:pt x="677" y="158"/>
                  </a:lnTo>
                  <a:lnTo>
                    <a:pt x="681" y="158"/>
                  </a:lnTo>
                  <a:lnTo>
                    <a:pt x="686" y="156"/>
                  </a:lnTo>
                  <a:lnTo>
                    <a:pt x="689" y="156"/>
                  </a:lnTo>
                  <a:lnTo>
                    <a:pt x="692" y="156"/>
                  </a:lnTo>
                  <a:lnTo>
                    <a:pt x="694" y="155"/>
                  </a:lnTo>
                  <a:lnTo>
                    <a:pt x="694" y="156"/>
                  </a:lnTo>
                  <a:lnTo>
                    <a:pt x="694" y="156"/>
                  </a:lnTo>
                  <a:lnTo>
                    <a:pt x="694" y="160"/>
                  </a:lnTo>
                  <a:lnTo>
                    <a:pt x="692" y="161"/>
                  </a:lnTo>
                  <a:lnTo>
                    <a:pt x="689" y="165"/>
                  </a:lnTo>
                  <a:lnTo>
                    <a:pt x="677" y="173"/>
                  </a:lnTo>
                  <a:lnTo>
                    <a:pt x="662" y="182"/>
                  </a:lnTo>
                  <a:lnTo>
                    <a:pt x="644" y="190"/>
                  </a:lnTo>
                  <a:lnTo>
                    <a:pt x="627" y="195"/>
                  </a:lnTo>
                  <a:lnTo>
                    <a:pt x="615" y="203"/>
                  </a:lnTo>
                  <a:lnTo>
                    <a:pt x="603" y="210"/>
                  </a:lnTo>
                  <a:lnTo>
                    <a:pt x="592" y="215"/>
                  </a:lnTo>
                  <a:lnTo>
                    <a:pt x="586" y="219"/>
                  </a:lnTo>
                  <a:lnTo>
                    <a:pt x="583" y="222"/>
                  </a:lnTo>
                  <a:lnTo>
                    <a:pt x="578" y="227"/>
                  </a:lnTo>
                  <a:lnTo>
                    <a:pt x="573" y="234"/>
                  </a:lnTo>
                  <a:lnTo>
                    <a:pt x="566" y="240"/>
                  </a:lnTo>
                  <a:lnTo>
                    <a:pt x="555" y="250"/>
                  </a:lnTo>
                  <a:lnTo>
                    <a:pt x="548" y="261"/>
                  </a:lnTo>
                  <a:lnTo>
                    <a:pt x="541" y="272"/>
                  </a:lnTo>
                  <a:lnTo>
                    <a:pt x="534" y="282"/>
                  </a:lnTo>
                  <a:lnTo>
                    <a:pt x="523" y="294"/>
                  </a:lnTo>
                  <a:lnTo>
                    <a:pt x="511" y="306"/>
                  </a:lnTo>
                  <a:lnTo>
                    <a:pt x="501" y="314"/>
                  </a:lnTo>
                  <a:lnTo>
                    <a:pt x="492" y="321"/>
                  </a:lnTo>
                  <a:lnTo>
                    <a:pt x="487" y="324"/>
                  </a:lnTo>
                  <a:lnTo>
                    <a:pt x="484" y="326"/>
                  </a:lnTo>
                  <a:lnTo>
                    <a:pt x="482" y="328"/>
                  </a:lnTo>
                  <a:lnTo>
                    <a:pt x="481" y="331"/>
                  </a:lnTo>
                  <a:lnTo>
                    <a:pt x="481" y="333"/>
                  </a:lnTo>
                  <a:lnTo>
                    <a:pt x="479" y="338"/>
                  </a:lnTo>
                  <a:lnTo>
                    <a:pt x="479" y="338"/>
                  </a:lnTo>
                  <a:lnTo>
                    <a:pt x="474" y="340"/>
                  </a:lnTo>
                  <a:lnTo>
                    <a:pt x="471" y="343"/>
                  </a:lnTo>
                  <a:lnTo>
                    <a:pt x="467" y="348"/>
                  </a:lnTo>
                  <a:lnTo>
                    <a:pt x="464" y="353"/>
                  </a:lnTo>
                  <a:lnTo>
                    <a:pt x="460" y="358"/>
                  </a:lnTo>
                  <a:lnTo>
                    <a:pt x="459" y="365"/>
                  </a:lnTo>
                  <a:lnTo>
                    <a:pt x="460" y="375"/>
                  </a:lnTo>
                  <a:lnTo>
                    <a:pt x="462" y="387"/>
                  </a:lnTo>
                  <a:lnTo>
                    <a:pt x="464" y="398"/>
                  </a:lnTo>
                  <a:lnTo>
                    <a:pt x="464" y="408"/>
                  </a:lnTo>
                  <a:lnTo>
                    <a:pt x="462" y="420"/>
                  </a:lnTo>
                  <a:lnTo>
                    <a:pt x="459" y="432"/>
                  </a:lnTo>
                  <a:lnTo>
                    <a:pt x="454" y="439"/>
                  </a:lnTo>
                  <a:lnTo>
                    <a:pt x="440" y="444"/>
                  </a:lnTo>
                  <a:lnTo>
                    <a:pt x="430" y="450"/>
                  </a:lnTo>
                  <a:lnTo>
                    <a:pt x="423" y="457"/>
                  </a:lnTo>
                  <a:lnTo>
                    <a:pt x="422" y="460"/>
                  </a:lnTo>
                  <a:lnTo>
                    <a:pt x="422" y="464"/>
                  </a:lnTo>
                  <a:lnTo>
                    <a:pt x="422" y="467"/>
                  </a:lnTo>
                  <a:lnTo>
                    <a:pt x="420" y="471"/>
                  </a:lnTo>
                  <a:lnTo>
                    <a:pt x="417" y="476"/>
                  </a:lnTo>
                  <a:lnTo>
                    <a:pt x="413" y="479"/>
                  </a:lnTo>
                  <a:lnTo>
                    <a:pt x="410" y="482"/>
                  </a:lnTo>
                  <a:lnTo>
                    <a:pt x="408" y="486"/>
                  </a:lnTo>
                  <a:lnTo>
                    <a:pt x="408" y="491"/>
                  </a:lnTo>
                  <a:lnTo>
                    <a:pt x="408" y="494"/>
                  </a:lnTo>
                  <a:lnTo>
                    <a:pt x="410" y="496"/>
                  </a:lnTo>
                  <a:lnTo>
                    <a:pt x="413" y="497"/>
                  </a:lnTo>
                  <a:lnTo>
                    <a:pt x="417" y="499"/>
                  </a:lnTo>
                  <a:lnTo>
                    <a:pt x="420" y="501"/>
                  </a:lnTo>
                  <a:lnTo>
                    <a:pt x="422" y="502"/>
                  </a:lnTo>
                  <a:lnTo>
                    <a:pt x="425" y="504"/>
                  </a:lnTo>
                  <a:lnTo>
                    <a:pt x="427" y="508"/>
                  </a:lnTo>
                  <a:lnTo>
                    <a:pt x="429" y="509"/>
                  </a:lnTo>
                  <a:lnTo>
                    <a:pt x="430" y="513"/>
                  </a:lnTo>
                  <a:lnTo>
                    <a:pt x="432" y="514"/>
                  </a:lnTo>
                  <a:lnTo>
                    <a:pt x="432" y="518"/>
                  </a:lnTo>
                  <a:lnTo>
                    <a:pt x="430" y="523"/>
                  </a:lnTo>
                  <a:lnTo>
                    <a:pt x="429" y="528"/>
                  </a:lnTo>
                  <a:lnTo>
                    <a:pt x="427" y="533"/>
                  </a:lnTo>
                  <a:lnTo>
                    <a:pt x="427" y="538"/>
                  </a:lnTo>
                  <a:lnTo>
                    <a:pt x="425" y="546"/>
                  </a:lnTo>
                  <a:lnTo>
                    <a:pt x="425" y="556"/>
                  </a:lnTo>
                  <a:lnTo>
                    <a:pt x="423" y="563"/>
                  </a:lnTo>
                  <a:lnTo>
                    <a:pt x="425" y="570"/>
                  </a:lnTo>
                  <a:lnTo>
                    <a:pt x="425" y="571"/>
                  </a:lnTo>
                  <a:lnTo>
                    <a:pt x="425" y="573"/>
                  </a:lnTo>
                  <a:lnTo>
                    <a:pt x="427" y="575"/>
                  </a:lnTo>
                  <a:lnTo>
                    <a:pt x="429" y="575"/>
                  </a:lnTo>
                  <a:lnTo>
                    <a:pt x="429" y="576"/>
                  </a:lnTo>
                  <a:lnTo>
                    <a:pt x="429" y="580"/>
                  </a:lnTo>
                  <a:lnTo>
                    <a:pt x="429" y="583"/>
                  </a:lnTo>
                  <a:lnTo>
                    <a:pt x="427" y="587"/>
                  </a:lnTo>
                  <a:lnTo>
                    <a:pt x="423" y="593"/>
                  </a:lnTo>
                  <a:lnTo>
                    <a:pt x="422" y="600"/>
                  </a:lnTo>
                  <a:lnTo>
                    <a:pt x="422" y="603"/>
                  </a:lnTo>
                  <a:lnTo>
                    <a:pt x="423" y="607"/>
                  </a:lnTo>
                  <a:lnTo>
                    <a:pt x="427" y="610"/>
                  </a:lnTo>
                  <a:lnTo>
                    <a:pt x="432" y="615"/>
                  </a:lnTo>
                  <a:lnTo>
                    <a:pt x="439" y="620"/>
                  </a:lnTo>
                  <a:lnTo>
                    <a:pt x="444" y="625"/>
                  </a:lnTo>
                  <a:lnTo>
                    <a:pt x="449" y="629"/>
                  </a:lnTo>
                  <a:lnTo>
                    <a:pt x="450" y="630"/>
                  </a:lnTo>
                  <a:lnTo>
                    <a:pt x="454" y="632"/>
                  </a:lnTo>
                  <a:lnTo>
                    <a:pt x="457" y="632"/>
                  </a:lnTo>
                  <a:lnTo>
                    <a:pt x="460" y="632"/>
                  </a:lnTo>
                  <a:lnTo>
                    <a:pt x="464" y="632"/>
                  </a:lnTo>
                  <a:lnTo>
                    <a:pt x="465" y="632"/>
                  </a:lnTo>
                  <a:lnTo>
                    <a:pt x="469" y="635"/>
                  </a:lnTo>
                  <a:lnTo>
                    <a:pt x="472" y="640"/>
                  </a:lnTo>
                  <a:lnTo>
                    <a:pt x="476" y="644"/>
                  </a:lnTo>
                  <a:lnTo>
                    <a:pt x="479" y="647"/>
                  </a:lnTo>
                  <a:lnTo>
                    <a:pt x="486" y="650"/>
                  </a:lnTo>
                  <a:lnTo>
                    <a:pt x="492" y="652"/>
                  </a:lnTo>
                  <a:lnTo>
                    <a:pt x="497" y="655"/>
                  </a:lnTo>
                  <a:lnTo>
                    <a:pt x="502" y="659"/>
                  </a:lnTo>
                  <a:lnTo>
                    <a:pt x="507" y="664"/>
                  </a:lnTo>
                  <a:lnTo>
                    <a:pt x="514" y="674"/>
                  </a:lnTo>
                  <a:lnTo>
                    <a:pt x="524" y="684"/>
                  </a:lnTo>
                  <a:lnTo>
                    <a:pt x="536" y="694"/>
                  </a:lnTo>
                  <a:lnTo>
                    <a:pt x="546" y="697"/>
                  </a:lnTo>
                  <a:lnTo>
                    <a:pt x="551" y="697"/>
                  </a:lnTo>
                  <a:lnTo>
                    <a:pt x="555" y="699"/>
                  </a:lnTo>
                  <a:lnTo>
                    <a:pt x="556" y="701"/>
                  </a:lnTo>
                  <a:lnTo>
                    <a:pt x="560" y="702"/>
                  </a:lnTo>
                  <a:lnTo>
                    <a:pt x="561" y="706"/>
                  </a:lnTo>
                  <a:lnTo>
                    <a:pt x="566" y="711"/>
                  </a:lnTo>
                  <a:lnTo>
                    <a:pt x="573" y="723"/>
                  </a:lnTo>
                  <a:lnTo>
                    <a:pt x="578" y="736"/>
                  </a:lnTo>
                  <a:lnTo>
                    <a:pt x="580" y="744"/>
                  </a:lnTo>
                  <a:lnTo>
                    <a:pt x="580" y="749"/>
                  </a:lnTo>
                  <a:lnTo>
                    <a:pt x="581" y="755"/>
                  </a:lnTo>
                  <a:lnTo>
                    <a:pt x="581" y="761"/>
                  </a:lnTo>
                  <a:lnTo>
                    <a:pt x="583" y="768"/>
                  </a:lnTo>
                  <a:lnTo>
                    <a:pt x="551" y="771"/>
                  </a:lnTo>
                  <a:lnTo>
                    <a:pt x="509" y="773"/>
                  </a:lnTo>
                  <a:lnTo>
                    <a:pt x="462" y="776"/>
                  </a:lnTo>
                  <a:lnTo>
                    <a:pt x="408" y="778"/>
                  </a:lnTo>
                  <a:lnTo>
                    <a:pt x="353" y="780"/>
                  </a:lnTo>
                  <a:lnTo>
                    <a:pt x="296" y="781"/>
                  </a:lnTo>
                  <a:lnTo>
                    <a:pt x="242" y="781"/>
                  </a:lnTo>
                  <a:lnTo>
                    <a:pt x="192" y="783"/>
                  </a:lnTo>
                  <a:lnTo>
                    <a:pt x="146" y="785"/>
                  </a:lnTo>
                  <a:lnTo>
                    <a:pt x="109" y="785"/>
                  </a:lnTo>
                  <a:lnTo>
                    <a:pt x="82" y="785"/>
                  </a:lnTo>
                  <a:lnTo>
                    <a:pt x="81" y="765"/>
                  </a:lnTo>
                  <a:lnTo>
                    <a:pt x="81" y="736"/>
                  </a:lnTo>
                  <a:lnTo>
                    <a:pt x="81" y="702"/>
                  </a:lnTo>
                  <a:lnTo>
                    <a:pt x="79" y="669"/>
                  </a:lnTo>
                  <a:lnTo>
                    <a:pt x="79" y="634"/>
                  </a:lnTo>
                  <a:lnTo>
                    <a:pt x="77" y="603"/>
                  </a:lnTo>
                  <a:lnTo>
                    <a:pt x="77" y="576"/>
                  </a:lnTo>
                  <a:lnTo>
                    <a:pt x="77" y="558"/>
                  </a:lnTo>
                  <a:lnTo>
                    <a:pt x="76" y="548"/>
                  </a:lnTo>
                  <a:lnTo>
                    <a:pt x="76" y="543"/>
                  </a:lnTo>
                  <a:lnTo>
                    <a:pt x="72" y="538"/>
                  </a:lnTo>
                  <a:lnTo>
                    <a:pt x="69" y="534"/>
                  </a:lnTo>
                  <a:lnTo>
                    <a:pt x="64" y="531"/>
                  </a:lnTo>
                  <a:lnTo>
                    <a:pt x="59" y="528"/>
                  </a:lnTo>
                  <a:lnTo>
                    <a:pt x="54" y="526"/>
                  </a:lnTo>
                  <a:lnTo>
                    <a:pt x="50" y="523"/>
                  </a:lnTo>
                  <a:lnTo>
                    <a:pt x="45" y="519"/>
                  </a:lnTo>
                  <a:lnTo>
                    <a:pt x="44" y="516"/>
                  </a:lnTo>
                  <a:lnTo>
                    <a:pt x="42" y="513"/>
                  </a:lnTo>
                  <a:lnTo>
                    <a:pt x="42" y="508"/>
                  </a:lnTo>
                  <a:lnTo>
                    <a:pt x="42" y="499"/>
                  </a:lnTo>
                  <a:lnTo>
                    <a:pt x="42" y="494"/>
                  </a:lnTo>
                  <a:lnTo>
                    <a:pt x="44" y="491"/>
                  </a:lnTo>
                  <a:lnTo>
                    <a:pt x="45" y="487"/>
                  </a:lnTo>
                  <a:lnTo>
                    <a:pt x="49" y="486"/>
                  </a:lnTo>
                  <a:lnTo>
                    <a:pt x="52" y="482"/>
                  </a:lnTo>
                  <a:lnTo>
                    <a:pt x="55" y="479"/>
                  </a:lnTo>
                  <a:lnTo>
                    <a:pt x="59" y="476"/>
                  </a:lnTo>
                  <a:lnTo>
                    <a:pt x="66" y="462"/>
                  </a:lnTo>
                  <a:lnTo>
                    <a:pt x="66" y="447"/>
                  </a:lnTo>
                  <a:lnTo>
                    <a:pt x="66" y="435"/>
                  </a:lnTo>
                  <a:lnTo>
                    <a:pt x="62" y="422"/>
                  </a:lnTo>
                  <a:lnTo>
                    <a:pt x="60" y="405"/>
                  </a:lnTo>
                  <a:lnTo>
                    <a:pt x="55" y="393"/>
                  </a:lnTo>
                  <a:lnTo>
                    <a:pt x="50" y="382"/>
                  </a:lnTo>
                  <a:lnTo>
                    <a:pt x="47" y="365"/>
                  </a:lnTo>
                  <a:lnTo>
                    <a:pt x="45" y="350"/>
                  </a:lnTo>
                  <a:lnTo>
                    <a:pt x="44" y="340"/>
                  </a:lnTo>
                  <a:lnTo>
                    <a:pt x="44" y="331"/>
                  </a:lnTo>
                  <a:lnTo>
                    <a:pt x="42" y="323"/>
                  </a:lnTo>
                  <a:lnTo>
                    <a:pt x="40" y="313"/>
                  </a:lnTo>
                  <a:lnTo>
                    <a:pt x="39" y="304"/>
                  </a:lnTo>
                  <a:lnTo>
                    <a:pt x="39" y="296"/>
                  </a:lnTo>
                  <a:lnTo>
                    <a:pt x="39" y="282"/>
                  </a:lnTo>
                  <a:lnTo>
                    <a:pt x="39" y="271"/>
                  </a:lnTo>
                  <a:lnTo>
                    <a:pt x="39" y="261"/>
                  </a:lnTo>
                  <a:lnTo>
                    <a:pt x="39" y="250"/>
                  </a:lnTo>
                  <a:lnTo>
                    <a:pt x="39" y="235"/>
                  </a:lnTo>
                  <a:lnTo>
                    <a:pt x="37" y="224"/>
                  </a:lnTo>
                  <a:lnTo>
                    <a:pt x="34" y="215"/>
                  </a:lnTo>
                  <a:lnTo>
                    <a:pt x="32" y="210"/>
                  </a:lnTo>
                  <a:lnTo>
                    <a:pt x="29" y="203"/>
                  </a:lnTo>
                  <a:lnTo>
                    <a:pt x="24" y="193"/>
                  </a:lnTo>
                  <a:lnTo>
                    <a:pt x="18" y="182"/>
                  </a:lnTo>
                  <a:lnTo>
                    <a:pt x="13" y="173"/>
                  </a:lnTo>
                  <a:lnTo>
                    <a:pt x="12" y="165"/>
                  </a:lnTo>
                  <a:lnTo>
                    <a:pt x="12" y="153"/>
                  </a:lnTo>
                  <a:lnTo>
                    <a:pt x="12" y="143"/>
                  </a:lnTo>
                  <a:lnTo>
                    <a:pt x="10" y="133"/>
                  </a:lnTo>
                  <a:lnTo>
                    <a:pt x="8" y="121"/>
                  </a:lnTo>
                  <a:lnTo>
                    <a:pt x="12" y="106"/>
                  </a:lnTo>
                  <a:lnTo>
                    <a:pt x="15" y="91"/>
                  </a:lnTo>
                  <a:lnTo>
                    <a:pt x="17" y="86"/>
                  </a:lnTo>
                  <a:lnTo>
                    <a:pt x="15" y="82"/>
                  </a:lnTo>
                  <a:lnTo>
                    <a:pt x="15" y="79"/>
                  </a:lnTo>
                  <a:lnTo>
                    <a:pt x="13" y="76"/>
                  </a:lnTo>
                  <a:lnTo>
                    <a:pt x="12" y="74"/>
                  </a:lnTo>
                  <a:lnTo>
                    <a:pt x="10" y="72"/>
                  </a:lnTo>
                  <a:lnTo>
                    <a:pt x="7" y="69"/>
                  </a:lnTo>
                  <a:lnTo>
                    <a:pt x="5" y="66"/>
                  </a:lnTo>
                  <a:lnTo>
                    <a:pt x="3" y="61"/>
                  </a:lnTo>
                  <a:lnTo>
                    <a:pt x="0" y="52"/>
                  </a:lnTo>
                  <a:lnTo>
                    <a:pt x="54" y="52"/>
                  </a:lnTo>
                  <a:lnTo>
                    <a:pt x="101" y="52"/>
                  </a:lnTo>
                  <a:lnTo>
                    <a:pt x="138" y="52"/>
                  </a:lnTo>
                  <a:lnTo>
                    <a:pt x="165" y="52"/>
                  </a:lnTo>
                  <a:lnTo>
                    <a:pt x="181" y="50"/>
                  </a:lnTo>
                  <a:lnTo>
                    <a:pt x="187" y="50"/>
                  </a:lnTo>
                  <a:lnTo>
                    <a:pt x="188" y="45"/>
                  </a:lnTo>
                  <a:lnTo>
                    <a:pt x="188" y="32"/>
                  </a:lnTo>
                  <a:lnTo>
                    <a:pt x="190" y="17"/>
                  </a:lnTo>
                  <a:lnTo>
                    <a:pt x="190" y="5"/>
                  </a:lnTo>
                  <a:lnTo>
                    <a:pt x="190" y="0"/>
                  </a:lnTo>
                  <a:lnTo>
                    <a:pt x="190" y="0"/>
                  </a:lnTo>
                  <a:lnTo>
                    <a:pt x="19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 name="Freeform 14"/>
            <p:cNvSpPr>
              <a:spLocks/>
            </p:cNvSpPr>
            <p:nvPr/>
          </p:nvSpPr>
          <p:spPr bwMode="auto">
            <a:xfrm>
              <a:off x="6783722" y="3958133"/>
              <a:ext cx="441464" cy="466556"/>
            </a:xfrm>
            <a:custGeom>
              <a:avLst/>
              <a:gdLst>
                <a:gd name="T0" fmla="*/ 189 w 563"/>
                <a:gd name="T1" fmla="*/ 22 h 595"/>
                <a:gd name="T2" fmla="*/ 178 w 563"/>
                <a:gd name="T3" fmla="*/ 49 h 595"/>
                <a:gd name="T4" fmla="*/ 197 w 563"/>
                <a:gd name="T5" fmla="*/ 40 h 595"/>
                <a:gd name="T6" fmla="*/ 227 w 563"/>
                <a:gd name="T7" fmla="*/ 50 h 595"/>
                <a:gd name="T8" fmla="*/ 259 w 563"/>
                <a:gd name="T9" fmla="*/ 82 h 595"/>
                <a:gd name="T10" fmla="*/ 360 w 563"/>
                <a:gd name="T11" fmla="*/ 106 h 595"/>
                <a:gd name="T12" fmla="*/ 400 w 563"/>
                <a:gd name="T13" fmla="*/ 112 h 595"/>
                <a:gd name="T14" fmla="*/ 446 w 563"/>
                <a:gd name="T15" fmla="*/ 121 h 595"/>
                <a:gd name="T16" fmla="*/ 459 w 563"/>
                <a:gd name="T17" fmla="*/ 138 h 595"/>
                <a:gd name="T18" fmla="*/ 479 w 563"/>
                <a:gd name="T19" fmla="*/ 183 h 595"/>
                <a:gd name="T20" fmla="*/ 489 w 563"/>
                <a:gd name="T21" fmla="*/ 193 h 595"/>
                <a:gd name="T22" fmla="*/ 489 w 563"/>
                <a:gd name="T23" fmla="*/ 208 h 595"/>
                <a:gd name="T24" fmla="*/ 504 w 563"/>
                <a:gd name="T25" fmla="*/ 237 h 595"/>
                <a:gd name="T26" fmla="*/ 491 w 563"/>
                <a:gd name="T27" fmla="*/ 245 h 595"/>
                <a:gd name="T28" fmla="*/ 479 w 563"/>
                <a:gd name="T29" fmla="*/ 272 h 595"/>
                <a:gd name="T30" fmla="*/ 473 w 563"/>
                <a:gd name="T31" fmla="*/ 302 h 595"/>
                <a:gd name="T32" fmla="*/ 488 w 563"/>
                <a:gd name="T33" fmla="*/ 294 h 595"/>
                <a:gd name="T34" fmla="*/ 503 w 563"/>
                <a:gd name="T35" fmla="*/ 269 h 595"/>
                <a:gd name="T36" fmla="*/ 526 w 563"/>
                <a:gd name="T37" fmla="*/ 255 h 595"/>
                <a:gd name="T38" fmla="*/ 525 w 563"/>
                <a:gd name="T39" fmla="*/ 243 h 595"/>
                <a:gd name="T40" fmla="*/ 540 w 563"/>
                <a:gd name="T41" fmla="*/ 215 h 595"/>
                <a:gd name="T42" fmla="*/ 563 w 563"/>
                <a:gd name="T43" fmla="*/ 196 h 595"/>
                <a:gd name="T44" fmla="*/ 553 w 563"/>
                <a:gd name="T45" fmla="*/ 213 h 595"/>
                <a:gd name="T46" fmla="*/ 550 w 563"/>
                <a:gd name="T47" fmla="*/ 228 h 595"/>
                <a:gd name="T48" fmla="*/ 538 w 563"/>
                <a:gd name="T49" fmla="*/ 257 h 595"/>
                <a:gd name="T50" fmla="*/ 535 w 563"/>
                <a:gd name="T51" fmla="*/ 265 h 595"/>
                <a:gd name="T52" fmla="*/ 528 w 563"/>
                <a:gd name="T53" fmla="*/ 292 h 595"/>
                <a:gd name="T54" fmla="*/ 530 w 563"/>
                <a:gd name="T55" fmla="*/ 348 h 595"/>
                <a:gd name="T56" fmla="*/ 508 w 563"/>
                <a:gd name="T57" fmla="*/ 391 h 595"/>
                <a:gd name="T58" fmla="*/ 513 w 563"/>
                <a:gd name="T59" fmla="*/ 418 h 595"/>
                <a:gd name="T60" fmla="*/ 508 w 563"/>
                <a:gd name="T61" fmla="*/ 440 h 595"/>
                <a:gd name="T62" fmla="*/ 501 w 563"/>
                <a:gd name="T63" fmla="*/ 464 h 595"/>
                <a:gd name="T64" fmla="*/ 499 w 563"/>
                <a:gd name="T65" fmla="*/ 485 h 595"/>
                <a:gd name="T66" fmla="*/ 506 w 563"/>
                <a:gd name="T67" fmla="*/ 506 h 595"/>
                <a:gd name="T68" fmla="*/ 520 w 563"/>
                <a:gd name="T69" fmla="*/ 538 h 595"/>
                <a:gd name="T70" fmla="*/ 521 w 563"/>
                <a:gd name="T71" fmla="*/ 576 h 595"/>
                <a:gd name="T72" fmla="*/ 239 w 563"/>
                <a:gd name="T73" fmla="*/ 590 h 595"/>
                <a:gd name="T74" fmla="*/ 202 w 563"/>
                <a:gd name="T75" fmla="*/ 571 h 595"/>
                <a:gd name="T76" fmla="*/ 194 w 563"/>
                <a:gd name="T77" fmla="*/ 546 h 595"/>
                <a:gd name="T78" fmla="*/ 187 w 563"/>
                <a:gd name="T79" fmla="*/ 511 h 595"/>
                <a:gd name="T80" fmla="*/ 178 w 563"/>
                <a:gd name="T81" fmla="*/ 482 h 595"/>
                <a:gd name="T82" fmla="*/ 170 w 563"/>
                <a:gd name="T83" fmla="*/ 435 h 595"/>
                <a:gd name="T84" fmla="*/ 138 w 563"/>
                <a:gd name="T85" fmla="*/ 396 h 595"/>
                <a:gd name="T86" fmla="*/ 78 w 563"/>
                <a:gd name="T87" fmla="*/ 349 h 595"/>
                <a:gd name="T88" fmla="*/ 49 w 563"/>
                <a:gd name="T89" fmla="*/ 331 h 595"/>
                <a:gd name="T90" fmla="*/ 15 w 563"/>
                <a:gd name="T91" fmla="*/ 306 h 595"/>
                <a:gd name="T92" fmla="*/ 21 w 563"/>
                <a:gd name="T93" fmla="*/ 274 h 595"/>
                <a:gd name="T94" fmla="*/ 19 w 563"/>
                <a:gd name="T95" fmla="*/ 237 h 595"/>
                <a:gd name="T96" fmla="*/ 19 w 563"/>
                <a:gd name="T97" fmla="*/ 207 h 595"/>
                <a:gd name="T98" fmla="*/ 0 w 563"/>
                <a:gd name="T99" fmla="*/ 190 h 595"/>
                <a:gd name="T100" fmla="*/ 14 w 563"/>
                <a:gd name="T101" fmla="*/ 159 h 595"/>
                <a:gd name="T102" fmla="*/ 56 w 563"/>
                <a:gd name="T103" fmla="*/ 97 h 595"/>
                <a:gd name="T104" fmla="*/ 66 w 563"/>
                <a:gd name="T105" fmla="*/ 39 h 595"/>
                <a:gd name="T106" fmla="*/ 91 w 563"/>
                <a:gd name="T107" fmla="*/ 42 h 595"/>
                <a:gd name="T108" fmla="*/ 113 w 563"/>
                <a:gd name="T109" fmla="*/ 32 h 595"/>
                <a:gd name="T110" fmla="*/ 147 w 563"/>
                <a:gd name="T111" fmla="*/ 17 h 595"/>
                <a:gd name="T112" fmla="*/ 178 w 563"/>
                <a:gd name="T113" fmla="*/ 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3" h="595">
                  <a:moveTo>
                    <a:pt x="185" y="0"/>
                  </a:moveTo>
                  <a:lnTo>
                    <a:pt x="187" y="2"/>
                  </a:lnTo>
                  <a:lnTo>
                    <a:pt x="189" y="5"/>
                  </a:lnTo>
                  <a:lnTo>
                    <a:pt x="190" y="12"/>
                  </a:lnTo>
                  <a:lnTo>
                    <a:pt x="192" y="15"/>
                  </a:lnTo>
                  <a:lnTo>
                    <a:pt x="190" y="18"/>
                  </a:lnTo>
                  <a:lnTo>
                    <a:pt x="190" y="20"/>
                  </a:lnTo>
                  <a:lnTo>
                    <a:pt x="189" y="22"/>
                  </a:lnTo>
                  <a:lnTo>
                    <a:pt x="187" y="23"/>
                  </a:lnTo>
                  <a:lnTo>
                    <a:pt x="184" y="28"/>
                  </a:lnTo>
                  <a:lnTo>
                    <a:pt x="182" y="33"/>
                  </a:lnTo>
                  <a:lnTo>
                    <a:pt x="180" y="37"/>
                  </a:lnTo>
                  <a:lnTo>
                    <a:pt x="180" y="40"/>
                  </a:lnTo>
                  <a:lnTo>
                    <a:pt x="178" y="44"/>
                  </a:lnTo>
                  <a:lnTo>
                    <a:pt x="178" y="47"/>
                  </a:lnTo>
                  <a:lnTo>
                    <a:pt x="178" y="49"/>
                  </a:lnTo>
                  <a:lnTo>
                    <a:pt x="178" y="50"/>
                  </a:lnTo>
                  <a:lnTo>
                    <a:pt x="182" y="50"/>
                  </a:lnTo>
                  <a:lnTo>
                    <a:pt x="184" y="49"/>
                  </a:lnTo>
                  <a:lnTo>
                    <a:pt x="187" y="47"/>
                  </a:lnTo>
                  <a:lnTo>
                    <a:pt x="190" y="45"/>
                  </a:lnTo>
                  <a:lnTo>
                    <a:pt x="194" y="44"/>
                  </a:lnTo>
                  <a:lnTo>
                    <a:pt x="195" y="42"/>
                  </a:lnTo>
                  <a:lnTo>
                    <a:pt x="197" y="40"/>
                  </a:lnTo>
                  <a:lnTo>
                    <a:pt x="199" y="42"/>
                  </a:lnTo>
                  <a:lnTo>
                    <a:pt x="200" y="42"/>
                  </a:lnTo>
                  <a:lnTo>
                    <a:pt x="204" y="44"/>
                  </a:lnTo>
                  <a:lnTo>
                    <a:pt x="207" y="45"/>
                  </a:lnTo>
                  <a:lnTo>
                    <a:pt x="210" y="47"/>
                  </a:lnTo>
                  <a:lnTo>
                    <a:pt x="215" y="47"/>
                  </a:lnTo>
                  <a:lnTo>
                    <a:pt x="224" y="49"/>
                  </a:lnTo>
                  <a:lnTo>
                    <a:pt x="227" y="50"/>
                  </a:lnTo>
                  <a:lnTo>
                    <a:pt x="229" y="50"/>
                  </a:lnTo>
                  <a:lnTo>
                    <a:pt x="231" y="50"/>
                  </a:lnTo>
                  <a:lnTo>
                    <a:pt x="234" y="52"/>
                  </a:lnTo>
                  <a:lnTo>
                    <a:pt x="236" y="55"/>
                  </a:lnTo>
                  <a:lnTo>
                    <a:pt x="242" y="64"/>
                  </a:lnTo>
                  <a:lnTo>
                    <a:pt x="247" y="74"/>
                  </a:lnTo>
                  <a:lnTo>
                    <a:pt x="252" y="81"/>
                  </a:lnTo>
                  <a:lnTo>
                    <a:pt x="259" y="82"/>
                  </a:lnTo>
                  <a:lnTo>
                    <a:pt x="274" y="84"/>
                  </a:lnTo>
                  <a:lnTo>
                    <a:pt x="291" y="86"/>
                  </a:lnTo>
                  <a:lnTo>
                    <a:pt x="306" y="89"/>
                  </a:lnTo>
                  <a:lnTo>
                    <a:pt x="318" y="92"/>
                  </a:lnTo>
                  <a:lnTo>
                    <a:pt x="330" y="96"/>
                  </a:lnTo>
                  <a:lnTo>
                    <a:pt x="343" y="97"/>
                  </a:lnTo>
                  <a:lnTo>
                    <a:pt x="353" y="102"/>
                  </a:lnTo>
                  <a:lnTo>
                    <a:pt x="360" y="106"/>
                  </a:lnTo>
                  <a:lnTo>
                    <a:pt x="363" y="109"/>
                  </a:lnTo>
                  <a:lnTo>
                    <a:pt x="368" y="111"/>
                  </a:lnTo>
                  <a:lnTo>
                    <a:pt x="372" y="112"/>
                  </a:lnTo>
                  <a:lnTo>
                    <a:pt x="375" y="112"/>
                  </a:lnTo>
                  <a:lnTo>
                    <a:pt x="384" y="112"/>
                  </a:lnTo>
                  <a:lnTo>
                    <a:pt x="392" y="114"/>
                  </a:lnTo>
                  <a:lnTo>
                    <a:pt x="399" y="112"/>
                  </a:lnTo>
                  <a:lnTo>
                    <a:pt x="400" y="112"/>
                  </a:lnTo>
                  <a:lnTo>
                    <a:pt x="404" y="112"/>
                  </a:lnTo>
                  <a:lnTo>
                    <a:pt x="405" y="112"/>
                  </a:lnTo>
                  <a:lnTo>
                    <a:pt x="407" y="112"/>
                  </a:lnTo>
                  <a:lnTo>
                    <a:pt x="412" y="114"/>
                  </a:lnTo>
                  <a:lnTo>
                    <a:pt x="417" y="116"/>
                  </a:lnTo>
                  <a:lnTo>
                    <a:pt x="429" y="117"/>
                  </a:lnTo>
                  <a:lnTo>
                    <a:pt x="439" y="117"/>
                  </a:lnTo>
                  <a:lnTo>
                    <a:pt x="446" y="121"/>
                  </a:lnTo>
                  <a:lnTo>
                    <a:pt x="446" y="123"/>
                  </a:lnTo>
                  <a:lnTo>
                    <a:pt x="446" y="124"/>
                  </a:lnTo>
                  <a:lnTo>
                    <a:pt x="446" y="126"/>
                  </a:lnTo>
                  <a:lnTo>
                    <a:pt x="446" y="128"/>
                  </a:lnTo>
                  <a:lnTo>
                    <a:pt x="446" y="131"/>
                  </a:lnTo>
                  <a:lnTo>
                    <a:pt x="449" y="133"/>
                  </a:lnTo>
                  <a:lnTo>
                    <a:pt x="452" y="136"/>
                  </a:lnTo>
                  <a:lnTo>
                    <a:pt x="459" y="138"/>
                  </a:lnTo>
                  <a:lnTo>
                    <a:pt x="464" y="139"/>
                  </a:lnTo>
                  <a:lnTo>
                    <a:pt x="468" y="141"/>
                  </a:lnTo>
                  <a:lnTo>
                    <a:pt x="471" y="141"/>
                  </a:lnTo>
                  <a:lnTo>
                    <a:pt x="473" y="144"/>
                  </a:lnTo>
                  <a:lnTo>
                    <a:pt x="476" y="149"/>
                  </a:lnTo>
                  <a:lnTo>
                    <a:pt x="479" y="165"/>
                  </a:lnTo>
                  <a:lnTo>
                    <a:pt x="481" y="178"/>
                  </a:lnTo>
                  <a:lnTo>
                    <a:pt x="479" y="183"/>
                  </a:lnTo>
                  <a:lnTo>
                    <a:pt x="478" y="186"/>
                  </a:lnTo>
                  <a:lnTo>
                    <a:pt x="478" y="190"/>
                  </a:lnTo>
                  <a:lnTo>
                    <a:pt x="478" y="191"/>
                  </a:lnTo>
                  <a:lnTo>
                    <a:pt x="479" y="193"/>
                  </a:lnTo>
                  <a:lnTo>
                    <a:pt x="481" y="193"/>
                  </a:lnTo>
                  <a:lnTo>
                    <a:pt x="484" y="193"/>
                  </a:lnTo>
                  <a:lnTo>
                    <a:pt x="488" y="193"/>
                  </a:lnTo>
                  <a:lnTo>
                    <a:pt x="489" y="193"/>
                  </a:lnTo>
                  <a:lnTo>
                    <a:pt x="491" y="191"/>
                  </a:lnTo>
                  <a:lnTo>
                    <a:pt x="493" y="193"/>
                  </a:lnTo>
                  <a:lnTo>
                    <a:pt x="494" y="195"/>
                  </a:lnTo>
                  <a:lnTo>
                    <a:pt x="494" y="198"/>
                  </a:lnTo>
                  <a:lnTo>
                    <a:pt x="493" y="201"/>
                  </a:lnTo>
                  <a:lnTo>
                    <a:pt x="491" y="205"/>
                  </a:lnTo>
                  <a:lnTo>
                    <a:pt x="491" y="207"/>
                  </a:lnTo>
                  <a:lnTo>
                    <a:pt x="489" y="208"/>
                  </a:lnTo>
                  <a:lnTo>
                    <a:pt x="489" y="212"/>
                  </a:lnTo>
                  <a:lnTo>
                    <a:pt x="491" y="213"/>
                  </a:lnTo>
                  <a:lnTo>
                    <a:pt x="493" y="217"/>
                  </a:lnTo>
                  <a:lnTo>
                    <a:pt x="496" y="220"/>
                  </a:lnTo>
                  <a:lnTo>
                    <a:pt x="501" y="223"/>
                  </a:lnTo>
                  <a:lnTo>
                    <a:pt x="504" y="227"/>
                  </a:lnTo>
                  <a:lnTo>
                    <a:pt x="504" y="232"/>
                  </a:lnTo>
                  <a:lnTo>
                    <a:pt x="504" y="237"/>
                  </a:lnTo>
                  <a:lnTo>
                    <a:pt x="503" y="242"/>
                  </a:lnTo>
                  <a:lnTo>
                    <a:pt x="503" y="245"/>
                  </a:lnTo>
                  <a:lnTo>
                    <a:pt x="501" y="245"/>
                  </a:lnTo>
                  <a:lnTo>
                    <a:pt x="499" y="245"/>
                  </a:lnTo>
                  <a:lnTo>
                    <a:pt x="498" y="245"/>
                  </a:lnTo>
                  <a:lnTo>
                    <a:pt x="496" y="245"/>
                  </a:lnTo>
                  <a:lnTo>
                    <a:pt x="494" y="243"/>
                  </a:lnTo>
                  <a:lnTo>
                    <a:pt x="491" y="245"/>
                  </a:lnTo>
                  <a:lnTo>
                    <a:pt x="486" y="247"/>
                  </a:lnTo>
                  <a:lnTo>
                    <a:pt x="484" y="249"/>
                  </a:lnTo>
                  <a:lnTo>
                    <a:pt x="484" y="250"/>
                  </a:lnTo>
                  <a:lnTo>
                    <a:pt x="484" y="254"/>
                  </a:lnTo>
                  <a:lnTo>
                    <a:pt x="484" y="257"/>
                  </a:lnTo>
                  <a:lnTo>
                    <a:pt x="483" y="262"/>
                  </a:lnTo>
                  <a:lnTo>
                    <a:pt x="481" y="269"/>
                  </a:lnTo>
                  <a:lnTo>
                    <a:pt x="479" y="272"/>
                  </a:lnTo>
                  <a:lnTo>
                    <a:pt x="476" y="279"/>
                  </a:lnTo>
                  <a:lnTo>
                    <a:pt x="473" y="289"/>
                  </a:lnTo>
                  <a:lnTo>
                    <a:pt x="471" y="294"/>
                  </a:lnTo>
                  <a:lnTo>
                    <a:pt x="469" y="299"/>
                  </a:lnTo>
                  <a:lnTo>
                    <a:pt x="469" y="301"/>
                  </a:lnTo>
                  <a:lnTo>
                    <a:pt x="469" y="302"/>
                  </a:lnTo>
                  <a:lnTo>
                    <a:pt x="471" y="302"/>
                  </a:lnTo>
                  <a:lnTo>
                    <a:pt x="473" y="302"/>
                  </a:lnTo>
                  <a:lnTo>
                    <a:pt x="476" y="302"/>
                  </a:lnTo>
                  <a:lnTo>
                    <a:pt x="479" y="302"/>
                  </a:lnTo>
                  <a:lnTo>
                    <a:pt x="483" y="304"/>
                  </a:lnTo>
                  <a:lnTo>
                    <a:pt x="484" y="302"/>
                  </a:lnTo>
                  <a:lnTo>
                    <a:pt x="486" y="302"/>
                  </a:lnTo>
                  <a:lnTo>
                    <a:pt x="486" y="299"/>
                  </a:lnTo>
                  <a:lnTo>
                    <a:pt x="486" y="297"/>
                  </a:lnTo>
                  <a:lnTo>
                    <a:pt x="488" y="294"/>
                  </a:lnTo>
                  <a:lnTo>
                    <a:pt x="488" y="292"/>
                  </a:lnTo>
                  <a:lnTo>
                    <a:pt x="489" y="289"/>
                  </a:lnTo>
                  <a:lnTo>
                    <a:pt x="491" y="287"/>
                  </a:lnTo>
                  <a:lnTo>
                    <a:pt x="493" y="286"/>
                  </a:lnTo>
                  <a:lnTo>
                    <a:pt x="496" y="282"/>
                  </a:lnTo>
                  <a:lnTo>
                    <a:pt x="498" y="279"/>
                  </a:lnTo>
                  <a:lnTo>
                    <a:pt x="499" y="274"/>
                  </a:lnTo>
                  <a:lnTo>
                    <a:pt x="503" y="269"/>
                  </a:lnTo>
                  <a:lnTo>
                    <a:pt x="506" y="262"/>
                  </a:lnTo>
                  <a:lnTo>
                    <a:pt x="510" y="259"/>
                  </a:lnTo>
                  <a:lnTo>
                    <a:pt x="511" y="257"/>
                  </a:lnTo>
                  <a:lnTo>
                    <a:pt x="513" y="257"/>
                  </a:lnTo>
                  <a:lnTo>
                    <a:pt x="516" y="257"/>
                  </a:lnTo>
                  <a:lnTo>
                    <a:pt x="521" y="257"/>
                  </a:lnTo>
                  <a:lnTo>
                    <a:pt x="525" y="255"/>
                  </a:lnTo>
                  <a:lnTo>
                    <a:pt x="526" y="255"/>
                  </a:lnTo>
                  <a:lnTo>
                    <a:pt x="528" y="255"/>
                  </a:lnTo>
                  <a:lnTo>
                    <a:pt x="528" y="255"/>
                  </a:lnTo>
                  <a:lnTo>
                    <a:pt x="528" y="255"/>
                  </a:lnTo>
                  <a:lnTo>
                    <a:pt x="528" y="254"/>
                  </a:lnTo>
                  <a:lnTo>
                    <a:pt x="526" y="252"/>
                  </a:lnTo>
                  <a:lnTo>
                    <a:pt x="526" y="249"/>
                  </a:lnTo>
                  <a:lnTo>
                    <a:pt x="525" y="247"/>
                  </a:lnTo>
                  <a:lnTo>
                    <a:pt x="525" y="243"/>
                  </a:lnTo>
                  <a:lnTo>
                    <a:pt x="525" y="240"/>
                  </a:lnTo>
                  <a:lnTo>
                    <a:pt x="526" y="238"/>
                  </a:lnTo>
                  <a:lnTo>
                    <a:pt x="528" y="235"/>
                  </a:lnTo>
                  <a:lnTo>
                    <a:pt x="531" y="232"/>
                  </a:lnTo>
                  <a:lnTo>
                    <a:pt x="533" y="227"/>
                  </a:lnTo>
                  <a:lnTo>
                    <a:pt x="535" y="222"/>
                  </a:lnTo>
                  <a:lnTo>
                    <a:pt x="538" y="218"/>
                  </a:lnTo>
                  <a:lnTo>
                    <a:pt x="540" y="215"/>
                  </a:lnTo>
                  <a:lnTo>
                    <a:pt x="541" y="212"/>
                  </a:lnTo>
                  <a:lnTo>
                    <a:pt x="545" y="208"/>
                  </a:lnTo>
                  <a:lnTo>
                    <a:pt x="548" y="203"/>
                  </a:lnTo>
                  <a:lnTo>
                    <a:pt x="552" y="200"/>
                  </a:lnTo>
                  <a:lnTo>
                    <a:pt x="555" y="198"/>
                  </a:lnTo>
                  <a:lnTo>
                    <a:pt x="560" y="195"/>
                  </a:lnTo>
                  <a:lnTo>
                    <a:pt x="562" y="195"/>
                  </a:lnTo>
                  <a:lnTo>
                    <a:pt x="563" y="196"/>
                  </a:lnTo>
                  <a:lnTo>
                    <a:pt x="563" y="198"/>
                  </a:lnTo>
                  <a:lnTo>
                    <a:pt x="562" y="200"/>
                  </a:lnTo>
                  <a:lnTo>
                    <a:pt x="560" y="201"/>
                  </a:lnTo>
                  <a:lnTo>
                    <a:pt x="558" y="205"/>
                  </a:lnTo>
                  <a:lnTo>
                    <a:pt x="555" y="208"/>
                  </a:lnTo>
                  <a:lnTo>
                    <a:pt x="553" y="210"/>
                  </a:lnTo>
                  <a:lnTo>
                    <a:pt x="553" y="212"/>
                  </a:lnTo>
                  <a:lnTo>
                    <a:pt x="553" y="213"/>
                  </a:lnTo>
                  <a:lnTo>
                    <a:pt x="555" y="215"/>
                  </a:lnTo>
                  <a:lnTo>
                    <a:pt x="555" y="217"/>
                  </a:lnTo>
                  <a:lnTo>
                    <a:pt x="555" y="220"/>
                  </a:lnTo>
                  <a:lnTo>
                    <a:pt x="555" y="223"/>
                  </a:lnTo>
                  <a:lnTo>
                    <a:pt x="555" y="225"/>
                  </a:lnTo>
                  <a:lnTo>
                    <a:pt x="553" y="227"/>
                  </a:lnTo>
                  <a:lnTo>
                    <a:pt x="552" y="227"/>
                  </a:lnTo>
                  <a:lnTo>
                    <a:pt x="550" y="228"/>
                  </a:lnTo>
                  <a:lnTo>
                    <a:pt x="548" y="232"/>
                  </a:lnTo>
                  <a:lnTo>
                    <a:pt x="547" y="235"/>
                  </a:lnTo>
                  <a:lnTo>
                    <a:pt x="545" y="240"/>
                  </a:lnTo>
                  <a:lnTo>
                    <a:pt x="547" y="245"/>
                  </a:lnTo>
                  <a:lnTo>
                    <a:pt x="545" y="249"/>
                  </a:lnTo>
                  <a:lnTo>
                    <a:pt x="545" y="252"/>
                  </a:lnTo>
                  <a:lnTo>
                    <a:pt x="541" y="255"/>
                  </a:lnTo>
                  <a:lnTo>
                    <a:pt x="538" y="257"/>
                  </a:lnTo>
                  <a:lnTo>
                    <a:pt x="535" y="257"/>
                  </a:lnTo>
                  <a:lnTo>
                    <a:pt x="531" y="259"/>
                  </a:lnTo>
                  <a:lnTo>
                    <a:pt x="530" y="260"/>
                  </a:lnTo>
                  <a:lnTo>
                    <a:pt x="530" y="260"/>
                  </a:lnTo>
                  <a:lnTo>
                    <a:pt x="530" y="262"/>
                  </a:lnTo>
                  <a:lnTo>
                    <a:pt x="531" y="262"/>
                  </a:lnTo>
                  <a:lnTo>
                    <a:pt x="533" y="264"/>
                  </a:lnTo>
                  <a:lnTo>
                    <a:pt x="535" y="265"/>
                  </a:lnTo>
                  <a:lnTo>
                    <a:pt x="535" y="269"/>
                  </a:lnTo>
                  <a:lnTo>
                    <a:pt x="535" y="272"/>
                  </a:lnTo>
                  <a:lnTo>
                    <a:pt x="535" y="274"/>
                  </a:lnTo>
                  <a:lnTo>
                    <a:pt x="535" y="277"/>
                  </a:lnTo>
                  <a:lnTo>
                    <a:pt x="535" y="279"/>
                  </a:lnTo>
                  <a:lnTo>
                    <a:pt x="533" y="282"/>
                  </a:lnTo>
                  <a:lnTo>
                    <a:pt x="531" y="286"/>
                  </a:lnTo>
                  <a:lnTo>
                    <a:pt x="528" y="292"/>
                  </a:lnTo>
                  <a:lnTo>
                    <a:pt x="526" y="296"/>
                  </a:lnTo>
                  <a:lnTo>
                    <a:pt x="525" y="302"/>
                  </a:lnTo>
                  <a:lnTo>
                    <a:pt x="521" y="314"/>
                  </a:lnTo>
                  <a:lnTo>
                    <a:pt x="520" y="328"/>
                  </a:lnTo>
                  <a:lnTo>
                    <a:pt x="523" y="334"/>
                  </a:lnTo>
                  <a:lnTo>
                    <a:pt x="526" y="339"/>
                  </a:lnTo>
                  <a:lnTo>
                    <a:pt x="530" y="344"/>
                  </a:lnTo>
                  <a:lnTo>
                    <a:pt x="530" y="348"/>
                  </a:lnTo>
                  <a:lnTo>
                    <a:pt x="530" y="349"/>
                  </a:lnTo>
                  <a:lnTo>
                    <a:pt x="528" y="353"/>
                  </a:lnTo>
                  <a:lnTo>
                    <a:pt x="525" y="354"/>
                  </a:lnTo>
                  <a:lnTo>
                    <a:pt x="521" y="358"/>
                  </a:lnTo>
                  <a:lnTo>
                    <a:pt x="516" y="361"/>
                  </a:lnTo>
                  <a:lnTo>
                    <a:pt x="511" y="368"/>
                  </a:lnTo>
                  <a:lnTo>
                    <a:pt x="510" y="376"/>
                  </a:lnTo>
                  <a:lnTo>
                    <a:pt x="508" y="391"/>
                  </a:lnTo>
                  <a:lnTo>
                    <a:pt x="508" y="396"/>
                  </a:lnTo>
                  <a:lnTo>
                    <a:pt x="508" y="401"/>
                  </a:lnTo>
                  <a:lnTo>
                    <a:pt x="510" y="403"/>
                  </a:lnTo>
                  <a:lnTo>
                    <a:pt x="511" y="405"/>
                  </a:lnTo>
                  <a:lnTo>
                    <a:pt x="511" y="408"/>
                  </a:lnTo>
                  <a:lnTo>
                    <a:pt x="513" y="410"/>
                  </a:lnTo>
                  <a:lnTo>
                    <a:pt x="513" y="413"/>
                  </a:lnTo>
                  <a:lnTo>
                    <a:pt x="513" y="418"/>
                  </a:lnTo>
                  <a:lnTo>
                    <a:pt x="513" y="423"/>
                  </a:lnTo>
                  <a:lnTo>
                    <a:pt x="511" y="427"/>
                  </a:lnTo>
                  <a:lnTo>
                    <a:pt x="511" y="428"/>
                  </a:lnTo>
                  <a:lnTo>
                    <a:pt x="510" y="428"/>
                  </a:lnTo>
                  <a:lnTo>
                    <a:pt x="510" y="430"/>
                  </a:lnTo>
                  <a:lnTo>
                    <a:pt x="508" y="432"/>
                  </a:lnTo>
                  <a:lnTo>
                    <a:pt x="508" y="435"/>
                  </a:lnTo>
                  <a:lnTo>
                    <a:pt x="508" y="440"/>
                  </a:lnTo>
                  <a:lnTo>
                    <a:pt x="508" y="443"/>
                  </a:lnTo>
                  <a:lnTo>
                    <a:pt x="508" y="445"/>
                  </a:lnTo>
                  <a:lnTo>
                    <a:pt x="506" y="447"/>
                  </a:lnTo>
                  <a:lnTo>
                    <a:pt x="504" y="450"/>
                  </a:lnTo>
                  <a:lnTo>
                    <a:pt x="503" y="455"/>
                  </a:lnTo>
                  <a:lnTo>
                    <a:pt x="503" y="460"/>
                  </a:lnTo>
                  <a:lnTo>
                    <a:pt x="501" y="462"/>
                  </a:lnTo>
                  <a:lnTo>
                    <a:pt x="501" y="464"/>
                  </a:lnTo>
                  <a:lnTo>
                    <a:pt x="501" y="465"/>
                  </a:lnTo>
                  <a:lnTo>
                    <a:pt x="501" y="467"/>
                  </a:lnTo>
                  <a:lnTo>
                    <a:pt x="501" y="469"/>
                  </a:lnTo>
                  <a:lnTo>
                    <a:pt x="501" y="472"/>
                  </a:lnTo>
                  <a:lnTo>
                    <a:pt x="501" y="477"/>
                  </a:lnTo>
                  <a:lnTo>
                    <a:pt x="499" y="480"/>
                  </a:lnTo>
                  <a:lnTo>
                    <a:pt x="499" y="484"/>
                  </a:lnTo>
                  <a:lnTo>
                    <a:pt x="499" y="485"/>
                  </a:lnTo>
                  <a:lnTo>
                    <a:pt x="501" y="487"/>
                  </a:lnTo>
                  <a:lnTo>
                    <a:pt x="501" y="487"/>
                  </a:lnTo>
                  <a:lnTo>
                    <a:pt x="503" y="489"/>
                  </a:lnTo>
                  <a:lnTo>
                    <a:pt x="504" y="491"/>
                  </a:lnTo>
                  <a:lnTo>
                    <a:pt x="506" y="494"/>
                  </a:lnTo>
                  <a:lnTo>
                    <a:pt x="506" y="499"/>
                  </a:lnTo>
                  <a:lnTo>
                    <a:pt x="506" y="502"/>
                  </a:lnTo>
                  <a:lnTo>
                    <a:pt x="506" y="506"/>
                  </a:lnTo>
                  <a:lnTo>
                    <a:pt x="506" y="507"/>
                  </a:lnTo>
                  <a:lnTo>
                    <a:pt x="506" y="511"/>
                  </a:lnTo>
                  <a:lnTo>
                    <a:pt x="510" y="514"/>
                  </a:lnTo>
                  <a:lnTo>
                    <a:pt x="513" y="519"/>
                  </a:lnTo>
                  <a:lnTo>
                    <a:pt x="515" y="524"/>
                  </a:lnTo>
                  <a:lnTo>
                    <a:pt x="516" y="529"/>
                  </a:lnTo>
                  <a:lnTo>
                    <a:pt x="520" y="534"/>
                  </a:lnTo>
                  <a:lnTo>
                    <a:pt x="520" y="538"/>
                  </a:lnTo>
                  <a:lnTo>
                    <a:pt x="521" y="539"/>
                  </a:lnTo>
                  <a:lnTo>
                    <a:pt x="521" y="543"/>
                  </a:lnTo>
                  <a:lnTo>
                    <a:pt x="521" y="544"/>
                  </a:lnTo>
                  <a:lnTo>
                    <a:pt x="520" y="549"/>
                  </a:lnTo>
                  <a:lnTo>
                    <a:pt x="520" y="554"/>
                  </a:lnTo>
                  <a:lnTo>
                    <a:pt x="520" y="561"/>
                  </a:lnTo>
                  <a:lnTo>
                    <a:pt x="520" y="569"/>
                  </a:lnTo>
                  <a:lnTo>
                    <a:pt x="521" y="576"/>
                  </a:lnTo>
                  <a:lnTo>
                    <a:pt x="468" y="581"/>
                  </a:lnTo>
                  <a:lnTo>
                    <a:pt x="415" y="585"/>
                  </a:lnTo>
                  <a:lnTo>
                    <a:pt x="367" y="588"/>
                  </a:lnTo>
                  <a:lnTo>
                    <a:pt x="323" y="591"/>
                  </a:lnTo>
                  <a:lnTo>
                    <a:pt x="288" y="593"/>
                  </a:lnTo>
                  <a:lnTo>
                    <a:pt x="259" y="595"/>
                  </a:lnTo>
                  <a:lnTo>
                    <a:pt x="241" y="595"/>
                  </a:lnTo>
                  <a:lnTo>
                    <a:pt x="239" y="590"/>
                  </a:lnTo>
                  <a:lnTo>
                    <a:pt x="236" y="585"/>
                  </a:lnTo>
                  <a:lnTo>
                    <a:pt x="234" y="580"/>
                  </a:lnTo>
                  <a:lnTo>
                    <a:pt x="229" y="578"/>
                  </a:lnTo>
                  <a:lnTo>
                    <a:pt x="226" y="576"/>
                  </a:lnTo>
                  <a:lnTo>
                    <a:pt x="220" y="576"/>
                  </a:lnTo>
                  <a:lnTo>
                    <a:pt x="214" y="576"/>
                  </a:lnTo>
                  <a:lnTo>
                    <a:pt x="207" y="573"/>
                  </a:lnTo>
                  <a:lnTo>
                    <a:pt x="202" y="571"/>
                  </a:lnTo>
                  <a:lnTo>
                    <a:pt x="199" y="568"/>
                  </a:lnTo>
                  <a:lnTo>
                    <a:pt x="197" y="564"/>
                  </a:lnTo>
                  <a:lnTo>
                    <a:pt x="197" y="561"/>
                  </a:lnTo>
                  <a:lnTo>
                    <a:pt x="195" y="558"/>
                  </a:lnTo>
                  <a:lnTo>
                    <a:pt x="195" y="553"/>
                  </a:lnTo>
                  <a:lnTo>
                    <a:pt x="195" y="551"/>
                  </a:lnTo>
                  <a:lnTo>
                    <a:pt x="194" y="548"/>
                  </a:lnTo>
                  <a:lnTo>
                    <a:pt x="194" y="546"/>
                  </a:lnTo>
                  <a:lnTo>
                    <a:pt x="190" y="543"/>
                  </a:lnTo>
                  <a:lnTo>
                    <a:pt x="189" y="539"/>
                  </a:lnTo>
                  <a:lnTo>
                    <a:pt x="187" y="536"/>
                  </a:lnTo>
                  <a:lnTo>
                    <a:pt x="187" y="529"/>
                  </a:lnTo>
                  <a:lnTo>
                    <a:pt x="185" y="522"/>
                  </a:lnTo>
                  <a:lnTo>
                    <a:pt x="185" y="517"/>
                  </a:lnTo>
                  <a:lnTo>
                    <a:pt x="187" y="514"/>
                  </a:lnTo>
                  <a:lnTo>
                    <a:pt x="187" y="511"/>
                  </a:lnTo>
                  <a:lnTo>
                    <a:pt x="189" y="507"/>
                  </a:lnTo>
                  <a:lnTo>
                    <a:pt x="190" y="504"/>
                  </a:lnTo>
                  <a:lnTo>
                    <a:pt x="192" y="499"/>
                  </a:lnTo>
                  <a:lnTo>
                    <a:pt x="192" y="494"/>
                  </a:lnTo>
                  <a:lnTo>
                    <a:pt x="189" y="491"/>
                  </a:lnTo>
                  <a:lnTo>
                    <a:pt x="185" y="489"/>
                  </a:lnTo>
                  <a:lnTo>
                    <a:pt x="182" y="485"/>
                  </a:lnTo>
                  <a:lnTo>
                    <a:pt x="178" y="482"/>
                  </a:lnTo>
                  <a:lnTo>
                    <a:pt x="177" y="475"/>
                  </a:lnTo>
                  <a:lnTo>
                    <a:pt x="177" y="472"/>
                  </a:lnTo>
                  <a:lnTo>
                    <a:pt x="175" y="467"/>
                  </a:lnTo>
                  <a:lnTo>
                    <a:pt x="173" y="460"/>
                  </a:lnTo>
                  <a:lnTo>
                    <a:pt x="173" y="454"/>
                  </a:lnTo>
                  <a:lnTo>
                    <a:pt x="172" y="448"/>
                  </a:lnTo>
                  <a:lnTo>
                    <a:pt x="172" y="443"/>
                  </a:lnTo>
                  <a:lnTo>
                    <a:pt x="170" y="435"/>
                  </a:lnTo>
                  <a:lnTo>
                    <a:pt x="165" y="422"/>
                  </a:lnTo>
                  <a:lnTo>
                    <a:pt x="158" y="410"/>
                  </a:lnTo>
                  <a:lnTo>
                    <a:pt x="153" y="405"/>
                  </a:lnTo>
                  <a:lnTo>
                    <a:pt x="152" y="401"/>
                  </a:lnTo>
                  <a:lnTo>
                    <a:pt x="148" y="400"/>
                  </a:lnTo>
                  <a:lnTo>
                    <a:pt x="147" y="398"/>
                  </a:lnTo>
                  <a:lnTo>
                    <a:pt x="143" y="396"/>
                  </a:lnTo>
                  <a:lnTo>
                    <a:pt x="138" y="396"/>
                  </a:lnTo>
                  <a:lnTo>
                    <a:pt x="128" y="393"/>
                  </a:lnTo>
                  <a:lnTo>
                    <a:pt x="116" y="383"/>
                  </a:lnTo>
                  <a:lnTo>
                    <a:pt x="106" y="373"/>
                  </a:lnTo>
                  <a:lnTo>
                    <a:pt x="99" y="363"/>
                  </a:lnTo>
                  <a:lnTo>
                    <a:pt x="94" y="358"/>
                  </a:lnTo>
                  <a:lnTo>
                    <a:pt x="89" y="354"/>
                  </a:lnTo>
                  <a:lnTo>
                    <a:pt x="84" y="351"/>
                  </a:lnTo>
                  <a:lnTo>
                    <a:pt x="78" y="349"/>
                  </a:lnTo>
                  <a:lnTo>
                    <a:pt x="71" y="346"/>
                  </a:lnTo>
                  <a:lnTo>
                    <a:pt x="68" y="343"/>
                  </a:lnTo>
                  <a:lnTo>
                    <a:pt x="64" y="339"/>
                  </a:lnTo>
                  <a:lnTo>
                    <a:pt x="61" y="334"/>
                  </a:lnTo>
                  <a:lnTo>
                    <a:pt x="57" y="331"/>
                  </a:lnTo>
                  <a:lnTo>
                    <a:pt x="56" y="331"/>
                  </a:lnTo>
                  <a:lnTo>
                    <a:pt x="52" y="331"/>
                  </a:lnTo>
                  <a:lnTo>
                    <a:pt x="49" y="331"/>
                  </a:lnTo>
                  <a:lnTo>
                    <a:pt x="46" y="331"/>
                  </a:lnTo>
                  <a:lnTo>
                    <a:pt x="42" y="329"/>
                  </a:lnTo>
                  <a:lnTo>
                    <a:pt x="41" y="328"/>
                  </a:lnTo>
                  <a:lnTo>
                    <a:pt x="36" y="324"/>
                  </a:lnTo>
                  <a:lnTo>
                    <a:pt x="31" y="319"/>
                  </a:lnTo>
                  <a:lnTo>
                    <a:pt x="24" y="314"/>
                  </a:lnTo>
                  <a:lnTo>
                    <a:pt x="19" y="309"/>
                  </a:lnTo>
                  <a:lnTo>
                    <a:pt x="15" y="306"/>
                  </a:lnTo>
                  <a:lnTo>
                    <a:pt x="14" y="302"/>
                  </a:lnTo>
                  <a:lnTo>
                    <a:pt x="14" y="299"/>
                  </a:lnTo>
                  <a:lnTo>
                    <a:pt x="15" y="292"/>
                  </a:lnTo>
                  <a:lnTo>
                    <a:pt x="19" y="286"/>
                  </a:lnTo>
                  <a:lnTo>
                    <a:pt x="21" y="282"/>
                  </a:lnTo>
                  <a:lnTo>
                    <a:pt x="21" y="279"/>
                  </a:lnTo>
                  <a:lnTo>
                    <a:pt x="21" y="275"/>
                  </a:lnTo>
                  <a:lnTo>
                    <a:pt x="21" y="274"/>
                  </a:lnTo>
                  <a:lnTo>
                    <a:pt x="19" y="274"/>
                  </a:lnTo>
                  <a:lnTo>
                    <a:pt x="17" y="272"/>
                  </a:lnTo>
                  <a:lnTo>
                    <a:pt x="17" y="270"/>
                  </a:lnTo>
                  <a:lnTo>
                    <a:pt x="17" y="269"/>
                  </a:lnTo>
                  <a:lnTo>
                    <a:pt x="15" y="262"/>
                  </a:lnTo>
                  <a:lnTo>
                    <a:pt x="17" y="255"/>
                  </a:lnTo>
                  <a:lnTo>
                    <a:pt x="17" y="245"/>
                  </a:lnTo>
                  <a:lnTo>
                    <a:pt x="19" y="237"/>
                  </a:lnTo>
                  <a:lnTo>
                    <a:pt x="19" y="232"/>
                  </a:lnTo>
                  <a:lnTo>
                    <a:pt x="21" y="227"/>
                  </a:lnTo>
                  <a:lnTo>
                    <a:pt x="22" y="222"/>
                  </a:lnTo>
                  <a:lnTo>
                    <a:pt x="24" y="217"/>
                  </a:lnTo>
                  <a:lnTo>
                    <a:pt x="24" y="213"/>
                  </a:lnTo>
                  <a:lnTo>
                    <a:pt x="22" y="212"/>
                  </a:lnTo>
                  <a:lnTo>
                    <a:pt x="21" y="208"/>
                  </a:lnTo>
                  <a:lnTo>
                    <a:pt x="19" y="207"/>
                  </a:lnTo>
                  <a:lnTo>
                    <a:pt x="17" y="203"/>
                  </a:lnTo>
                  <a:lnTo>
                    <a:pt x="14" y="201"/>
                  </a:lnTo>
                  <a:lnTo>
                    <a:pt x="12" y="200"/>
                  </a:lnTo>
                  <a:lnTo>
                    <a:pt x="9" y="198"/>
                  </a:lnTo>
                  <a:lnTo>
                    <a:pt x="5" y="196"/>
                  </a:lnTo>
                  <a:lnTo>
                    <a:pt x="2" y="195"/>
                  </a:lnTo>
                  <a:lnTo>
                    <a:pt x="0" y="193"/>
                  </a:lnTo>
                  <a:lnTo>
                    <a:pt x="0" y="190"/>
                  </a:lnTo>
                  <a:lnTo>
                    <a:pt x="0" y="185"/>
                  </a:lnTo>
                  <a:lnTo>
                    <a:pt x="2" y="181"/>
                  </a:lnTo>
                  <a:lnTo>
                    <a:pt x="5" y="178"/>
                  </a:lnTo>
                  <a:lnTo>
                    <a:pt x="9" y="175"/>
                  </a:lnTo>
                  <a:lnTo>
                    <a:pt x="12" y="170"/>
                  </a:lnTo>
                  <a:lnTo>
                    <a:pt x="14" y="166"/>
                  </a:lnTo>
                  <a:lnTo>
                    <a:pt x="14" y="163"/>
                  </a:lnTo>
                  <a:lnTo>
                    <a:pt x="14" y="159"/>
                  </a:lnTo>
                  <a:lnTo>
                    <a:pt x="15" y="156"/>
                  </a:lnTo>
                  <a:lnTo>
                    <a:pt x="22" y="149"/>
                  </a:lnTo>
                  <a:lnTo>
                    <a:pt x="32" y="143"/>
                  </a:lnTo>
                  <a:lnTo>
                    <a:pt x="46" y="138"/>
                  </a:lnTo>
                  <a:lnTo>
                    <a:pt x="51" y="131"/>
                  </a:lnTo>
                  <a:lnTo>
                    <a:pt x="54" y="119"/>
                  </a:lnTo>
                  <a:lnTo>
                    <a:pt x="56" y="107"/>
                  </a:lnTo>
                  <a:lnTo>
                    <a:pt x="56" y="97"/>
                  </a:lnTo>
                  <a:lnTo>
                    <a:pt x="54" y="86"/>
                  </a:lnTo>
                  <a:lnTo>
                    <a:pt x="52" y="74"/>
                  </a:lnTo>
                  <a:lnTo>
                    <a:pt x="51" y="64"/>
                  </a:lnTo>
                  <a:lnTo>
                    <a:pt x="52" y="57"/>
                  </a:lnTo>
                  <a:lnTo>
                    <a:pt x="56" y="52"/>
                  </a:lnTo>
                  <a:lnTo>
                    <a:pt x="59" y="47"/>
                  </a:lnTo>
                  <a:lnTo>
                    <a:pt x="63" y="42"/>
                  </a:lnTo>
                  <a:lnTo>
                    <a:pt x="66" y="39"/>
                  </a:lnTo>
                  <a:lnTo>
                    <a:pt x="71" y="37"/>
                  </a:lnTo>
                  <a:lnTo>
                    <a:pt x="71" y="40"/>
                  </a:lnTo>
                  <a:lnTo>
                    <a:pt x="71" y="42"/>
                  </a:lnTo>
                  <a:lnTo>
                    <a:pt x="73" y="42"/>
                  </a:lnTo>
                  <a:lnTo>
                    <a:pt x="74" y="42"/>
                  </a:lnTo>
                  <a:lnTo>
                    <a:pt x="79" y="40"/>
                  </a:lnTo>
                  <a:lnTo>
                    <a:pt x="84" y="40"/>
                  </a:lnTo>
                  <a:lnTo>
                    <a:pt x="91" y="42"/>
                  </a:lnTo>
                  <a:lnTo>
                    <a:pt x="98" y="42"/>
                  </a:lnTo>
                  <a:lnTo>
                    <a:pt x="101" y="42"/>
                  </a:lnTo>
                  <a:lnTo>
                    <a:pt x="105" y="40"/>
                  </a:lnTo>
                  <a:lnTo>
                    <a:pt x="106" y="40"/>
                  </a:lnTo>
                  <a:lnTo>
                    <a:pt x="108" y="39"/>
                  </a:lnTo>
                  <a:lnTo>
                    <a:pt x="110" y="35"/>
                  </a:lnTo>
                  <a:lnTo>
                    <a:pt x="111" y="33"/>
                  </a:lnTo>
                  <a:lnTo>
                    <a:pt x="113" y="32"/>
                  </a:lnTo>
                  <a:lnTo>
                    <a:pt x="116" y="32"/>
                  </a:lnTo>
                  <a:lnTo>
                    <a:pt x="121" y="30"/>
                  </a:lnTo>
                  <a:lnTo>
                    <a:pt x="125" y="30"/>
                  </a:lnTo>
                  <a:lnTo>
                    <a:pt x="128" y="28"/>
                  </a:lnTo>
                  <a:lnTo>
                    <a:pt x="131" y="27"/>
                  </a:lnTo>
                  <a:lnTo>
                    <a:pt x="136" y="25"/>
                  </a:lnTo>
                  <a:lnTo>
                    <a:pt x="142" y="20"/>
                  </a:lnTo>
                  <a:lnTo>
                    <a:pt x="147" y="17"/>
                  </a:lnTo>
                  <a:lnTo>
                    <a:pt x="150" y="15"/>
                  </a:lnTo>
                  <a:lnTo>
                    <a:pt x="153" y="13"/>
                  </a:lnTo>
                  <a:lnTo>
                    <a:pt x="157" y="12"/>
                  </a:lnTo>
                  <a:lnTo>
                    <a:pt x="160" y="10"/>
                  </a:lnTo>
                  <a:lnTo>
                    <a:pt x="162" y="10"/>
                  </a:lnTo>
                  <a:lnTo>
                    <a:pt x="167" y="7"/>
                  </a:lnTo>
                  <a:lnTo>
                    <a:pt x="173" y="5"/>
                  </a:lnTo>
                  <a:lnTo>
                    <a:pt x="178" y="2"/>
                  </a:lnTo>
                  <a:lnTo>
                    <a:pt x="182" y="0"/>
                  </a:lnTo>
                  <a:lnTo>
                    <a:pt x="18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 name="Freeform 15"/>
            <p:cNvSpPr>
              <a:spLocks/>
            </p:cNvSpPr>
            <p:nvPr/>
          </p:nvSpPr>
          <p:spPr bwMode="auto">
            <a:xfrm>
              <a:off x="7271450" y="4037330"/>
              <a:ext cx="323061" cy="441464"/>
            </a:xfrm>
            <a:custGeom>
              <a:avLst/>
              <a:gdLst>
                <a:gd name="T0" fmla="*/ 161 w 412"/>
                <a:gd name="T1" fmla="*/ 10 h 563"/>
                <a:gd name="T2" fmla="*/ 188 w 412"/>
                <a:gd name="T3" fmla="*/ 15 h 563"/>
                <a:gd name="T4" fmla="*/ 200 w 412"/>
                <a:gd name="T5" fmla="*/ 27 h 563"/>
                <a:gd name="T6" fmla="*/ 220 w 412"/>
                <a:gd name="T7" fmla="*/ 33 h 563"/>
                <a:gd name="T8" fmla="*/ 267 w 412"/>
                <a:gd name="T9" fmla="*/ 47 h 563"/>
                <a:gd name="T10" fmla="*/ 281 w 412"/>
                <a:gd name="T11" fmla="*/ 67 h 563"/>
                <a:gd name="T12" fmla="*/ 284 w 412"/>
                <a:gd name="T13" fmla="*/ 80 h 563"/>
                <a:gd name="T14" fmla="*/ 282 w 412"/>
                <a:gd name="T15" fmla="*/ 99 h 563"/>
                <a:gd name="T16" fmla="*/ 293 w 412"/>
                <a:gd name="T17" fmla="*/ 117 h 563"/>
                <a:gd name="T18" fmla="*/ 299 w 412"/>
                <a:gd name="T19" fmla="*/ 171 h 563"/>
                <a:gd name="T20" fmla="*/ 288 w 412"/>
                <a:gd name="T21" fmla="*/ 190 h 563"/>
                <a:gd name="T22" fmla="*/ 279 w 412"/>
                <a:gd name="T23" fmla="*/ 206 h 563"/>
                <a:gd name="T24" fmla="*/ 269 w 412"/>
                <a:gd name="T25" fmla="*/ 228 h 563"/>
                <a:gd name="T26" fmla="*/ 252 w 412"/>
                <a:gd name="T27" fmla="*/ 237 h 563"/>
                <a:gd name="T28" fmla="*/ 254 w 412"/>
                <a:gd name="T29" fmla="*/ 270 h 563"/>
                <a:gd name="T30" fmla="*/ 269 w 412"/>
                <a:gd name="T31" fmla="*/ 274 h 563"/>
                <a:gd name="T32" fmla="*/ 289 w 412"/>
                <a:gd name="T33" fmla="*/ 270 h 563"/>
                <a:gd name="T34" fmla="*/ 299 w 412"/>
                <a:gd name="T35" fmla="*/ 253 h 563"/>
                <a:gd name="T36" fmla="*/ 311 w 412"/>
                <a:gd name="T37" fmla="*/ 223 h 563"/>
                <a:gd name="T38" fmla="*/ 343 w 412"/>
                <a:gd name="T39" fmla="*/ 208 h 563"/>
                <a:gd name="T40" fmla="*/ 370 w 412"/>
                <a:gd name="T41" fmla="*/ 225 h 563"/>
                <a:gd name="T42" fmla="*/ 383 w 412"/>
                <a:gd name="T43" fmla="*/ 272 h 563"/>
                <a:gd name="T44" fmla="*/ 393 w 412"/>
                <a:gd name="T45" fmla="*/ 290 h 563"/>
                <a:gd name="T46" fmla="*/ 410 w 412"/>
                <a:gd name="T47" fmla="*/ 386 h 563"/>
                <a:gd name="T48" fmla="*/ 393 w 412"/>
                <a:gd name="T49" fmla="*/ 396 h 563"/>
                <a:gd name="T50" fmla="*/ 385 w 412"/>
                <a:gd name="T51" fmla="*/ 395 h 563"/>
                <a:gd name="T52" fmla="*/ 380 w 412"/>
                <a:gd name="T53" fmla="*/ 426 h 563"/>
                <a:gd name="T54" fmla="*/ 361 w 412"/>
                <a:gd name="T55" fmla="*/ 468 h 563"/>
                <a:gd name="T56" fmla="*/ 282 w 412"/>
                <a:gd name="T57" fmla="*/ 537 h 563"/>
                <a:gd name="T58" fmla="*/ 182 w 412"/>
                <a:gd name="T59" fmla="*/ 544 h 563"/>
                <a:gd name="T60" fmla="*/ 5 w 412"/>
                <a:gd name="T61" fmla="*/ 563 h 563"/>
                <a:gd name="T62" fmla="*/ 39 w 412"/>
                <a:gd name="T63" fmla="*/ 497 h 563"/>
                <a:gd name="T64" fmla="*/ 42 w 412"/>
                <a:gd name="T65" fmla="*/ 386 h 563"/>
                <a:gd name="T66" fmla="*/ 30 w 412"/>
                <a:gd name="T67" fmla="*/ 359 h 563"/>
                <a:gd name="T68" fmla="*/ 3 w 412"/>
                <a:gd name="T69" fmla="*/ 304 h 563"/>
                <a:gd name="T70" fmla="*/ 7 w 412"/>
                <a:gd name="T71" fmla="*/ 269 h 563"/>
                <a:gd name="T72" fmla="*/ 10 w 412"/>
                <a:gd name="T73" fmla="*/ 237 h 563"/>
                <a:gd name="T74" fmla="*/ 22 w 412"/>
                <a:gd name="T75" fmla="*/ 201 h 563"/>
                <a:gd name="T76" fmla="*/ 15 w 412"/>
                <a:gd name="T77" fmla="*/ 163 h 563"/>
                <a:gd name="T78" fmla="*/ 32 w 412"/>
                <a:gd name="T79" fmla="*/ 149 h 563"/>
                <a:gd name="T80" fmla="*/ 37 w 412"/>
                <a:gd name="T81" fmla="*/ 131 h 563"/>
                <a:gd name="T82" fmla="*/ 56 w 412"/>
                <a:gd name="T83" fmla="*/ 122 h 563"/>
                <a:gd name="T84" fmla="*/ 64 w 412"/>
                <a:gd name="T85" fmla="*/ 102 h 563"/>
                <a:gd name="T86" fmla="*/ 76 w 412"/>
                <a:gd name="T87" fmla="*/ 89 h 563"/>
                <a:gd name="T88" fmla="*/ 72 w 412"/>
                <a:gd name="T89" fmla="*/ 111 h 563"/>
                <a:gd name="T90" fmla="*/ 74 w 412"/>
                <a:gd name="T91" fmla="*/ 127 h 563"/>
                <a:gd name="T92" fmla="*/ 71 w 412"/>
                <a:gd name="T93" fmla="*/ 141 h 563"/>
                <a:gd name="T94" fmla="*/ 82 w 412"/>
                <a:gd name="T95" fmla="*/ 129 h 563"/>
                <a:gd name="T96" fmla="*/ 84 w 412"/>
                <a:gd name="T97" fmla="*/ 134 h 563"/>
                <a:gd name="T98" fmla="*/ 91 w 412"/>
                <a:gd name="T99" fmla="*/ 119 h 563"/>
                <a:gd name="T100" fmla="*/ 91 w 412"/>
                <a:gd name="T101" fmla="*/ 82 h 563"/>
                <a:gd name="T102" fmla="*/ 121 w 412"/>
                <a:gd name="T103" fmla="*/ 58 h 563"/>
                <a:gd name="T104" fmla="*/ 113 w 412"/>
                <a:gd name="T105" fmla="*/ 42 h 563"/>
                <a:gd name="T106" fmla="*/ 118 w 412"/>
                <a:gd name="T107" fmla="*/ 20 h 563"/>
                <a:gd name="T108" fmla="*/ 145 w 412"/>
                <a:gd name="T109"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2" h="563">
                  <a:moveTo>
                    <a:pt x="145" y="0"/>
                  </a:moveTo>
                  <a:lnTo>
                    <a:pt x="146" y="0"/>
                  </a:lnTo>
                  <a:lnTo>
                    <a:pt x="148" y="1"/>
                  </a:lnTo>
                  <a:lnTo>
                    <a:pt x="151" y="3"/>
                  </a:lnTo>
                  <a:lnTo>
                    <a:pt x="155" y="5"/>
                  </a:lnTo>
                  <a:lnTo>
                    <a:pt x="158" y="6"/>
                  </a:lnTo>
                  <a:lnTo>
                    <a:pt x="161" y="10"/>
                  </a:lnTo>
                  <a:lnTo>
                    <a:pt x="163" y="11"/>
                  </a:lnTo>
                  <a:lnTo>
                    <a:pt x="167" y="15"/>
                  </a:lnTo>
                  <a:lnTo>
                    <a:pt x="168" y="16"/>
                  </a:lnTo>
                  <a:lnTo>
                    <a:pt x="173" y="16"/>
                  </a:lnTo>
                  <a:lnTo>
                    <a:pt x="177" y="15"/>
                  </a:lnTo>
                  <a:lnTo>
                    <a:pt x="182" y="15"/>
                  </a:lnTo>
                  <a:lnTo>
                    <a:pt x="188" y="15"/>
                  </a:lnTo>
                  <a:lnTo>
                    <a:pt x="192" y="15"/>
                  </a:lnTo>
                  <a:lnTo>
                    <a:pt x="195" y="15"/>
                  </a:lnTo>
                  <a:lnTo>
                    <a:pt x="197" y="16"/>
                  </a:lnTo>
                  <a:lnTo>
                    <a:pt x="197" y="18"/>
                  </a:lnTo>
                  <a:lnTo>
                    <a:pt x="197" y="22"/>
                  </a:lnTo>
                  <a:lnTo>
                    <a:pt x="198" y="23"/>
                  </a:lnTo>
                  <a:lnTo>
                    <a:pt x="200" y="27"/>
                  </a:lnTo>
                  <a:lnTo>
                    <a:pt x="202" y="27"/>
                  </a:lnTo>
                  <a:lnTo>
                    <a:pt x="205" y="28"/>
                  </a:lnTo>
                  <a:lnTo>
                    <a:pt x="209" y="30"/>
                  </a:lnTo>
                  <a:lnTo>
                    <a:pt x="212" y="30"/>
                  </a:lnTo>
                  <a:lnTo>
                    <a:pt x="215" y="32"/>
                  </a:lnTo>
                  <a:lnTo>
                    <a:pt x="219" y="33"/>
                  </a:lnTo>
                  <a:lnTo>
                    <a:pt x="220" y="33"/>
                  </a:lnTo>
                  <a:lnTo>
                    <a:pt x="224" y="35"/>
                  </a:lnTo>
                  <a:lnTo>
                    <a:pt x="225" y="37"/>
                  </a:lnTo>
                  <a:lnTo>
                    <a:pt x="234" y="38"/>
                  </a:lnTo>
                  <a:lnTo>
                    <a:pt x="244" y="42"/>
                  </a:lnTo>
                  <a:lnTo>
                    <a:pt x="256" y="43"/>
                  </a:lnTo>
                  <a:lnTo>
                    <a:pt x="264" y="45"/>
                  </a:lnTo>
                  <a:lnTo>
                    <a:pt x="267" y="47"/>
                  </a:lnTo>
                  <a:lnTo>
                    <a:pt x="269" y="48"/>
                  </a:lnTo>
                  <a:lnTo>
                    <a:pt x="271" y="48"/>
                  </a:lnTo>
                  <a:lnTo>
                    <a:pt x="271" y="52"/>
                  </a:lnTo>
                  <a:lnTo>
                    <a:pt x="272" y="55"/>
                  </a:lnTo>
                  <a:lnTo>
                    <a:pt x="274" y="60"/>
                  </a:lnTo>
                  <a:lnTo>
                    <a:pt x="277" y="64"/>
                  </a:lnTo>
                  <a:lnTo>
                    <a:pt x="281" y="67"/>
                  </a:lnTo>
                  <a:lnTo>
                    <a:pt x="284" y="70"/>
                  </a:lnTo>
                  <a:lnTo>
                    <a:pt x="289" y="74"/>
                  </a:lnTo>
                  <a:lnTo>
                    <a:pt x="289" y="77"/>
                  </a:lnTo>
                  <a:lnTo>
                    <a:pt x="289" y="79"/>
                  </a:lnTo>
                  <a:lnTo>
                    <a:pt x="289" y="79"/>
                  </a:lnTo>
                  <a:lnTo>
                    <a:pt x="288" y="80"/>
                  </a:lnTo>
                  <a:lnTo>
                    <a:pt x="284" y="80"/>
                  </a:lnTo>
                  <a:lnTo>
                    <a:pt x="282" y="82"/>
                  </a:lnTo>
                  <a:lnTo>
                    <a:pt x="279" y="84"/>
                  </a:lnTo>
                  <a:lnTo>
                    <a:pt x="277" y="87"/>
                  </a:lnTo>
                  <a:lnTo>
                    <a:pt x="276" y="90"/>
                  </a:lnTo>
                  <a:lnTo>
                    <a:pt x="277" y="92"/>
                  </a:lnTo>
                  <a:lnTo>
                    <a:pt x="279" y="95"/>
                  </a:lnTo>
                  <a:lnTo>
                    <a:pt x="282" y="99"/>
                  </a:lnTo>
                  <a:lnTo>
                    <a:pt x="286" y="102"/>
                  </a:lnTo>
                  <a:lnTo>
                    <a:pt x="288" y="104"/>
                  </a:lnTo>
                  <a:lnTo>
                    <a:pt x="289" y="106"/>
                  </a:lnTo>
                  <a:lnTo>
                    <a:pt x="289" y="107"/>
                  </a:lnTo>
                  <a:lnTo>
                    <a:pt x="291" y="109"/>
                  </a:lnTo>
                  <a:lnTo>
                    <a:pt x="291" y="112"/>
                  </a:lnTo>
                  <a:lnTo>
                    <a:pt x="293" y="117"/>
                  </a:lnTo>
                  <a:lnTo>
                    <a:pt x="294" y="124"/>
                  </a:lnTo>
                  <a:lnTo>
                    <a:pt x="296" y="132"/>
                  </a:lnTo>
                  <a:lnTo>
                    <a:pt x="296" y="146"/>
                  </a:lnTo>
                  <a:lnTo>
                    <a:pt x="296" y="154"/>
                  </a:lnTo>
                  <a:lnTo>
                    <a:pt x="298" y="161"/>
                  </a:lnTo>
                  <a:lnTo>
                    <a:pt x="299" y="166"/>
                  </a:lnTo>
                  <a:lnTo>
                    <a:pt x="299" y="171"/>
                  </a:lnTo>
                  <a:lnTo>
                    <a:pt x="296" y="179"/>
                  </a:lnTo>
                  <a:lnTo>
                    <a:pt x="294" y="185"/>
                  </a:lnTo>
                  <a:lnTo>
                    <a:pt x="291" y="188"/>
                  </a:lnTo>
                  <a:lnTo>
                    <a:pt x="289" y="190"/>
                  </a:lnTo>
                  <a:lnTo>
                    <a:pt x="289" y="190"/>
                  </a:lnTo>
                  <a:lnTo>
                    <a:pt x="288" y="190"/>
                  </a:lnTo>
                  <a:lnTo>
                    <a:pt x="288" y="190"/>
                  </a:lnTo>
                  <a:lnTo>
                    <a:pt x="286" y="190"/>
                  </a:lnTo>
                  <a:lnTo>
                    <a:pt x="284" y="191"/>
                  </a:lnTo>
                  <a:lnTo>
                    <a:pt x="282" y="193"/>
                  </a:lnTo>
                  <a:lnTo>
                    <a:pt x="281" y="196"/>
                  </a:lnTo>
                  <a:lnTo>
                    <a:pt x="279" y="200"/>
                  </a:lnTo>
                  <a:lnTo>
                    <a:pt x="279" y="203"/>
                  </a:lnTo>
                  <a:lnTo>
                    <a:pt x="279" y="206"/>
                  </a:lnTo>
                  <a:lnTo>
                    <a:pt x="279" y="210"/>
                  </a:lnTo>
                  <a:lnTo>
                    <a:pt x="279" y="215"/>
                  </a:lnTo>
                  <a:lnTo>
                    <a:pt x="277" y="220"/>
                  </a:lnTo>
                  <a:lnTo>
                    <a:pt x="276" y="225"/>
                  </a:lnTo>
                  <a:lnTo>
                    <a:pt x="272" y="227"/>
                  </a:lnTo>
                  <a:lnTo>
                    <a:pt x="271" y="228"/>
                  </a:lnTo>
                  <a:lnTo>
                    <a:pt x="269" y="228"/>
                  </a:lnTo>
                  <a:lnTo>
                    <a:pt x="266" y="228"/>
                  </a:lnTo>
                  <a:lnTo>
                    <a:pt x="262" y="228"/>
                  </a:lnTo>
                  <a:lnTo>
                    <a:pt x="259" y="230"/>
                  </a:lnTo>
                  <a:lnTo>
                    <a:pt x="254" y="233"/>
                  </a:lnTo>
                  <a:lnTo>
                    <a:pt x="252" y="235"/>
                  </a:lnTo>
                  <a:lnTo>
                    <a:pt x="252" y="235"/>
                  </a:lnTo>
                  <a:lnTo>
                    <a:pt x="252" y="237"/>
                  </a:lnTo>
                  <a:lnTo>
                    <a:pt x="252" y="238"/>
                  </a:lnTo>
                  <a:lnTo>
                    <a:pt x="252" y="240"/>
                  </a:lnTo>
                  <a:lnTo>
                    <a:pt x="252" y="245"/>
                  </a:lnTo>
                  <a:lnTo>
                    <a:pt x="252" y="252"/>
                  </a:lnTo>
                  <a:lnTo>
                    <a:pt x="252" y="258"/>
                  </a:lnTo>
                  <a:lnTo>
                    <a:pt x="252" y="265"/>
                  </a:lnTo>
                  <a:lnTo>
                    <a:pt x="254" y="270"/>
                  </a:lnTo>
                  <a:lnTo>
                    <a:pt x="254" y="272"/>
                  </a:lnTo>
                  <a:lnTo>
                    <a:pt x="254" y="274"/>
                  </a:lnTo>
                  <a:lnTo>
                    <a:pt x="256" y="274"/>
                  </a:lnTo>
                  <a:lnTo>
                    <a:pt x="259" y="274"/>
                  </a:lnTo>
                  <a:lnTo>
                    <a:pt x="262" y="274"/>
                  </a:lnTo>
                  <a:lnTo>
                    <a:pt x="267" y="274"/>
                  </a:lnTo>
                  <a:lnTo>
                    <a:pt x="269" y="274"/>
                  </a:lnTo>
                  <a:lnTo>
                    <a:pt x="272" y="275"/>
                  </a:lnTo>
                  <a:lnTo>
                    <a:pt x="276" y="275"/>
                  </a:lnTo>
                  <a:lnTo>
                    <a:pt x="281" y="277"/>
                  </a:lnTo>
                  <a:lnTo>
                    <a:pt x="284" y="277"/>
                  </a:lnTo>
                  <a:lnTo>
                    <a:pt x="286" y="275"/>
                  </a:lnTo>
                  <a:lnTo>
                    <a:pt x="288" y="272"/>
                  </a:lnTo>
                  <a:lnTo>
                    <a:pt x="289" y="270"/>
                  </a:lnTo>
                  <a:lnTo>
                    <a:pt x="291" y="267"/>
                  </a:lnTo>
                  <a:lnTo>
                    <a:pt x="291" y="263"/>
                  </a:lnTo>
                  <a:lnTo>
                    <a:pt x="293" y="260"/>
                  </a:lnTo>
                  <a:lnTo>
                    <a:pt x="296" y="257"/>
                  </a:lnTo>
                  <a:lnTo>
                    <a:pt x="298" y="255"/>
                  </a:lnTo>
                  <a:lnTo>
                    <a:pt x="299" y="255"/>
                  </a:lnTo>
                  <a:lnTo>
                    <a:pt x="299" y="253"/>
                  </a:lnTo>
                  <a:lnTo>
                    <a:pt x="301" y="250"/>
                  </a:lnTo>
                  <a:lnTo>
                    <a:pt x="303" y="243"/>
                  </a:lnTo>
                  <a:lnTo>
                    <a:pt x="303" y="238"/>
                  </a:lnTo>
                  <a:lnTo>
                    <a:pt x="304" y="232"/>
                  </a:lnTo>
                  <a:lnTo>
                    <a:pt x="304" y="228"/>
                  </a:lnTo>
                  <a:lnTo>
                    <a:pt x="308" y="225"/>
                  </a:lnTo>
                  <a:lnTo>
                    <a:pt x="311" y="223"/>
                  </a:lnTo>
                  <a:lnTo>
                    <a:pt x="316" y="221"/>
                  </a:lnTo>
                  <a:lnTo>
                    <a:pt x="321" y="220"/>
                  </a:lnTo>
                  <a:lnTo>
                    <a:pt x="326" y="216"/>
                  </a:lnTo>
                  <a:lnTo>
                    <a:pt x="331" y="215"/>
                  </a:lnTo>
                  <a:lnTo>
                    <a:pt x="335" y="211"/>
                  </a:lnTo>
                  <a:lnTo>
                    <a:pt x="338" y="210"/>
                  </a:lnTo>
                  <a:lnTo>
                    <a:pt x="343" y="208"/>
                  </a:lnTo>
                  <a:lnTo>
                    <a:pt x="346" y="208"/>
                  </a:lnTo>
                  <a:lnTo>
                    <a:pt x="350" y="210"/>
                  </a:lnTo>
                  <a:lnTo>
                    <a:pt x="353" y="211"/>
                  </a:lnTo>
                  <a:lnTo>
                    <a:pt x="358" y="213"/>
                  </a:lnTo>
                  <a:lnTo>
                    <a:pt x="363" y="216"/>
                  </a:lnTo>
                  <a:lnTo>
                    <a:pt x="366" y="220"/>
                  </a:lnTo>
                  <a:lnTo>
                    <a:pt x="370" y="225"/>
                  </a:lnTo>
                  <a:lnTo>
                    <a:pt x="373" y="230"/>
                  </a:lnTo>
                  <a:lnTo>
                    <a:pt x="377" y="235"/>
                  </a:lnTo>
                  <a:lnTo>
                    <a:pt x="380" y="242"/>
                  </a:lnTo>
                  <a:lnTo>
                    <a:pt x="382" y="247"/>
                  </a:lnTo>
                  <a:lnTo>
                    <a:pt x="382" y="255"/>
                  </a:lnTo>
                  <a:lnTo>
                    <a:pt x="382" y="265"/>
                  </a:lnTo>
                  <a:lnTo>
                    <a:pt x="383" y="272"/>
                  </a:lnTo>
                  <a:lnTo>
                    <a:pt x="383" y="277"/>
                  </a:lnTo>
                  <a:lnTo>
                    <a:pt x="385" y="280"/>
                  </a:lnTo>
                  <a:lnTo>
                    <a:pt x="387" y="282"/>
                  </a:lnTo>
                  <a:lnTo>
                    <a:pt x="388" y="284"/>
                  </a:lnTo>
                  <a:lnTo>
                    <a:pt x="390" y="285"/>
                  </a:lnTo>
                  <a:lnTo>
                    <a:pt x="392" y="289"/>
                  </a:lnTo>
                  <a:lnTo>
                    <a:pt x="393" y="290"/>
                  </a:lnTo>
                  <a:lnTo>
                    <a:pt x="398" y="304"/>
                  </a:lnTo>
                  <a:lnTo>
                    <a:pt x="402" y="319"/>
                  </a:lnTo>
                  <a:lnTo>
                    <a:pt x="405" y="332"/>
                  </a:lnTo>
                  <a:lnTo>
                    <a:pt x="410" y="349"/>
                  </a:lnTo>
                  <a:lnTo>
                    <a:pt x="412" y="368"/>
                  </a:lnTo>
                  <a:lnTo>
                    <a:pt x="412" y="376"/>
                  </a:lnTo>
                  <a:lnTo>
                    <a:pt x="410" y="386"/>
                  </a:lnTo>
                  <a:lnTo>
                    <a:pt x="407" y="395"/>
                  </a:lnTo>
                  <a:lnTo>
                    <a:pt x="400" y="400"/>
                  </a:lnTo>
                  <a:lnTo>
                    <a:pt x="397" y="401"/>
                  </a:lnTo>
                  <a:lnTo>
                    <a:pt x="395" y="401"/>
                  </a:lnTo>
                  <a:lnTo>
                    <a:pt x="393" y="400"/>
                  </a:lnTo>
                  <a:lnTo>
                    <a:pt x="393" y="398"/>
                  </a:lnTo>
                  <a:lnTo>
                    <a:pt x="393" y="396"/>
                  </a:lnTo>
                  <a:lnTo>
                    <a:pt x="393" y="395"/>
                  </a:lnTo>
                  <a:lnTo>
                    <a:pt x="392" y="393"/>
                  </a:lnTo>
                  <a:lnTo>
                    <a:pt x="392" y="391"/>
                  </a:lnTo>
                  <a:lnTo>
                    <a:pt x="390" y="391"/>
                  </a:lnTo>
                  <a:lnTo>
                    <a:pt x="387" y="391"/>
                  </a:lnTo>
                  <a:lnTo>
                    <a:pt x="385" y="393"/>
                  </a:lnTo>
                  <a:lnTo>
                    <a:pt x="385" y="395"/>
                  </a:lnTo>
                  <a:lnTo>
                    <a:pt x="383" y="398"/>
                  </a:lnTo>
                  <a:lnTo>
                    <a:pt x="382" y="401"/>
                  </a:lnTo>
                  <a:lnTo>
                    <a:pt x="380" y="408"/>
                  </a:lnTo>
                  <a:lnTo>
                    <a:pt x="380" y="411"/>
                  </a:lnTo>
                  <a:lnTo>
                    <a:pt x="380" y="416"/>
                  </a:lnTo>
                  <a:lnTo>
                    <a:pt x="380" y="423"/>
                  </a:lnTo>
                  <a:lnTo>
                    <a:pt x="380" y="426"/>
                  </a:lnTo>
                  <a:lnTo>
                    <a:pt x="380" y="430"/>
                  </a:lnTo>
                  <a:lnTo>
                    <a:pt x="377" y="433"/>
                  </a:lnTo>
                  <a:lnTo>
                    <a:pt x="375" y="435"/>
                  </a:lnTo>
                  <a:lnTo>
                    <a:pt x="370" y="438"/>
                  </a:lnTo>
                  <a:lnTo>
                    <a:pt x="366" y="443"/>
                  </a:lnTo>
                  <a:lnTo>
                    <a:pt x="361" y="455"/>
                  </a:lnTo>
                  <a:lnTo>
                    <a:pt x="361" y="468"/>
                  </a:lnTo>
                  <a:lnTo>
                    <a:pt x="360" y="482"/>
                  </a:lnTo>
                  <a:lnTo>
                    <a:pt x="348" y="502"/>
                  </a:lnTo>
                  <a:lnTo>
                    <a:pt x="338" y="521"/>
                  </a:lnTo>
                  <a:lnTo>
                    <a:pt x="336" y="524"/>
                  </a:lnTo>
                  <a:lnTo>
                    <a:pt x="335" y="527"/>
                  </a:lnTo>
                  <a:lnTo>
                    <a:pt x="311" y="531"/>
                  </a:lnTo>
                  <a:lnTo>
                    <a:pt x="282" y="537"/>
                  </a:lnTo>
                  <a:lnTo>
                    <a:pt x="252" y="542"/>
                  </a:lnTo>
                  <a:lnTo>
                    <a:pt x="225" y="547"/>
                  </a:lnTo>
                  <a:lnTo>
                    <a:pt x="205" y="552"/>
                  </a:lnTo>
                  <a:lnTo>
                    <a:pt x="205" y="549"/>
                  </a:lnTo>
                  <a:lnTo>
                    <a:pt x="203" y="547"/>
                  </a:lnTo>
                  <a:lnTo>
                    <a:pt x="197" y="544"/>
                  </a:lnTo>
                  <a:lnTo>
                    <a:pt x="182" y="544"/>
                  </a:lnTo>
                  <a:lnTo>
                    <a:pt x="163" y="546"/>
                  </a:lnTo>
                  <a:lnTo>
                    <a:pt x="138" y="549"/>
                  </a:lnTo>
                  <a:lnTo>
                    <a:pt x="116" y="552"/>
                  </a:lnTo>
                  <a:lnTo>
                    <a:pt x="89" y="556"/>
                  </a:lnTo>
                  <a:lnTo>
                    <a:pt x="57" y="558"/>
                  </a:lnTo>
                  <a:lnTo>
                    <a:pt x="29" y="561"/>
                  </a:lnTo>
                  <a:lnTo>
                    <a:pt x="5" y="563"/>
                  </a:lnTo>
                  <a:lnTo>
                    <a:pt x="9" y="559"/>
                  </a:lnTo>
                  <a:lnTo>
                    <a:pt x="17" y="551"/>
                  </a:lnTo>
                  <a:lnTo>
                    <a:pt x="22" y="537"/>
                  </a:lnTo>
                  <a:lnTo>
                    <a:pt x="25" y="529"/>
                  </a:lnTo>
                  <a:lnTo>
                    <a:pt x="29" y="519"/>
                  </a:lnTo>
                  <a:lnTo>
                    <a:pt x="34" y="507"/>
                  </a:lnTo>
                  <a:lnTo>
                    <a:pt x="39" y="497"/>
                  </a:lnTo>
                  <a:lnTo>
                    <a:pt x="44" y="480"/>
                  </a:lnTo>
                  <a:lnTo>
                    <a:pt x="49" y="460"/>
                  </a:lnTo>
                  <a:lnTo>
                    <a:pt x="49" y="445"/>
                  </a:lnTo>
                  <a:lnTo>
                    <a:pt x="47" y="428"/>
                  </a:lnTo>
                  <a:lnTo>
                    <a:pt x="47" y="410"/>
                  </a:lnTo>
                  <a:lnTo>
                    <a:pt x="46" y="396"/>
                  </a:lnTo>
                  <a:lnTo>
                    <a:pt x="42" y="386"/>
                  </a:lnTo>
                  <a:lnTo>
                    <a:pt x="37" y="378"/>
                  </a:lnTo>
                  <a:lnTo>
                    <a:pt x="34" y="371"/>
                  </a:lnTo>
                  <a:lnTo>
                    <a:pt x="34" y="368"/>
                  </a:lnTo>
                  <a:lnTo>
                    <a:pt x="32" y="364"/>
                  </a:lnTo>
                  <a:lnTo>
                    <a:pt x="32" y="361"/>
                  </a:lnTo>
                  <a:lnTo>
                    <a:pt x="32" y="359"/>
                  </a:lnTo>
                  <a:lnTo>
                    <a:pt x="30" y="359"/>
                  </a:lnTo>
                  <a:lnTo>
                    <a:pt x="27" y="358"/>
                  </a:lnTo>
                  <a:lnTo>
                    <a:pt x="25" y="354"/>
                  </a:lnTo>
                  <a:lnTo>
                    <a:pt x="22" y="349"/>
                  </a:lnTo>
                  <a:lnTo>
                    <a:pt x="19" y="342"/>
                  </a:lnTo>
                  <a:lnTo>
                    <a:pt x="14" y="329"/>
                  </a:lnTo>
                  <a:lnTo>
                    <a:pt x="7" y="316"/>
                  </a:lnTo>
                  <a:lnTo>
                    <a:pt x="3" y="304"/>
                  </a:lnTo>
                  <a:lnTo>
                    <a:pt x="3" y="300"/>
                  </a:lnTo>
                  <a:lnTo>
                    <a:pt x="5" y="297"/>
                  </a:lnTo>
                  <a:lnTo>
                    <a:pt x="7" y="295"/>
                  </a:lnTo>
                  <a:lnTo>
                    <a:pt x="9" y="292"/>
                  </a:lnTo>
                  <a:lnTo>
                    <a:pt x="10" y="287"/>
                  </a:lnTo>
                  <a:lnTo>
                    <a:pt x="12" y="279"/>
                  </a:lnTo>
                  <a:lnTo>
                    <a:pt x="7" y="269"/>
                  </a:lnTo>
                  <a:lnTo>
                    <a:pt x="2" y="258"/>
                  </a:lnTo>
                  <a:lnTo>
                    <a:pt x="0" y="253"/>
                  </a:lnTo>
                  <a:lnTo>
                    <a:pt x="0" y="248"/>
                  </a:lnTo>
                  <a:lnTo>
                    <a:pt x="2" y="245"/>
                  </a:lnTo>
                  <a:lnTo>
                    <a:pt x="3" y="243"/>
                  </a:lnTo>
                  <a:lnTo>
                    <a:pt x="7" y="240"/>
                  </a:lnTo>
                  <a:lnTo>
                    <a:pt x="10" y="237"/>
                  </a:lnTo>
                  <a:lnTo>
                    <a:pt x="12" y="232"/>
                  </a:lnTo>
                  <a:lnTo>
                    <a:pt x="15" y="228"/>
                  </a:lnTo>
                  <a:lnTo>
                    <a:pt x="17" y="221"/>
                  </a:lnTo>
                  <a:lnTo>
                    <a:pt x="20" y="215"/>
                  </a:lnTo>
                  <a:lnTo>
                    <a:pt x="22" y="210"/>
                  </a:lnTo>
                  <a:lnTo>
                    <a:pt x="22" y="205"/>
                  </a:lnTo>
                  <a:lnTo>
                    <a:pt x="22" y="201"/>
                  </a:lnTo>
                  <a:lnTo>
                    <a:pt x="20" y="196"/>
                  </a:lnTo>
                  <a:lnTo>
                    <a:pt x="20" y="193"/>
                  </a:lnTo>
                  <a:lnTo>
                    <a:pt x="20" y="188"/>
                  </a:lnTo>
                  <a:lnTo>
                    <a:pt x="20" y="181"/>
                  </a:lnTo>
                  <a:lnTo>
                    <a:pt x="19" y="174"/>
                  </a:lnTo>
                  <a:lnTo>
                    <a:pt x="17" y="169"/>
                  </a:lnTo>
                  <a:lnTo>
                    <a:pt x="15" y="163"/>
                  </a:lnTo>
                  <a:lnTo>
                    <a:pt x="15" y="161"/>
                  </a:lnTo>
                  <a:lnTo>
                    <a:pt x="17" y="158"/>
                  </a:lnTo>
                  <a:lnTo>
                    <a:pt x="20" y="156"/>
                  </a:lnTo>
                  <a:lnTo>
                    <a:pt x="24" y="154"/>
                  </a:lnTo>
                  <a:lnTo>
                    <a:pt x="27" y="153"/>
                  </a:lnTo>
                  <a:lnTo>
                    <a:pt x="30" y="151"/>
                  </a:lnTo>
                  <a:lnTo>
                    <a:pt x="32" y="149"/>
                  </a:lnTo>
                  <a:lnTo>
                    <a:pt x="32" y="148"/>
                  </a:lnTo>
                  <a:lnTo>
                    <a:pt x="32" y="144"/>
                  </a:lnTo>
                  <a:lnTo>
                    <a:pt x="32" y="142"/>
                  </a:lnTo>
                  <a:lnTo>
                    <a:pt x="32" y="139"/>
                  </a:lnTo>
                  <a:lnTo>
                    <a:pt x="34" y="137"/>
                  </a:lnTo>
                  <a:lnTo>
                    <a:pt x="35" y="134"/>
                  </a:lnTo>
                  <a:lnTo>
                    <a:pt x="37" y="131"/>
                  </a:lnTo>
                  <a:lnTo>
                    <a:pt x="39" y="127"/>
                  </a:lnTo>
                  <a:lnTo>
                    <a:pt x="42" y="124"/>
                  </a:lnTo>
                  <a:lnTo>
                    <a:pt x="44" y="122"/>
                  </a:lnTo>
                  <a:lnTo>
                    <a:pt x="47" y="122"/>
                  </a:lnTo>
                  <a:lnTo>
                    <a:pt x="49" y="122"/>
                  </a:lnTo>
                  <a:lnTo>
                    <a:pt x="52" y="122"/>
                  </a:lnTo>
                  <a:lnTo>
                    <a:pt x="56" y="122"/>
                  </a:lnTo>
                  <a:lnTo>
                    <a:pt x="57" y="121"/>
                  </a:lnTo>
                  <a:lnTo>
                    <a:pt x="59" y="119"/>
                  </a:lnTo>
                  <a:lnTo>
                    <a:pt x="59" y="117"/>
                  </a:lnTo>
                  <a:lnTo>
                    <a:pt x="59" y="116"/>
                  </a:lnTo>
                  <a:lnTo>
                    <a:pt x="59" y="112"/>
                  </a:lnTo>
                  <a:lnTo>
                    <a:pt x="61" y="109"/>
                  </a:lnTo>
                  <a:lnTo>
                    <a:pt x="64" y="102"/>
                  </a:lnTo>
                  <a:lnTo>
                    <a:pt x="66" y="97"/>
                  </a:lnTo>
                  <a:lnTo>
                    <a:pt x="67" y="94"/>
                  </a:lnTo>
                  <a:lnTo>
                    <a:pt x="72" y="89"/>
                  </a:lnTo>
                  <a:lnTo>
                    <a:pt x="74" y="87"/>
                  </a:lnTo>
                  <a:lnTo>
                    <a:pt x="76" y="87"/>
                  </a:lnTo>
                  <a:lnTo>
                    <a:pt x="76" y="87"/>
                  </a:lnTo>
                  <a:lnTo>
                    <a:pt x="76" y="89"/>
                  </a:lnTo>
                  <a:lnTo>
                    <a:pt x="76" y="92"/>
                  </a:lnTo>
                  <a:lnTo>
                    <a:pt x="76" y="95"/>
                  </a:lnTo>
                  <a:lnTo>
                    <a:pt x="74" y="99"/>
                  </a:lnTo>
                  <a:lnTo>
                    <a:pt x="72" y="102"/>
                  </a:lnTo>
                  <a:lnTo>
                    <a:pt x="72" y="106"/>
                  </a:lnTo>
                  <a:lnTo>
                    <a:pt x="72" y="107"/>
                  </a:lnTo>
                  <a:lnTo>
                    <a:pt x="72" y="111"/>
                  </a:lnTo>
                  <a:lnTo>
                    <a:pt x="71" y="114"/>
                  </a:lnTo>
                  <a:lnTo>
                    <a:pt x="71" y="116"/>
                  </a:lnTo>
                  <a:lnTo>
                    <a:pt x="71" y="117"/>
                  </a:lnTo>
                  <a:lnTo>
                    <a:pt x="71" y="119"/>
                  </a:lnTo>
                  <a:lnTo>
                    <a:pt x="72" y="121"/>
                  </a:lnTo>
                  <a:lnTo>
                    <a:pt x="74" y="124"/>
                  </a:lnTo>
                  <a:lnTo>
                    <a:pt x="74" y="127"/>
                  </a:lnTo>
                  <a:lnTo>
                    <a:pt x="74" y="129"/>
                  </a:lnTo>
                  <a:lnTo>
                    <a:pt x="72" y="129"/>
                  </a:lnTo>
                  <a:lnTo>
                    <a:pt x="72" y="132"/>
                  </a:lnTo>
                  <a:lnTo>
                    <a:pt x="71" y="136"/>
                  </a:lnTo>
                  <a:lnTo>
                    <a:pt x="71" y="139"/>
                  </a:lnTo>
                  <a:lnTo>
                    <a:pt x="71" y="141"/>
                  </a:lnTo>
                  <a:lnTo>
                    <a:pt x="71" y="141"/>
                  </a:lnTo>
                  <a:lnTo>
                    <a:pt x="72" y="141"/>
                  </a:lnTo>
                  <a:lnTo>
                    <a:pt x="74" y="139"/>
                  </a:lnTo>
                  <a:lnTo>
                    <a:pt x="76" y="139"/>
                  </a:lnTo>
                  <a:lnTo>
                    <a:pt x="77" y="137"/>
                  </a:lnTo>
                  <a:lnTo>
                    <a:pt x="79" y="136"/>
                  </a:lnTo>
                  <a:lnTo>
                    <a:pt x="81" y="132"/>
                  </a:lnTo>
                  <a:lnTo>
                    <a:pt x="82" y="129"/>
                  </a:lnTo>
                  <a:lnTo>
                    <a:pt x="84" y="124"/>
                  </a:lnTo>
                  <a:lnTo>
                    <a:pt x="84" y="122"/>
                  </a:lnTo>
                  <a:lnTo>
                    <a:pt x="84" y="122"/>
                  </a:lnTo>
                  <a:lnTo>
                    <a:pt x="84" y="124"/>
                  </a:lnTo>
                  <a:lnTo>
                    <a:pt x="84" y="127"/>
                  </a:lnTo>
                  <a:lnTo>
                    <a:pt x="84" y="131"/>
                  </a:lnTo>
                  <a:lnTo>
                    <a:pt x="84" y="134"/>
                  </a:lnTo>
                  <a:lnTo>
                    <a:pt x="84" y="137"/>
                  </a:lnTo>
                  <a:lnTo>
                    <a:pt x="86" y="137"/>
                  </a:lnTo>
                  <a:lnTo>
                    <a:pt x="88" y="137"/>
                  </a:lnTo>
                  <a:lnTo>
                    <a:pt x="88" y="134"/>
                  </a:lnTo>
                  <a:lnTo>
                    <a:pt x="89" y="129"/>
                  </a:lnTo>
                  <a:lnTo>
                    <a:pt x="91" y="124"/>
                  </a:lnTo>
                  <a:lnTo>
                    <a:pt x="91" y="119"/>
                  </a:lnTo>
                  <a:lnTo>
                    <a:pt x="93" y="114"/>
                  </a:lnTo>
                  <a:lnTo>
                    <a:pt x="94" y="107"/>
                  </a:lnTo>
                  <a:lnTo>
                    <a:pt x="94" y="102"/>
                  </a:lnTo>
                  <a:lnTo>
                    <a:pt x="94" y="99"/>
                  </a:lnTo>
                  <a:lnTo>
                    <a:pt x="93" y="95"/>
                  </a:lnTo>
                  <a:lnTo>
                    <a:pt x="91" y="92"/>
                  </a:lnTo>
                  <a:lnTo>
                    <a:pt x="91" y="82"/>
                  </a:lnTo>
                  <a:lnTo>
                    <a:pt x="96" y="72"/>
                  </a:lnTo>
                  <a:lnTo>
                    <a:pt x="103" y="65"/>
                  </a:lnTo>
                  <a:lnTo>
                    <a:pt x="108" y="62"/>
                  </a:lnTo>
                  <a:lnTo>
                    <a:pt x="111" y="62"/>
                  </a:lnTo>
                  <a:lnTo>
                    <a:pt x="116" y="60"/>
                  </a:lnTo>
                  <a:lnTo>
                    <a:pt x="119" y="60"/>
                  </a:lnTo>
                  <a:lnTo>
                    <a:pt x="121" y="58"/>
                  </a:lnTo>
                  <a:lnTo>
                    <a:pt x="123" y="57"/>
                  </a:lnTo>
                  <a:lnTo>
                    <a:pt x="121" y="53"/>
                  </a:lnTo>
                  <a:lnTo>
                    <a:pt x="121" y="50"/>
                  </a:lnTo>
                  <a:lnTo>
                    <a:pt x="119" y="48"/>
                  </a:lnTo>
                  <a:lnTo>
                    <a:pt x="118" y="45"/>
                  </a:lnTo>
                  <a:lnTo>
                    <a:pt x="116" y="43"/>
                  </a:lnTo>
                  <a:lnTo>
                    <a:pt x="113" y="42"/>
                  </a:lnTo>
                  <a:lnTo>
                    <a:pt x="111" y="38"/>
                  </a:lnTo>
                  <a:lnTo>
                    <a:pt x="109" y="33"/>
                  </a:lnTo>
                  <a:lnTo>
                    <a:pt x="109" y="28"/>
                  </a:lnTo>
                  <a:lnTo>
                    <a:pt x="109" y="25"/>
                  </a:lnTo>
                  <a:lnTo>
                    <a:pt x="111" y="23"/>
                  </a:lnTo>
                  <a:lnTo>
                    <a:pt x="114" y="22"/>
                  </a:lnTo>
                  <a:lnTo>
                    <a:pt x="118" y="20"/>
                  </a:lnTo>
                  <a:lnTo>
                    <a:pt x="121" y="16"/>
                  </a:lnTo>
                  <a:lnTo>
                    <a:pt x="124" y="15"/>
                  </a:lnTo>
                  <a:lnTo>
                    <a:pt x="130" y="10"/>
                  </a:lnTo>
                  <a:lnTo>
                    <a:pt x="133" y="6"/>
                  </a:lnTo>
                  <a:lnTo>
                    <a:pt x="136" y="3"/>
                  </a:lnTo>
                  <a:lnTo>
                    <a:pt x="141" y="1"/>
                  </a:lnTo>
                  <a:lnTo>
                    <a:pt x="14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 name="Freeform 16"/>
            <p:cNvSpPr>
              <a:spLocks/>
            </p:cNvSpPr>
            <p:nvPr/>
          </p:nvSpPr>
          <p:spPr bwMode="auto">
            <a:xfrm>
              <a:off x="6964856" y="3888346"/>
              <a:ext cx="508115" cy="247784"/>
            </a:xfrm>
            <a:custGeom>
              <a:avLst/>
              <a:gdLst>
                <a:gd name="T0" fmla="*/ 228 w 648"/>
                <a:gd name="T1" fmla="*/ 12 h 316"/>
                <a:gd name="T2" fmla="*/ 211 w 648"/>
                <a:gd name="T3" fmla="*/ 22 h 316"/>
                <a:gd name="T4" fmla="*/ 178 w 648"/>
                <a:gd name="T5" fmla="*/ 64 h 316"/>
                <a:gd name="T6" fmla="*/ 173 w 648"/>
                <a:gd name="T7" fmla="*/ 82 h 316"/>
                <a:gd name="T8" fmla="*/ 179 w 648"/>
                <a:gd name="T9" fmla="*/ 89 h 316"/>
                <a:gd name="T10" fmla="*/ 200 w 648"/>
                <a:gd name="T11" fmla="*/ 75 h 316"/>
                <a:gd name="T12" fmla="*/ 235 w 648"/>
                <a:gd name="T13" fmla="*/ 79 h 316"/>
                <a:gd name="T14" fmla="*/ 252 w 648"/>
                <a:gd name="T15" fmla="*/ 94 h 316"/>
                <a:gd name="T16" fmla="*/ 279 w 648"/>
                <a:gd name="T17" fmla="*/ 121 h 316"/>
                <a:gd name="T18" fmla="*/ 312 w 648"/>
                <a:gd name="T19" fmla="*/ 114 h 316"/>
                <a:gd name="T20" fmla="*/ 327 w 648"/>
                <a:gd name="T21" fmla="*/ 124 h 316"/>
                <a:gd name="T22" fmla="*/ 352 w 648"/>
                <a:gd name="T23" fmla="*/ 116 h 316"/>
                <a:gd name="T24" fmla="*/ 378 w 648"/>
                <a:gd name="T25" fmla="*/ 96 h 316"/>
                <a:gd name="T26" fmla="*/ 435 w 648"/>
                <a:gd name="T27" fmla="*/ 82 h 316"/>
                <a:gd name="T28" fmla="*/ 465 w 648"/>
                <a:gd name="T29" fmla="*/ 72 h 316"/>
                <a:gd name="T30" fmla="*/ 490 w 648"/>
                <a:gd name="T31" fmla="*/ 67 h 316"/>
                <a:gd name="T32" fmla="*/ 494 w 648"/>
                <a:gd name="T33" fmla="*/ 104 h 316"/>
                <a:gd name="T34" fmla="*/ 517 w 648"/>
                <a:gd name="T35" fmla="*/ 104 h 316"/>
                <a:gd name="T36" fmla="*/ 532 w 648"/>
                <a:gd name="T37" fmla="*/ 102 h 316"/>
                <a:gd name="T38" fmla="*/ 556 w 648"/>
                <a:gd name="T39" fmla="*/ 96 h 316"/>
                <a:gd name="T40" fmla="*/ 574 w 648"/>
                <a:gd name="T41" fmla="*/ 126 h 316"/>
                <a:gd name="T42" fmla="*/ 589 w 648"/>
                <a:gd name="T43" fmla="*/ 141 h 316"/>
                <a:gd name="T44" fmla="*/ 603 w 648"/>
                <a:gd name="T45" fmla="*/ 154 h 316"/>
                <a:gd name="T46" fmla="*/ 623 w 648"/>
                <a:gd name="T47" fmla="*/ 148 h 316"/>
                <a:gd name="T48" fmla="*/ 631 w 648"/>
                <a:gd name="T49" fmla="*/ 138 h 316"/>
                <a:gd name="T50" fmla="*/ 648 w 648"/>
                <a:gd name="T51" fmla="*/ 153 h 316"/>
                <a:gd name="T52" fmla="*/ 623 w 648"/>
                <a:gd name="T53" fmla="*/ 161 h 316"/>
                <a:gd name="T54" fmla="*/ 603 w 648"/>
                <a:gd name="T55" fmla="*/ 159 h 316"/>
                <a:gd name="T56" fmla="*/ 568 w 648"/>
                <a:gd name="T57" fmla="*/ 163 h 316"/>
                <a:gd name="T58" fmla="*/ 551 w 648"/>
                <a:gd name="T59" fmla="*/ 158 h 316"/>
                <a:gd name="T60" fmla="*/ 527 w 648"/>
                <a:gd name="T61" fmla="*/ 180 h 316"/>
                <a:gd name="T62" fmla="*/ 507 w 648"/>
                <a:gd name="T63" fmla="*/ 171 h 316"/>
                <a:gd name="T64" fmla="*/ 468 w 648"/>
                <a:gd name="T65" fmla="*/ 161 h 316"/>
                <a:gd name="T66" fmla="*/ 443 w 648"/>
                <a:gd name="T67" fmla="*/ 176 h 316"/>
                <a:gd name="T68" fmla="*/ 388 w 648"/>
                <a:gd name="T69" fmla="*/ 188 h 316"/>
                <a:gd name="T70" fmla="*/ 381 w 648"/>
                <a:gd name="T71" fmla="*/ 206 h 316"/>
                <a:gd name="T72" fmla="*/ 358 w 648"/>
                <a:gd name="T73" fmla="*/ 232 h 316"/>
                <a:gd name="T74" fmla="*/ 354 w 648"/>
                <a:gd name="T75" fmla="*/ 218 h 316"/>
                <a:gd name="T76" fmla="*/ 354 w 648"/>
                <a:gd name="T77" fmla="*/ 200 h 316"/>
                <a:gd name="T78" fmla="*/ 329 w 648"/>
                <a:gd name="T79" fmla="*/ 225 h 316"/>
                <a:gd name="T80" fmla="*/ 324 w 648"/>
                <a:gd name="T81" fmla="*/ 196 h 316"/>
                <a:gd name="T82" fmla="*/ 314 w 648"/>
                <a:gd name="T83" fmla="*/ 230 h 316"/>
                <a:gd name="T84" fmla="*/ 280 w 648"/>
                <a:gd name="T85" fmla="*/ 297 h 316"/>
                <a:gd name="T86" fmla="*/ 258 w 648"/>
                <a:gd name="T87" fmla="*/ 301 h 316"/>
                <a:gd name="T88" fmla="*/ 258 w 648"/>
                <a:gd name="T89" fmla="*/ 282 h 316"/>
                <a:gd name="T90" fmla="*/ 250 w 648"/>
                <a:gd name="T91" fmla="*/ 267 h 316"/>
                <a:gd name="T92" fmla="*/ 218 w 648"/>
                <a:gd name="T93" fmla="*/ 222 h 316"/>
                <a:gd name="T94" fmla="*/ 186 w 648"/>
                <a:gd name="T95" fmla="*/ 205 h 316"/>
                <a:gd name="T96" fmla="*/ 144 w 648"/>
                <a:gd name="T97" fmla="*/ 201 h 316"/>
                <a:gd name="T98" fmla="*/ 75 w 648"/>
                <a:gd name="T99" fmla="*/ 178 h 316"/>
                <a:gd name="T100" fmla="*/ 0 w 648"/>
                <a:gd name="T101" fmla="*/ 139 h 316"/>
                <a:gd name="T102" fmla="*/ 28 w 648"/>
                <a:gd name="T103" fmla="*/ 122 h 316"/>
                <a:gd name="T104" fmla="*/ 55 w 648"/>
                <a:gd name="T105" fmla="*/ 99 h 316"/>
                <a:gd name="T106" fmla="*/ 94 w 648"/>
                <a:gd name="T107" fmla="*/ 87 h 316"/>
                <a:gd name="T108" fmla="*/ 129 w 648"/>
                <a:gd name="T109" fmla="*/ 67 h 316"/>
                <a:gd name="T110" fmla="*/ 153 w 648"/>
                <a:gd name="T111" fmla="*/ 40 h 316"/>
                <a:gd name="T112" fmla="*/ 158 w 648"/>
                <a:gd name="T113" fmla="*/ 55 h 316"/>
                <a:gd name="T114" fmla="*/ 173 w 648"/>
                <a:gd name="T115" fmla="*/ 64 h 316"/>
                <a:gd name="T116" fmla="*/ 176 w 648"/>
                <a:gd name="T117" fmla="*/ 43 h 316"/>
                <a:gd name="T118" fmla="*/ 158 w 648"/>
                <a:gd name="T119" fmla="*/ 43 h 316"/>
                <a:gd name="T120" fmla="*/ 171 w 648"/>
                <a:gd name="T121" fmla="*/ 1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8" h="316">
                  <a:moveTo>
                    <a:pt x="220" y="0"/>
                  </a:moveTo>
                  <a:lnTo>
                    <a:pt x="226" y="0"/>
                  </a:lnTo>
                  <a:lnTo>
                    <a:pt x="230" y="0"/>
                  </a:lnTo>
                  <a:lnTo>
                    <a:pt x="233" y="1"/>
                  </a:lnTo>
                  <a:lnTo>
                    <a:pt x="233" y="3"/>
                  </a:lnTo>
                  <a:lnTo>
                    <a:pt x="233" y="5"/>
                  </a:lnTo>
                  <a:lnTo>
                    <a:pt x="233" y="7"/>
                  </a:lnTo>
                  <a:lnTo>
                    <a:pt x="231" y="10"/>
                  </a:lnTo>
                  <a:lnTo>
                    <a:pt x="228" y="12"/>
                  </a:lnTo>
                  <a:lnTo>
                    <a:pt x="225" y="15"/>
                  </a:lnTo>
                  <a:lnTo>
                    <a:pt x="223" y="15"/>
                  </a:lnTo>
                  <a:lnTo>
                    <a:pt x="220" y="15"/>
                  </a:lnTo>
                  <a:lnTo>
                    <a:pt x="216" y="15"/>
                  </a:lnTo>
                  <a:lnTo>
                    <a:pt x="215" y="15"/>
                  </a:lnTo>
                  <a:lnTo>
                    <a:pt x="213" y="17"/>
                  </a:lnTo>
                  <a:lnTo>
                    <a:pt x="211" y="18"/>
                  </a:lnTo>
                  <a:lnTo>
                    <a:pt x="211" y="20"/>
                  </a:lnTo>
                  <a:lnTo>
                    <a:pt x="211" y="22"/>
                  </a:lnTo>
                  <a:lnTo>
                    <a:pt x="210" y="23"/>
                  </a:lnTo>
                  <a:lnTo>
                    <a:pt x="208" y="25"/>
                  </a:lnTo>
                  <a:lnTo>
                    <a:pt x="205" y="28"/>
                  </a:lnTo>
                  <a:lnTo>
                    <a:pt x="201" y="32"/>
                  </a:lnTo>
                  <a:lnTo>
                    <a:pt x="196" y="35"/>
                  </a:lnTo>
                  <a:lnTo>
                    <a:pt x="188" y="43"/>
                  </a:lnTo>
                  <a:lnTo>
                    <a:pt x="184" y="50"/>
                  </a:lnTo>
                  <a:lnTo>
                    <a:pt x="181" y="55"/>
                  </a:lnTo>
                  <a:lnTo>
                    <a:pt x="178" y="64"/>
                  </a:lnTo>
                  <a:lnTo>
                    <a:pt x="174" y="67"/>
                  </a:lnTo>
                  <a:lnTo>
                    <a:pt x="173" y="69"/>
                  </a:lnTo>
                  <a:lnTo>
                    <a:pt x="171" y="69"/>
                  </a:lnTo>
                  <a:lnTo>
                    <a:pt x="171" y="69"/>
                  </a:lnTo>
                  <a:lnTo>
                    <a:pt x="171" y="70"/>
                  </a:lnTo>
                  <a:lnTo>
                    <a:pt x="173" y="72"/>
                  </a:lnTo>
                  <a:lnTo>
                    <a:pt x="174" y="75"/>
                  </a:lnTo>
                  <a:lnTo>
                    <a:pt x="174" y="79"/>
                  </a:lnTo>
                  <a:lnTo>
                    <a:pt x="173" y="82"/>
                  </a:lnTo>
                  <a:lnTo>
                    <a:pt x="171" y="85"/>
                  </a:lnTo>
                  <a:lnTo>
                    <a:pt x="171" y="89"/>
                  </a:lnTo>
                  <a:lnTo>
                    <a:pt x="171" y="92"/>
                  </a:lnTo>
                  <a:lnTo>
                    <a:pt x="173" y="96"/>
                  </a:lnTo>
                  <a:lnTo>
                    <a:pt x="174" y="97"/>
                  </a:lnTo>
                  <a:lnTo>
                    <a:pt x="174" y="96"/>
                  </a:lnTo>
                  <a:lnTo>
                    <a:pt x="176" y="94"/>
                  </a:lnTo>
                  <a:lnTo>
                    <a:pt x="178" y="92"/>
                  </a:lnTo>
                  <a:lnTo>
                    <a:pt x="179" y="89"/>
                  </a:lnTo>
                  <a:lnTo>
                    <a:pt x="183" y="87"/>
                  </a:lnTo>
                  <a:lnTo>
                    <a:pt x="186" y="87"/>
                  </a:lnTo>
                  <a:lnTo>
                    <a:pt x="189" y="87"/>
                  </a:lnTo>
                  <a:lnTo>
                    <a:pt x="191" y="85"/>
                  </a:lnTo>
                  <a:lnTo>
                    <a:pt x="193" y="85"/>
                  </a:lnTo>
                  <a:lnTo>
                    <a:pt x="195" y="84"/>
                  </a:lnTo>
                  <a:lnTo>
                    <a:pt x="195" y="80"/>
                  </a:lnTo>
                  <a:lnTo>
                    <a:pt x="198" y="77"/>
                  </a:lnTo>
                  <a:lnTo>
                    <a:pt x="200" y="75"/>
                  </a:lnTo>
                  <a:lnTo>
                    <a:pt x="201" y="75"/>
                  </a:lnTo>
                  <a:lnTo>
                    <a:pt x="205" y="75"/>
                  </a:lnTo>
                  <a:lnTo>
                    <a:pt x="206" y="75"/>
                  </a:lnTo>
                  <a:lnTo>
                    <a:pt x="210" y="77"/>
                  </a:lnTo>
                  <a:lnTo>
                    <a:pt x="216" y="77"/>
                  </a:lnTo>
                  <a:lnTo>
                    <a:pt x="223" y="77"/>
                  </a:lnTo>
                  <a:lnTo>
                    <a:pt x="228" y="77"/>
                  </a:lnTo>
                  <a:lnTo>
                    <a:pt x="231" y="79"/>
                  </a:lnTo>
                  <a:lnTo>
                    <a:pt x="235" y="79"/>
                  </a:lnTo>
                  <a:lnTo>
                    <a:pt x="235" y="79"/>
                  </a:lnTo>
                  <a:lnTo>
                    <a:pt x="235" y="80"/>
                  </a:lnTo>
                  <a:lnTo>
                    <a:pt x="235" y="82"/>
                  </a:lnTo>
                  <a:lnTo>
                    <a:pt x="237" y="82"/>
                  </a:lnTo>
                  <a:lnTo>
                    <a:pt x="238" y="84"/>
                  </a:lnTo>
                  <a:lnTo>
                    <a:pt x="242" y="85"/>
                  </a:lnTo>
                  <a:lnTo>
                    <a:pt x="245" y="87"/>
                  </a:lnTo>
                  <a:lnTo>
                    <a:pt x="248" y="89"/>
                  </a:lnTo>
                  <a:lnTo>
                    <a:pt x="252" y="94"/>
                  </a:lnTo>
                  <a:lnTo>
                    <a:pt x="255" y="99"/>
                  </a:lnTo>
                  <a:lnTo>
                    <a:pt x="260" y="104"/>
                  </a:lnTo>
                  <a:lnTo>
                    <a:pt x="263" y="107"/>
                  </a:lnTo>
                  <a:lnTo>
                    <a:pt x="267" y="111"/>
                  </a:lnTo>
                  <a:lnTo>
                    <a:pt x="270" y="114"/>
                  </a:lnTo>
                  <a:lnTo>
                    <a:pt x="272" y="116"/>
                  </a:lnTo>
                  <a:lnTo>
                    <a:pt x="275" y="119"/>
                  </a:lnTo>
                  <a:lnTo>
                    <a:pt x="277" y="119"/>
                  </a:lnTo>
                  <a:lnTo>
                    <a:pt x="279" y="121"/>
                  </a:lnTo>
                  <a:lnTo>
                    <a:pt x="282" y="121"/>
                  </a:lnTo>
                  <a:lnTo>
                    <a:pt x="287" y="122"/>
                  </a:lnTo>
                  <a:lnTo>
                    <a:pt x="290" y="122"/>
                  </a:lnTo>
                  <a:lnTo>
                    <a:pt x="294" y="122"/>
                  </a:lnTo>
                  <a:lnTo>
                    <a:pt x="295" y="122"/>
                  </a:lnTo>
                  <a:lnTo>
                    <a:pt x="299" y="121"/>
                  </a:lnTo>
                  <a:lnTo>
                    <a:pt x="302" y="119"/>
                  </a:lnTo>
                  <a:lnTo>
                    <a:pt x="307" y="116"/>
                  </a:lnTo>
                  <a:lnTo>
                    <a:pt x="312" y="114"/>
                  </a:lnTo>
                  <a:lnTo>
                    <a:pt x="314" y="114"/>
                  </a:lnTo>
                  <a:lnTo>
                    <a:pt x="316" y="114"/>
                  </a:lnTo>
                  <a:lnTo>
                    <a:pt x="316" y="114"/>
                  </a:lnTo>
                  <a:lnTo>
                    <a:pt x="317" y="116"/>
                  </a:lnTo>
                  <a:lnTo>
                    <a:pt x="317" y="117"/>
                  </a:lnTo>
                  <a:lnTo>
                    <a:pt x="317" y="119"/>
                  </a:lnTo>
                  <a:lnTo>
                    <a:pt x="319" y="121"/>
                  </a:lnTo>
                  <a:lnTo>
                    <a:pt x="324" y="122"/>
                  </a:lnTo>
                  <a:lnTo>
                    <a:pt x="327" y="124"/>
                  </a:lnTo>
                  <a:lnTo>
                    <a:pt x="332" y="124"/>
                  </a:lnTo>
                  <a:lnTo>
                    <a:pt x="339" y="124"/>
                  </a:lnTo>
                  <a:lnTo>
                    <a:pt x="346" y="124"/>
                  </a:lnTo>
                  <a:lnTo>
                    <a:pt x="351" y="124"/>
                  </a:lnTo>
                  <a:lnTo>
                    <a:pt x="352" y="122"/>
                  </a:lnTo>
                  <a:lnTo>
                    <a:pt x="354" y="122"/>
                  </a:lnTo>
                  <a:lnTo>
                    <a:pt x="354" y="121"/>
                  </a:lnTo>
                  <a:lnTo>
                    <a:pt x="352" y="117"/>
                  </a:lnTo>
                  <a:lnTo>
                    <a:pt x="352" y="116"/>
                  </a:lnTo>
                  <a:lnTo>
                    <a:pt x="354" y="114"/>
                  </a:lnTo>
                  <a:lnTo>
                    <a:pt x="356" y="109"/>
                  </a:lnTo>
                  <a:lnTo>
                    <a:pt x="359" y="107"/>
                  </a:lnTo>
                  <a:lnTo>
                    <a:pt x="363" y="106"/>
                  </a:lnTo>
                  <a:lnTo>
                    <a:pt x="368" y="104"/>
                  </a:lnTo>
                  <a:lnTo>
                    <a:pt x="371" y="102"/>
                  </a:lnTo>
                  <a:lnTo>
                    <a:pt x="374" y="101"/>
                  </a:lnTo>
                  <a:lnTo>
                    <a:pt x="376" y="99"/>
                  </a:lnTo>
                  <a:lnTo>
                    <a:pt x="378" y="96"/>
                  </a:lnTo>
                  <a:lnTo>
                    <a:pt x="381" y="94"/>
                  </a:lnTo>
                  <a:lnTo>
                    <a:pt x="386" y="91"/>
                  </a:lnTo>
                  <a:lnTo>
                    <a:pt x="393" y="89"/>
                  </a:lnTo>
                  <a:lnTo>
                    <a:pt x="400" y="87"/>
                  </a:lnTo>
                  <a:lnTo>
                    <a:pt x="405" y="85"/>
                  </a:lnTo>
                  <a:lnTo>
                    <a:pt x="408" y="84"/>
                  </a:lnTo>
                  <a:lnTo>
                    <a:pt x="413" y="84"/>
                  </a:lnTo>
                  <a:lnTo>
                    <a:pt x="421" y="82"/>
                  </a:lnTo>
                  <a:lnTo>
                    <a:pt x="435" y="82"/>
                  </a:lnTo>
                  <a:lnTo>
                    <a:pt x="442" y="82"/>
                  </a:lnTo>
                  <a:lnTo>
                    <a:pt x="445" y="82"/>
                  </a:lnTo>
                  <a:lnTo>
                    <a:pt x="448" y="82"/>
                  </a:lnTo>
                  <a:lnTo>
                    <a:pt x="452" y="80"/>
                  </a:lnTo>
                  <a:lnTo>
                    <a:pt x="453" y="80"/>
                  </a:lnTo>
                  <a:lnTo>
                    <a:pt x="455" y="79"/>
                  </a:lnTo>
                  <a:lnTo>
                    <a:pt x="457" y="77"/>
                  </a:lnTo>
                  <a:lnTo>
                    <a:pt x="460" y="74"/>
                  </a:lnTo>
                  <a:lnTo>
                    <a:pt x="465" y="72"/>
                  </a:lnTo>
                  <a:lnTo>
                    <a:pt x="467" y="70"/>
                  </a:lnTo>
                  <a:lnTo>
                    <a:pt x="468" y="70"/>
                  </a:lnTo>
                  <a:lnTo>
                    <a:pt x="470" y="69"/>
                  </a:lnTo>
                  <a:lnTo>
                    <a:pt x="472" y="69"/>
                  </a:lnTo>
                  <a:lnTo>
                    <a:pt x="473" y="69"/>
                  </a:lnTo>
                  <a:lnTo>
                    <a:pt x="479" y="67"/>
                  </a:lnTo>
                  <a:lnTo>
                    <a:pt x="484" y="67"/>
                  </a:lnTo>
                  <a:lnTo>
                    <a:pt x="489" y="67"/>
                  </a:lnTo>
                  <a:lnTo>
                    <a:pt x="490" y="67"/>
                  </a:lnTo>
                  <a:lnTo>
                    <a:pt x="492" y="67"/>
                  </a:lnTo>
                  <a:lnTo>
                    <a:pt x="492" y="69"/>
                  </a:lnTo>
                  <a:lnTo>
                    <a:pt x="492" y="69"/>
                  </a:lnTo>
                  <a:lnTo>
                    <a:pt x="492" y="75"/>
                  </a:lnTo>
                  <a:lnTo>
                    <a:pt x="492" y="85"/>
                  </a:lnTo>
                  <a:lnTo>
                    <a:pt x="492" y="97"/>
                  </a:lnTo>
                  <a:lnTo>
                    <a:pt x="492" y="101"/>
                  </a:lnTo>
                  <a:lnTo>
                    <a:pt x="492" y="102"/>
                  </a:lnTo>
                  <a:lnTo>
                    <a:pt x="494" y="104"/>
                  </a:lnTo>
                  <a:lnTo>
                    <a:pt x="494" y="104"/>
                  </a:lnTo>
                  <a:lnTo>
                    <a:pt x="494" y="102"/>
                  </a:lnTo>
                  <a:lnTo>
                    <a:pt x="495" y="102"/>
                  </a:lnTo>
                  <a:lnTo>
                    <a:pt x="497" y="102"/>
                  </a:lnTo>
                  <a:lnTo>
                    <a:pt x="500" y="104"/>
                  </a:lnTo>
                  <a:lnTo>
                    <a:pt x="504" y="104"/>
                  </a:lnTo>
                  <a:lnTo>
                    <a:pt x="509" y="104"/>
                  </a:lnTo>
                  <a:lnTo>
                    <a:pt x="514" y="104"/>
                  </a:lnTo>
                  <a:lnTo>
                    <a:pt x="517" y="104"/>
                  </a:lnTo>
                  <a:lnTo>
                    <a:pt x="519" y="104"/>
                  </a:lnTo>
                  <a:lnTo>
                    <a:pt x="521" y="102"/>
                  </a:lnTo>
                  <a:lnTo>
                    <a:pt x="522" y="102"/>
                  </a:lnTo>
                  <a:lnTo>
                    <a:pt x="526" y="99"/>
                  </a:lnTo>
                  <a:lnTo>
                    <a:pt x="527" y="99"/>
                  </a:lnTo>
                  <a:lnTo>
                    <a:pt x="529" y="99"/>
                  </a:lnTo>
                  <a:lnTo>
                    <a:pt x="531" y="99"/>
                  </a:lnTo>
                  <a:lnTo>
                    <a:pt x="531" y="101"/>
                  </a:lnTo>
                  <a:lnTo>
                    <a:pt x="532" y="102"/>
                  </a:lnTo>
                  <a:lnTo>
                    <a:pt x="534" y="106"/>
                  </a:lnTo>
                  <a:lnTo>
                    <a:pt x="536" y="107"/>
                  </a:lnTo>
                  <a:lnTo>
                    <a:pt x="537" y="107"/>
                  </a:lnTo>
                  <a:lnTo>
                    <a:pt x="539" y="104"/>
                  </a:lnTo>
                  <a:lnTo>
                    <a:pt x="541" y="102"/>
                  </a:lnTo>
                  <a:lnTo>
                    <a:pt x="544" y="99"/>
                  </a:lnTo>
                  <a:lnTo>
                    <a:pt x="547" y="96"/>
                  </a:lnTo>
                  <a:lnTo>
                    <a:pt x="551" y="96"/>
                  </a:lnTo>
                  <a:lnTo>
                    <a:pt x="556" y="96"/>
                  </a:lnTo>
                  <a:lnTo>
                    <a:pt x="561" y="99"/>
                  </a:lnTo>
                  <a:lnTo>
                    <a:pt x="564" y="102"/>
                  </a:lnTo>
                  <a:lnTo>
                    <a:pt x="568" y="106"/>
                  </a:lnTo>
                  <a:lnTo>
                    <a:pt x="569" y="111"/>
                  </a:lnTo>
                  <a:lnTo>
                    <a:pt x="571" y="116"/>
                  </a:lnTo>
                  <a:lnTo>
                    <a:pt x="571" y="119"/>
                  </a:lnTo>
                  <a:lnTo>
                    <a:pt x="571" y="122"/>
                  </a:lnTo>
                  <a:lnTo>
                    <a:pt x="573" y="124"/>
                  </a:lnTo>
                  <a:lnTo>
                    <a:pt x="574" y="126"/>
                  </a:lnTo>
                  <a:lnTo>
                    <a:pt x="576" y="129"/>
                  </a:lnTo>
                  <a:lnTo>
                    <a:pt x="578" y="131"/>
                  </a:lnTo>
                  <a:lnTo>
                    <a:pt x="579" y="133"/>
                  </a:lnTo>
                  <a:lnTo>
                    <a:pt x="581" y="133"/>
                  </a:lnTo>
                  <a:lnTo>
                    <a:pt x="583" y="133"/>
                  </a:lnTo>
                  <a:lnTo>
                    <a:pt x="586" y="134"/>
                  </a:lnTo>
                  <a:lnTo>
                    <a:pt x="589" y="138"/>
                  </a:lnTo>
                  <a:lnTo>
                    <a:pt x="589" y="139"/>
                  </a:lnTo>
                  <a:lnTo>
                    <a:pt x="589" y="141"/>
                  </a:lnTo>
                  <a:lnTo>
                    <a:pt x="591" y="143"/>
                  </a:lnTo>
                  <a:lnTo>
                    <a:pt x="591" y="144"/>
                  </a:lnTo>
                  <a:lnTo>
                    <a:pt x="593" y="146"/>
                  </a:lnTo>
                  <a:lnTo>
                    <a:pt x="594" y="148"/>
                  </a:lnTo>
                  <a:lnTo>
                    <a:pt x="598" y="148"/>
                  </a:lnTo>
                  <a:lnTo>
                    <a:pt x="600" y="149"/>
                  </a:lnTo>
                  <a:lnTo>
                    <a:pt x="601" y="151"/>
                  </a:lnTo>
                  <a:lnTo>
                    <a:pt x="601" y="153"/>
                  </a:lnTo>
                  <a:lnTo>
                    <a:pt x="603" y="154"/>
                  </a:lnTo>
                  <a:lnTo>
                    <a:pt x="605" y="156"/>
                  </a:lnTo>
                  <a:lnTo>
                    <a:pt x="606" y="156"/>
                  </a:lnTo>
                  <a:lnTo>
                    <a:pt x="610" y="156"/>
                  </a:lnTo>
                  <a:lnTo>
                    <a:pt x="611" y="156"/>
                  </a:lnTo>
                  <a:lnTo>
                    <a:pt x="615" y="154"/>
                  </a:lnTo>
                  <a:lnTo>
                    <a:pt x="616" y="153"/>
                  </a:lnTo>
                  <a:lnTo>
                    <a:pt x="618" y="153"/>
                  </a:lnTo>
                  <a:lnTo>
                    <a:pt x="620" y="149"/>
                  </a:lnTo>
                  <a:lnTo>
                    <a:pt x="623" y="148"/>
                  </a:lnTo>
                  <a:lnTo>
                    <a:pt x="625" y="144"/>
                  </a:lnTo>
                  <a:lnTo>
                    <a:pt x="625" y="143"/>
                  </a:lnTo>
                  <a:lnTo>
                    <a:pt x="623" y="139"/>
                  </a:lnTo>
                  <a:lnTo>
                    <a:pt x="623" y="138"/>
                  </a:lnTo>
                  <a:lnTo>
                    <a:pt x="625" y="136"/>
                  </a:lnTo>
                  <a:lnTo>
                    <a:pt x="626" y="136"/>
                  </a:lnTo>
                  <a:lnTo>
                    <a:pt x="628" y="136"/>
                  </a:lnTo>
                  <a:lnTo>
                    <a:pt x="630" y="136"/>
                  </a:lnTo>
                  <a:lnTo>
                    <a:pt x="631" y="138"/>
                  </a:lnTo>
                  <a:lnTo>
                    <a:pt x="633" y="139"/>
                  </a:lnTo>
                  <a:lnTo>
                    <a:pt x="633" y="139"/>
                  </a:lnTo>
                  <a:lnTo>
                    <a:pt x="635" y="139"/>
                  </a:lnTo>
                  <a:lnTo>
                    <a:pt x="636" y="141"/>
                  </a:lnTo>
                  <a:lnTo>
                    <a:pt x="642" y="144"/>
                  </a:lnTo>
                  <a:lnTo>
                    <a:pt x="645" y="148"/>
                  </a:lnTo>
                  <a:lnTo>
                    <a:pt x="648" y="149"/>
                  </a:lnTo>
                  <a:lnTo>
                    <a:pt x="648" y="151"/>
                  </a:lnTo>
                  <a:lnTo>
                    <a:pt x="648" y="153"/>
                  </a:lnTo>
                  <a:lnTo>
                    <a:pt x="647" y="154"/>
                  </a:lnTo>
                  <a:lnTo>
                    <a:pt x="643" y="156"/>
                  </a:lnTo>
                  <a:lnTo>
                    <a:pt x="642" y="158"/>
                  </a:lnTo>
                  <a:lnTo>
                    <a:pt x="640" y="161"/>
                  </a:lnTo>
                  <a:lnTo>
                    <a:pt x="636" y="161"/>
                  </a:lnTo>
                  <a:lnTo>
                    <a:pt x="635" y="161"/>
                  </a:lnTo>
                  <a:lnTo>
                    <a:pt x="631" y="161"/>
                  </a:lnTo>
                  <a:lnTo>
                    <a:pt x="628" y="161"/>
                  </a:lnTo>
                  <a:lnTo>
                    <a:pt x="623" y="161"/>
                  </a:lnTo>
                  <a:lnTo>
                    <a:pt x="620" y="161"/>
                  </a:lnTo>
                  <a:lnTo>
                    <a:pt x="618" y="161"/>
                  </a:lnTo>
                  <a:lnTo>
                    <a:pt x="615" y="159"/>
                  </a:lnTo>
                  <a:lnTo>
                    <a:pt x="613" y="158"/>
                  </a:lnTo>
                  <a:lnTo>
                    <a:pt x="610" y="158"/>
                  </a:lnTo>
                  <a:lnTo>
                    <a:pt x="610" y="158"/>
                  </a:lnTo>
                  <a:lnTo>
                    <a:pt x="606" y="158"/>
                  </a:lnTo>
                  <a:lnTo>
                    <a:pt x="605" y="158"/>
                  </a:lnTo>
                  <a:lnTo>
                    <a:pt x="603" y="159"/>
                  </a:lnTo>
                  <a:lnTo>
                    <a:pt x="598" y="159"/>
                  </a:lnTo>
                  <a:lnTo>
                    <a:pt x="593" y="161"/>
                  </a:lnTo>
                  <a:lnTo>
                    <a:pt x="586" y="161"/>
                  </a:lnTo>
                  <a:lnTo>
                    <a:pt x="583" y="161"/>
                  </a:lnTo>
                  <a:lnTo>
                    <a:pt x="579" y="161"/>
                  </a:lnTo>
                  <a:lnTo>
                    <a:pt x="576" y="161"/>
                  </a:lnTo>
                  <a:lnTo>
                    <a:pt x="574" y="163"/>
                  </a:lnTo>
                  <a:lnTo>
                    <a:pt x="571" y="163"/>
                  </a:lnTo>
                  <a:lnTo>
                    <a:pt x="568" y="163"/>
                  </a:lnTo>
                  <a:lnTo>
                    <a:pt x="563" y="163"/>
                  </a:lnTo>
                  <a:lnTo>
                    <a:pt x="554" y="163"/>
                  </a:lnTo>
                  <a:lnTo>
                    <a:pt x="551" y="163"/>
                  </a:lnTo>
                  <a:lnTo>
                    <a:pt x="549" y="163"/>
                  </a:lnTo>
                  <a:lnTo>
                    <a:pt x="549" y="163"/>
                  </a:lnTo>
                  <a:lnTo>
                    <a:pt x="551" y="161"/>
                  </a:lnTo>
                  <a:lnTo>
                    <a:pt x="551" y="161"/>
                  </a:lnTo>
                  <a:lnTo>
                    <a:pt x="551" y="159"/>
                  </a:lnTo>
                  <a:lnTo>
                    <a:pt x="551" y="158"/>
                  </a:lnTo>
                  <a:lnTo>
                    <a:pt x="547" y="158"/>
                  </a:lnTo>
                  <a:lnTo>
                    <a:pt x="544" y="158"/>
                  </a:lnTo>
                  <a:lnTo>
                    <a:pt x="539" y="159"/>
                  </a:lnTo>
                  <a:lnTo>
                    <a:pt x="536" y="163"/>
                  </a:lnTo>
                  <a:lnTo>
                    <a:pt x="531" y="166"/>
                  </a:lnTo>
                  <a:lnTo>
                    <a:pt x="529" y="171"/>
                  </a:lnTo>
                  <a:lnTo>
                    <a:pt x="527" y="176"/>
                  </a:lnTo>
                  <a:lnTo>
                    <a:pt x="527" y="180"/>
                  </a:lnTo>
                  <a:lnTo>
                    <a:pt x="527" y="180"/>
                  </a:lnTo>
                  <a:lnTo>
                    <a:pt x="527" y="181"/>
                  </a:lnTo>
                  <a:lnTo>
                    <a:pt x="527" y="181"/>
                  </a:lnTo>
                  <a:lnTo>
                    <a:pt x="526" y="181"/>
                  </a:lnTo>
                  <a:lnTo>
                    <a:pt x="524" y="181"/>
                  </a:lnTo>
                  <a:lnTo>
                    <a:pt x="521" y="181"/>
                  </a:lnTo>
                  <a:lnTo>
                    <a:pt x="517" y="180"/>
                  </a:lnTo>
                  <a:lnTo>
                    <a:pt x="514" y="176"/>
                  </a:lnTo>
                  <a:lnTo>
                    <a:pt x="510" y="173"/>
                  </a:lnTo>
                  <a:lnTo>
                    <a:pt x="507" y="171"/>
                  </a:lnTo>
                  <a:lnTo>
                    <a:pt x="502" y="168"/>
                  </a:lnTo>
                  <a:lnTo>
                    <a:pt x="499" y="166"/>
                  </a:lnTo>
                  <a:lnTo>
                    <a:pt x="495" y="163"/>
                  </a:lnTo>
                  <a:lnTo>
                    <a:pt x="492" y="163"/>
                  </a:lnTo>
                  <a:lnTo>
                    <a:pt x="489" y="161"/>
                  </a:lnTo>
                  <a:lnTo>
                    <a:pt x="484" y="161"/>
                  </a:lnTo>
                  <a:lnTo>
                    <a:pt x="477" y="161"/>
                  </a:lnTo>
                  <a:lnTo>
                    <a:pt x="473" y="161"/>
                  </a:lnTo>
                  <a:lnTo>
                    <a:pt x="468" y="161"/>
                  </a:lnTo>
                  <a:lnTo>
                    <a:pt x="462" y="161"/>
                  </a:lnTo>
                  <a:lnTo>
                    <a:pt x="458" y="161"/>
                  </a:lnTo>
                  <a:lnTo>
                    <a:pt x="455" y="161"/>
                  </a:lnTo>
                  <a:lnTo>
                    <a:pt x="453" y="161"/>
                  </a:lnTo>
                  <a:lnTo>
                    <a:pt x="452" y="164"/>
                  </a:lnTo>
                  <a:lnTo>
                    <a:pt x="450" y="166"/>
                  </a:lnTo>
                  <a:lnTo>
                    <a:pt x="447" y="171"/>
                  </a:lnTo>
                  <a:lnTo>
                    <a:pt x="445" y="175"/>
                  </a:lnTo>
                  <a:lnTo>
                    <a:pt x="443" y="176"/>
                  </a:lnTo>
                  <a:lnTo>
                    <a:pt x="442" y="178"/>
                  </a:lnTo>
                  <a:lnTo>
                    <a:pt x="438" y="178"/>
                  </a:lnTo>
                  <a:lnTo>
                    <a:pt x="437" y="176"/>
                  </a:lnTo>
                  <a:lnTo>
                    <a:pt x="433" y="176"/>
                  </a:lnTo>
                  <a:lnTo>
                    <a:pt x="428" y="178"/>
                  </a:lnTo>
                  <a:lnTo>
                    <a:pt x="418" y="181"/>
                  </a:lnTo>
                  <a:lnTo>
                    <a:pt x="408" y="183"/>
                  </a:lnTo>
                  <a:lnTo>
                    <a:pt x="393" y="186"/>
                  </a:lnTo>
                  <a:lnTo>
                    <a:pt x="388" y="188"/>
                  </a:lnTo>
                  <a:lnTo>
                    <a:pt x="384" y="190"/>
                  </a:lnTo>
                  <a:lnTo>
                    <a:pt x="383" y="191"/>
                  </a:lnTo>
                  <a:lnTo>
                    <a:pt x="383" y="193"/>
                  </a:lnTo>
                  <a:lnTo>
                    <a:pt x="383" y="195"/>
                  </a:lnTo>
                  <a:lnTo>
                    <a:pt x="383" y="198"/>
                  </a:lnTo>
                  <a:lnTo>
                    <a:pt x="383" y="201"/>
                  </a:lnTo>
                  <a:lnTo>
                    <a:pt x="381" y="203"/>
                  </a:lnTo>
                  <a:lnTo>
                    <a:pt x="381" y="205"/>
                  </a:lnTo>
                  <a:lnTo>
                    <a:pt x="381" y="206"/>
                  </a:lnTo>
                  <a:lnTo>
                    <a:pt x="381" y="206"/>
                  </a:lnTo>
                  <a:lnTo>
                    <a:pt x="379" y="208"/>
                  </a:lnTo>
                  <a:lnTo>
                    <a:pt x="378" y="210"/>
                  </a:lnTo>
                  <a:lnTo>
                    <a:pt x="376" y="212"/>
                  </a:lnTo>
                  <a:lnTo>
                    <a:pt x="373" y="215"/>
                  </a:lnTo>
                  <a:lnTo>
                    <a:pt x="369" y="220"/>
                  </a:lnTo>
                  <a:lnTo>
                    <a:pt x="366" y="225"/>
                  </a:lnTo>
                  <a:lnTo>
                    <a:pt x="363" y="228"/>
                  </a:lnTo>
                  <a:lnTo>
                    <a:pt x="358" y="232"/>
                  </a:lnTo>
                  <a:lnTo>
                    <a:pt x="356" y="233"/>
                  </a:lnTo>
                  <a:lnTo>
                    <a:pt x="354" y="233"/>
                  </a:lnTo>
                  <a:lnTo>
                    <a:pt x="352" y="232"/>
                  </a:lnTo>
                  <a:lnTo>
                    <a:pt x="351" y="230"/>
                  </a:lnTo>
                  <a:lnTo>
                    <a:pt x="349" y="228"/>
                  </a:lnTo>
                  <a:lnTo>
                    <a:pt x="349" y="225"/>
                  </a:lnTo>
                  <a:lnTo>
                    <a:pt x="349" y="223"/>
                  </a:lnTo>
                  <a:lnTo>
                    <a:pt x="351" y="222"/>
                  </a:lnTo>
                  <a:lnTo>
                    <a:pt x="354" y="218"/>
                  </a:lnTo>
                  <a:lnTo>
                    <a:pt x="356" y="217"/>
                  </a:lnTo>
                  <a:lnTo>
                    <a:pt x="359" y="213"/>
                  </a:lnTo>
                  <a:lnTo>
                    <a:pt x="363" y="210"/>
                  </a:lnTo>
                  <a:lnTo>
                    <a:pt x="363" y="208"/>
                  </a:lnTo>
                  <a:lnTo>
                    <a:pt x="363" y="205"/>
                  </a:lnTo>
                  <a:lnTo>
                    <a:pt x="363" y="203"/>
                  </a:lnTo>
                  <a:lnTo>
                    <a:pt x="361" y="201"/>
                  </a:lnTo>
                  <a:lnTo>
                    <a:pt x="358" y="200"/>
                  </a:lnTo>
                  <a:lnTo>
                    <a:pt x="354" y="200"/>
                  </a:lnTo>
                  <a:lnTo>
                    <a:pt x="351" y="201"/>
                  </a:lnTo>
                  <a:lnTo>
                    <a:pt x="347" y="205"/>
                  </a:lnTo>
                  <a:lnTo>
                    <a:pt x="342" y="210"/>
                  </a:lnTo>
                  <a:lnTo>
                    <a:pt x="339" y="215"/>
                  </a:lnTo>
                  <a:lnTo>
                    <a:pt x="336" y="217"/>
                  </a:lnTo>
                  <a:lnTo>
                    <a:pt x="334" y="220"/>
                  </a:lnTo>
                  <a:lnTo>
                    <a:pt x="332" y="222"/>
                  </a:lnTo>
                  <a:lnTo>
                    <a:pt x="331" y="223"/>
                  </a:lnTo>
                  <a:lnTo>
                    <a:pt x="329" y="225"/>
                  </a:lnTo>
                  <a:lnTo>
                    <a:pt x="326" y="225"/>
                  </a:lnTo>
                  <a:lnTo>
                    <a:pt x="324" y="222"/>
                  </a:lnTo>
                  <a:lnTo>
                    <a:pt x="324" y="220"/>
                  </a:lnTo>
                  <a:lnTo>
                    <a:pt x="324" y="215"/>
                  </a:lnTo>
                  <a:lnTo>
                    <a:pt x="324" y="210"/>
                  </a:lnTo>
                  <a:lnTo>
                    <a:pt x="324" y="205"/>
                  </a:lnTo>
                  <a:lnTo>
                    <a:pt x="324" y="201"/>
                  </a:lnTo>
                  <a:lnTo>
                    <a:pt x="324" y="198"/>
                  </a:lnTo>
                  <a:lnTo>
                    <a:pt x="324" y="196"/>
                  </a:lnTo>
                  <a:lnTo>
                    <a:pt x="322" y="198"/>
                  </a:lnTo>
                  <a:lnTo>
                    <a:pt x="322" y="201"/>
                  </a:lnTo>
                  <a:lnTo>
                    <a:pt x="321" y="206"/>
                  </a:lnTo>
                  <a:lnTo>
                    <a:pt x="319" y="212"/>
                  </a:lnTo>
                  <a:lnTo>
                    <a:pt x="317" y="217"/>
                  </a:lnTo>
                  <a:lnTo>
                    <a:pt x="316" y="222"/>
                  </a:lnTo>
                  <a:lnTo>
                    <a:pt x="314" y="225"/>
                  </a:lnTo>
                  <a:lnTo>
                    <a:pt x="314" y="228"/>
                  </a:lnTo>
                  <a:lnTo>
                    <a:pt x="314" y="230"/>
                  </a:lnTo>
                  <a:lnTo>
                    <a:pt x="312" y="232"/>
                  </a:lnTo>
                  <a:lnTo>
                    <a:pt x="310" y="235"/>
                  </a:lnTo>
                  <a:lnTo>
                    <a:pt x="309" y="238"/>
                  </a:lnTo>
                  <a:lnTo>
                    <a:pt x="305" y="243"/>
                  </a:lnTo>
                  <a:lnTo>
                    <a:pt x="300" y="250"/>
                  </a:lnTo>
                  <a:lnTo>
                    <a:pt x="297" y="262"/>
                  </a:lnTo>
                  <a:lnTo>
                    <a:pt x="290" y="279"/>
                  </a:lnTo>
                  <a:lnTo>
                    <a:pt x="285" y="290"/>
                  </a:lnTo>
                  <a:lnTo>
                    <a:pt x="280" y="297"/>
                  </a:lnTo>
                  <a:lnTo>
                    <a:pt x="277" y="301"/>
                  </a:lnTo>
                  <a:lnTo>
                    <a:pt x="275" y="306"/>
                  </a:lnTo>
                  <a:lnTo>
                    <a:pt x="273" y="309"/>
                  </a:lnTo>
                  <a:lnTo>
                    <a:pt x="273" y="316"/>
                  </a:lnTo>
                  <a:lnTo>
                    <a:pt x="270" y="312"/>
                  </a:lnTo>
                  <a:lnTo>
                    <a:pt x="265" y="309"/>
                  </a:lnTo>
                  <a:lnTo>
                    <a:pt x="262" y="306"/>
                  </a:lnTo>
                  <a:lnTo>
                    <a:pt x="260" y="302"/>
                  </a:lnTo>
                  <a:lnTo>
                    <a:pt x="258" y="301"/>
                  </a:lnTo>
                  <a:lnTo>
                    <a:pt x="258" y="297"/>
                  </a:lnTo>
                  <a:lnTo>
                    <a:pt x="260" y="296"/>
                  </a:lnTo>
                  <a:lnTo>
                    <a:pt x="260" y="294"/>
                  </a:lnTo>
                  <a:lnTo>
                    <a:pt x="262" y="290"/>
                  </a:lnTo>
                  <a:lnTo>
                    <a:pt x="263" y="287"/>
                  </a:lnTo>
                  <a:lnTo>
                    <a:pt x="263" y="284"/>
                  </a:lnTo>
                  <a:lnTo>
                    <a:pt x="262" y="282"/>
                  </a:lnTo>
                  <a:lnTo>
                    <a:pt x="260" y="280"/>
                  </a:lnTo>
                  <a:lnTo>
                    <a:pt x="258" y="282"/>
                  </a:lnTo>
                  <a:lnTo>
                    <a:pt x="257" y="282"/>
                  </a:lnTo>
                  <a:lnTo>
                    <a:pt x="253" y="282"/>
                  </a:lnTo>
                  <a:lnTo>
                    <a:pt x="250" y="282"/>
                  </a:lnTo>
                  <a:lnTo>
                    <a:pt x="248" y="282"/>
                  </a:lnTo>
                  <a:lnTo>
                    <a:pt x="247" y="280"/>
                  </a:lnTo>
                  <a:lnTo>
                    <a:pt x="247" y="279"/>
                  </a:lnTo>
                  <a:lnTo>
                    <a:pt x="247" y="275"/>
                  </a:lnTo>
                  <a:lnTo>
                    <a:pt x="248" y="272"/>
                  </a:lnTo>
                  <a:lnTo>
                    <a:pt x="250" y="267"/>
                  </a:lnTo>
                  <a:lnTo>
                    <a:pt x="248" y="254"/>
                  </a:lnTo>
                  <a:lnTo>
                    <a:pt x="245" y="238"/>
                  </a:lnTo>
                  <a:lnTo>
                    <a:pt x="242" y="233"/>
                  </a:lnTo>
                  <a:lnTo>
                    <a:pt x="240" y="230"/>
                  </a:lnTo>
                  <a:lnTo>
                    <a:pt x="237" y="230"/>
                  </a:lnTo>
                  <a:lnTo>
                    <a:pt x="233" y="228"/>
                  </a:lnTo>
                  <a:lnTo>
                    <a:pt x="228" y="227"/>
                  </a:lnTo>
                  <a:lnTo>
                    <a:pt x="221" y="225"/>
                  </a:lnTo>
                  <a:lnTo>
                    <a:pt x="218" y="222"/>
                  </a:lnTo>
                  <a:lnTo>
                    <a:pt x="215" y="220"/>
                  </a:lnTo>
                  <a:lnTo>
                    <a:pt x="215" y="217"/>
                  </a:lnTo>
                  <a:lnTo>
                    <a:pt x="215" y="215"/>
                  </a:lnTo>
                  <a:lnTo>
                    <a:pt x="215" y="213"/>
                  </a:lnTo>
                  <a:lnTo>
                    <a:pt x="215" y="212"/>
                  </a:lnTo>
                  <a:lnTo>
                    <a:pt x="215" y="210"/>
                  </a:lnTo>
                  <a:lnTo>
                    <a:pt x="208" y="206"/>
                  </a:lnTo>
                  <a:lnTo>
                    <a:pt x="198" y="206"/>
                  </a:lnTo>
                  <a:lnTo>
                    <a:pt x="186" y="205"/>
                  </a:lnTo>
                  <a:lnTo>
                    <a:pt x="181" y="203"/>
                  </a:lnTo>
                  <a:lnTo>
                    <a:pt x="176" y="201"/>
                  </a:lnTo>
                  <a:lnTo>
                    <a:pt x="174" y="201"/>
                  </a:lnTo>
                  <a:lnTo>
                    <a:pt x="173" y="201"/>
                  </a:lnTo>
                  <a:lnTo>
                    <a:pt x="169" y="201"/>
                  </a:lnTo>
                  <a:lnTo>
                    <a:pt x="168" y="201"/>
                  </a:lnTo>
                  <a:lnTo>
                    <a:pt x="161" y="203"/>
                  </a:lnTo>
                  <a:lnTo>
                    <a:pt x="153" y="201"/>
                  </a:lnTo>
                  <a:lnTo>
                    <a:pt x="144" y="201"/>
                  </a:lnTo>
                  <a:lnTo>
                    <a:pt x="141" y="201"/>
                  </a:lnTo>
                  <a:lnTo>
                    <a:pt x="137" y="200"/>
                  </a:lnTo>
                  <a:lnTo>
                    <a:pt x="132" y="198"/>
                  </a:lnTo>
                  <a:lnTo>
                    <a:pt x="129" y="195"/>
                  </a:lnTo>
                  <a:lnTo>
                    <a:pt x="122" y="191"/>
                  </a:lnTo>
                  <a:lnTo>
                    <a:pt x="112" y="186"/>
                  </a:lnTo>
                  <a:lnTo>
                    <a:pt x="99" y="185"/>
                  </a:lnTo>
                  <a:lnTo>
                    <a:pt x="87" y="181"/>
                  </a:lnTo>
                  <a:lnTo>
                    <a:pt x="75" y="178"/>
                  </a:lnTo>
                  <a:lnTo>
                    <a:pt x="60" y="175"/>
                  </a:lnTo>
                  <a:lnTo>
                    <a:pt x="43" y="173"/>
                  </a:lnTo>
                  <a:lnTo>
                    <a:pt x="28" y="171"/>
                  </a:lnTo>
                  <a:lnTo>
                    <a:pt x="21" y="170"/>
                  </a:lnTo>
                  <a:lnTo>
                    <a:pt x="16" y="163"/>
                  </a:lnTo>
                  <a:lnTo>
                    <a:pt x="11" y="153"/>
                  </a:lnTo>
                  <a:lnTo>
                    <a:pt x="5" y="144"/>
                  </a:lnTo>
                  <a:lnTo>
                    <a:pt x="3" y="141"/>
                  </a:lnTo>
                  <a:lnTo>
                    <a:pt x="0" y="139"/>
                  </a:lnTo>
                  <a:lnTo>
                    <a:pt x="1" y="138"/>
                  </a:lnTo>
                  <a:lnTo>
                    <a:pt x="1" y="136"/>
                  </a:lnTo>
                  <a:lnTo>
                    <a:pt x="3" y="136"/>
                  </a:lnTo>
                  <a:lnTo>
                    <a:pt x="5" y="134"/>
                  </a:lnTo>
                  <a:lnTo>
                    <a:pt x="8" y="133"/>
                  </a:lnTo>
                  <a:lnTo>
                    <a:pt x="15" y="129"/>
                  </a:lnTo>
                  <a:lnTo>
                    <a:pt x="21" y="128"/>
                  </a:lnTo>
                  <a:lnTo>
                    <a:pt x="25" y="126"/>
                  </a:lnTo>
                  <a:lnTo>
                    <a:pt x="28" y="122"/>
                  </a:lnTo>
                  <a:lnTo>
                    <a:pt x="30" y="121"/>
                  </a:lnTo>
                  <a:lnTo>
                    <a:pt x="32" y="119"/>
                  </a:lnTo>
                  <a:lnTo>
                    <a:pt x="35" y="117"/>
                  </a:lnTo>
                  <a:lnTo>
                    <a:pt x="38" y="114"/>
                  </a:lnTo>
                  <a:lnTo>
                    <a:pt x="43" y="111"/>
                  </a:lnTo>
                  <a:lnTo>
                    <a:pt x="47" y="107"/>
                  </a:lnTo>
                  <a:lnTo>
                    <a:pt x="48" y="104"/>
                  </a:lnTo>
                  <a:lnTo>
                    <a:pt x="52" y="101"/>
                  </a:lnTo>
                  <a:lnTo>
                    <a:pt x="55" y="99"/>
                  </a:lnTo>
                  <a:lnTo>
                    <a:pt x="60" y="97"/>
                  </a:lnTo>
                  <a:lnTo>
                    <a:pt x="63" y="97"/>
                  </a:lnTo>
                  <a:lnTo>
                    <a:pt x="67" y="97"/>
                  </a:lnTo>
                  <a:lnTo>
                    <a:pt x="72" y="97"/>
                  </a:lnTo>
                  <a:lnTo>
                    <a:pt x="75" y="99"/>
                  </a:lnTo>
                  <a:lnTo>
                    <a:pt x="80" y="97"/>
                  </a:lnTo>
                  <a:lnTo>
                    <a:pt x="85" y="96"/>
                  </a:lnTo>
                  <a:lnTo>
                    <a:pt x="90" y="92"/>
                  </a:lnTo>
                  <a:lnTo>
                    <a:pt x="94" y="87"/>
                  </a:lnTo>
                  <a:lnTo>
                    <a:pt x="99" y="84"/>
                  </a:lnTo>
                  <a:lnTo>
                    <a:pt x="102" y="82"/>
                  </a:lnTo>
                  <a:lnTo>
                    <a:pt x="105" y="79"/>
                  </a:lnTo>
                  <a:lnTo>
                    <a:pt x="109" y="77"/>
                  </a:lnTo>
                  <a:lnTo>
                    <a:pt x="112" y="75"/>
                  </a:lnTo>
                  <a:lnTo>
                    <a:pt x="119" y="74"/>
                  </a:lnTo>
                  <a:lnTo>
                    <a:pt x="122" y="72"/>
                  </a:lnTo>
                  <a:lnTo>
                    <a:pt x="126" y="70"/>
                  </a:lnTo>
                  <a:lnTo>
                    <a:pt x="129" y="67"/>
                  </a:lnTo>
                  <a:lnTo>
                    <a:pt x="129" y="64"/>
                  </a:lnTo>
                  <a:lnTo>
                    <a:pt x="131" y="60"/>
                  </a:lnTo>
                  <a:lnTo>
                    <a:pt x="132" y="57"/>
                  </a:lnTo>
                  <a:lnTo>
                    <a:pt x="134" y="54"/>
                  </a:lnTo>
                  <a:lnTo>
                    <a:pt x="137" y="50"/>
                  </a:lnTo>
                  <a:lnTo>
                    <a:pt x="139" y="49"/>
                  </a:lnTo>
                  <a:lnTo>
                    <a:pt x="142" y="45"/>
                  </a:lnTo>
                  <a:lnTo>
                    <a:pt x="149" y="42"/>
                  </a:lnTo>
                  <a:lnTo>
                    <a:pt x="153" y="40"/>
                  </a:lnTo>
                  <a:lnTo>
                    <a:pt x="154" y="40"/>
                  </a:lnTo>
                  <a:lnTo>
                    <a:pt x="156" y="40"/>
                  </a:lnTo>
                  <a:lnTo>
                    <a:pt x="156" y="40"/>
                  </a:lnTo>
                  <a:lnTo>
                    <a:pt x="156" y="42"/>
                  </a:lnTo>
                  <a:lnTo>
                    <a:pt x="154" y="45"/>
                  </a:lnTo>
                  <a:lnTo>
                    <a:pt x="154" y="47"/>
                  </a:lnTo>
                  <a:lnTo>
                    <a:pt x="154" y="50"/>
                  </a:lnTo>
                  <a:lnTo>
                    <a:pt x="156" y="54"/>
                  </a:lnTo>
                  <a:lnTo>
                    <a:pt x="158" y="55"/>
                  </a:lnTo>
                  <a:lnTo>
                    <a:pt x="159" y="57"/>
                  </a:lnTo>
                  <a:lnTo>
                    <a:pt x="161" y="59"/>
                  </a:lnTo>
                  <a:lnTo>
                    <a:pt x="163" y="60"/>
                  </a:lnTo>
                  <a:lnTo>
                    <a:pt x="168" y="64"/>
                  </a:lnTo>
                  <a:lnTo>
                    <a:pt x="169" y="65"/>
                  </a:lnTo>
                  <a:lnTo>
                    <a:pt x="171" y="67"/>
                  </a:lnTo>
                  <a:lnTo>
                    <a:pt x="173" y="67"/>
                  </a:lnTo>
                  <a:lnTo>
                    <a:pt x="173" y="65"/>
                  </a:lnTo>
                  <a:lnTo>
                    <a:pt x="173" y="64"/>
                  </a:lnTo>
                  <a:lnTo>
                    <a:pt x="173" y="60"/>
                  </a:lnTo>
                  <a:lnTo>
                    <a:pt x="173" y="59"/>
                  </a:lnTo>
                  <a:lnTo>
                    <a:pt x="173" y="57"/>
                  </a:lnTo>
                  <a:lnTo>
                    <a:pt x="174" y="54"/>
                  </a:lnTo>
                  <a:lnTo>
                    <a:pt x="174" y="52"/>
                  </a:lnTo>
                  <a:lnTo>
                    <a:pt x="176" y="49"/>
                  </a:lnTo>
                  <a:lnTo>
                    <a:pt x="176" y="45"/>
                  </a:lnTo>
                  <a:lnTo>
                    <a:pt x="176" y="43"/>
                  </a:lnTo>
                  <a:lnTo>
                    <a:pt x="176" y="43"/>
                  </a:lnTo>
                  <a:lnTo>
                    <a:pt x="174" y="45"/>
                  </a:lnTo>
                  <a:lnTo>
                    <a:pt x="173" y="47"/>
                  </a:lnTo>
                  <a:lnTo>
                    <a:pt x="169" y="50"/>
                  </a:lnTo>
                  <a:lnTo>
                    <a:pt x="166" y="52"/>
                  </a:lnTo>
                  <a:lnTo>
                    <a:pt x="164" y="52"/>
                  </a:lnTo>
                  <a:lnTo>
                    <a:pt x="163" y="50"/>
                  </a:lnTo>
                  <a:lnTo>
                    <a:pt x="161" y="49"/>
                  </a:lnTo>
                  <a:lnTo>
                    <a:pt x="161" y="45"/>
                  </a:lnTo>
                  <a:lnTo>
                    <a:pt x="158" y="43"/>
                  </a:lnTo>
                  <a:lnTo>
                    <a:pt x="156" y="40"/>
                  </a:lnTo>
                  <a:lnTo>
                    <a:pt x="156" y="38"/>
                  </a:lnTo>
                  <a:lnTo>
                    <a:pt x="158" y="37"/>
                  </a:lnTo>
                  <a:lnTo>
                    <a:pt x="159" y="35"/>
                  </a:lnTo>
                  <a:lnTo>
                    <a:pt x="159" y="32"/>
                  </a:lnTo>
                  <a:lnTo>
                    <a:pt x="161" y="28"/>
                  </a:lnTo>
                  <a:lnTo>
                    <a:pt x="164" y="25"/>
                  </a:lnTo>
                  <a:lnTo>
                    <a:pt x="168" y="22"/>
                  </a:lnTo>
                  <a:lnTo>
                    <a:pt x="171" y="18"/>
                  </a:lnTo>
                  <a:lnTo>
                    <a:pt x="173" y="17"/>
                  </a:lnTo>
                  <a:lnTo>
                    <a:pt x="179" y="13"/>
                  </a:lnTo>
                  <a:lnTo>
                    <a:pt x="191" y="7"/>
                  </a:lnTo>
                  <a:lnTo>
                    <a:pt x="201" y="3"/>
                  </a:lnTo>
                  <a:lnTo>
                    <a:pt x="208" y="1"/>
                  </a:lnTo>
                  <a:lnTo>
                    <a:pt x="211" y="0"/>
                  </a:lnTo>
                  <a:lnTo>
                    <a:pt x="216" y="0"/>
                  </a:lnTo>
                  <a:lnTo>
                    <a:pt x="22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 name="Freeform 17"/>
            <p:cNvSpPr>
              <a:spLocks/>
            </p:cNvSpPr>
            <p:nvPr/>
          </p:nvSpPr>
          <p:spPr bwMode="auto">
            <a:xfrm>
              <a:off x="5979992" y="5012000"/>
              <a:ext cx="723750" cy="366187"/>
            </a:xfrm>
            <a:custGeom>
              <a:avLst/>
              <a:gdLst>
                <a:gd name="T0" fmla="*/ 686 w 923"/>
                <a:gd name="T1" fmla="*/ 17 h 467"/>
                <a:gd name="T2" fmla="*/ 898 w 923"/>
                <a:gd name="T3" fmla="*/ 86 h 467"/>
                <a:gd name="T4" fmla="*/ 913 w 923"/>
                <a:gd name="T5" fmla="*/ 190 h 467"/>
                <a:gd name="T6" fmla="*/ 921 w 923"/>
                <a:gd name="T7" fmla="*/ 331 h 467"/>
                <a:gd name="T8" fmla="*/ 923 w 923"/>
                <a:gd name="T9" fmla="*/ 445 h 467"/>
                <a:gd name="T10" fmla="*/ 903 w 923"/>
                <a:gd name="T11" fmla="*/ 460 h 467"/>
                <a:gd name="T12" fmla="*/ 867 w 923"/>
                <a:gd name="T13" fmla="*/ 444 h 467"/>
                <a:gd name="T14" fmla="*/ 840 w 923"/>
                <a:gd name="T15" fmla="*/ 427 h 467"/>
                <a:gd name="T16" fmla="*/ 827 w 923"/>
                <a:gd name="T17" fmla="*/ 435 h 467"/>
                <a:gd name="T18" fmla="*/ 812 w 923"/>
                <a:gd name="T19" fmla="*/ 439 h 467"/>
                <a:gd name="T20" fmla="*/ 797 w 923"/>
                <a:gd name="T21" fmla="*/ 429 h 467"/>
                <a:gd name="T22" fmla="*/ 777 w 923"/>
                <a:gd name="T23" fmla="*/ 437 h 467"/>
                <a:gd name="T24" fmla="*/ 762 w 923"/>
                <a:gd name="T25" fmla="*/ 439 h 467"/>
                <a:gd name="T26" fmla="*/ 745 w 923"/>
                <a:gd name="T27" fmla="*/ 442 h 467"/>
                <a:gd name="T28" fmla="*/ 730 w 923"/>
                <a:gd name="T29" fmla="*/ 452 h 467"/>
                <a:gd name="T30" fmla="*/ 719 w 923"/>
                <a:gd name="T31" fmla="*/ 460 h 467"/>
                <a:gd name="T32" fmla="*/ 708 w 923"/>
                <a:gd name="T33" fmla="*/ 455 h 467"/>
                <a:gd name="T34" fmla="*/ 689 w 923"/>
                <a:gd name="T35" fmla="*/ 440 h 467"/>
                <a:gd name="T36" fmla="*/ 671 w 923"/>
                <a:gd name="T37" fmla="*/ 437 h 467"/>
                <a:gd name="T38" fmla="*/ 652 w 923"/>
                <a:gd name="T39" fmla="*/ 430 h 467"/>
                <a:gd name="T40" fmla="*/ 641 w 923"/>
                <a:gd name="T41" fmla="*/ 432 h 467"/>
                <a:gd name="T42" fmla="*/ 635 w 923"/>
                <a:gd name="T43" fmla="*/ 445 h 467"/>
                <a:gd name="T44" fmla="*/ 627 w 923"/>
                <a:gd name="T45" fmla="*/ 457 h 467"/>
                <a:gd name="T46" fmla="*/ 619 w 923"/>
                <a:gd name="T47" fmla="*/ 447 h 467"/>
                <a:gd name="T48" fmla="*/ 609 w 923"/>
                <a:gd name="T49" fmla="*/ 440 h 467"/>
                <a:gd name="T50" fmla="*/ 597 w 923"/>
                <a:gd name="T51" fmla="*/ 445 h 467"/>
                <a:gd name="T52" fmla="*/ 583 w 923"/>
                <a:gd name="T53" fmla="*/ 437 h 467"/>
                <a:gd name="T54" fmla="*/ 570 w 923"/>
                <a:gd name="T55" fmla="*/ 429 h 467"/>
                <a:gd name="T56" fmla="*/ 553 w 923"/>
                <a:gd name="T57" fmla="*/ 439 h 467"/>
                <a:gd name="T58" fmla="*/ 540 w 923"/>
                <a:gd name="T59" fmla="*/ 439 h 467"/>
                <a:gd name="T60" fmla="*/ 538 w 923"/>
                <a:gd name="T61" fmla="*/ 427 h 467"/>
                <a:gd name="T62" fmla="*/ 526 w 923"/>
                <a:gd name="T63" fmla="*/ 415 h 467"/>
                <a:gd name="T64" fmla="*/ 520 w 923"/>
                <a:gd name="T65" fmla="*/ 405 h 467"/>
                <a:gd name="T66" fmla="*/ 501 w 923"/>
                <a:gd name="T67" fmla="*/ 405 h 467"/>
                <a:gd name="T68" fmla="*/ 489 w 923"/>
                <a:gd name="T69" fmla="*/ 408 h 467"/>
                <a:gd name="T70" fmla="*/ 476 w 923"/>
                <a:gd name="T71" fmla="*/ 410 h 467"/>
                <a:gd name="T72" fmla="*/ 467 w 923"/>
                <a:gd name="T73" fmla="*/ 402 h 467"/>
                <a:gd name="T74" fmla="*/ 446 w 923"/>
                <a:gd name="T75" fmla="*/ 402 h 467"/>
                <a:gd name="T76" fmla="*/ 427 w 923"/>
                <a:gd name="T77" fmla="*/ 392 h 467"/>
                <a:gd name="T78" fmla="*/ 402 w 923"/>
                <a:gd name="T79" fmla="*/ 393 h 467"/>
                <a:gd name="T80" fmla="*/ 402 w 923"/>
                <a:gd name="T81" fmla="*/ 378 h 467"/>
                <a:gd name="T82" fmla="*/ 397 w 923"/>
                <a:gd name="T83" fmla="*/ 366 h 467"/>
                <a:gd name="T84" fmla="*/ 382 w 923"/>
                <a:gd name="T85" fmla="*/ 356 h 467"/>
                <a:gd name="T86" fmla="*/ 378 w 923"/>
                <a:gd name="T87" fmla="*/ 363 h 467"/>
                <a:gd name="T88" fmla="*/ 368 w 923"/>
                <a:gd name="T89" fmla="*/ 361 h 467"/>
                <a:gd name="T90" fmla="*/ 353 w 923"/>
                <a:gd name="T91" fmla="*/ 366 h 467"/>
                <a:gd name="T92" fmla="*/ 340 w 923"/>
                <a:gd name="T93" fmla="*/ 351 h 467"/>
                <a:gd name="T94" fmla="*/ 316 w 923"/>
                <a:gd name="T95" fmla="*/ 336 h 467"/>
                <a:gd name="T96" fmla="*/ 316 w 923"/>
                <a:gd name="T97" fmla="*/ 304 h 467"/>
                <a:gd name="T98" fmla="*/ 320 w 923"/>
                <a:gd name="T99" fmla="*/ 212 h 467"/>
                <a:gd name="T100" fmla="*/ 323 w 923"/>
                <a:gd name="T101" fmla="*/ 103 h 467"/>
                <a:gd name="T102" fmla="*/ 313 w 923"/>
                <a:gd name="T103" fmla="*/ 82 h 467"/>
                <a:gd name="T104" fmla="*/ 0 w 923"/>
                <a:gd name="T105" fmla="*/ 6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3" h="467">
                  <a:moveTo>
                    <a:pt x="5" y="0"/>
                  </a:moveTo>
                  <a:lnTo>
                    <a:pt x="111" y="5"/>
                  </a:lnTo>
                  <a:lnTo>
                    <a:pt x="294" y="12"/>
                  </a:lnTo>
                  <a:lnTo>
                    <a:pt x="486" y="15"/>
                  </a:lnTo>
                  <a:lnTo>
                    <a:pt x="686" y="17"/>
                  </a:lnTo>
                  <a:lnTo>
                    <a:pt x="896" y="12"/>
                  </a:lnTo>
                  <a:lnTo>
                    <a:pt x="896" y="40"/>
                  </a:lnTo>
                  <a:lnTo>
                    <a:pt x="898" y="64"/>
                  </a:lnTo>
                  <a:lnTo>
                    <a:pt x="898" y="81"/>
                  </a:lnTo>
                  <a:lnTo>
                    <a:pt x="898" y="86"/>
                  </a:lnTo>
                  <a:lnTo>
                    <a:pt x="898" y="89"/>
                  </a:lnTo>
                  <a:lnTo>
                    <a:pt x="899" y="109"/>
                  </a:lnTo>
                  <a:lnTo>
                    <a:pt x="904" y="133"/>
                  </a:lnTo>
                  <a:lnTo>
                    <a:pt x="908" y="161"/>
                  </a:lnTo>
                  <a:lnTo>
                    <a:pt x="913" y="190"/>
                  </a:lnTo>
                  <a:lnTo>
                    <a:pt x="918" y="213"/>
                  </a:lnTo>
                  <a:lnTo>
                    <a:pt x="919" y="237"/>
                  </a:lnTo>
                  <a:lnTo>
                    <a:pt x="921" y="266"/>
                  </a:lnTo>
                  <a:lnTo>
                    <a:pt x="921" y="299"/>
                  </a:lnTo>
                  <a:lnTo>
                    <a:pt x="921" y="331"/>
                  </a:lnTo>
                  <a:lnTo>
                    <a:pt x="923" y="360"/>
                  </a:lnTo>
                  <a:lnTo>
                    <a:pt x="923" y="380"/>
                  </a:lnTo>
                  <a:lnTo>
                    <a:pt x="923" y="398"/>
                  </a:lnTo>
                  <a:lnTo>
                    <a:pt x="923" y="420"/>
                  </a:lnTo>
                  <a:lnTo>
                    <a:pt x="923" y="445"/>
                  </a:lnTo>
                  <a:lnTo>
                    <a:pt x="923" y="467"/>
                  </a:lnTo>
                  <a:lnTo>
                    <a:pt x="918" y="467"/>
                  </a:lnTo>
                  <a:lnTo>
                    <a:pt x="913" y="466"/>
                  </a:lnTo>
                  <a:lnTo>
                    <a:pt x="909" y="464"/>
                  </a:lnTo>
                  <a:lnTo>
                    <a:pt x="903" y="460"/>
                  </a:lnTo>
                  <a:lnTo>
                    <a:pt x="896" y="459"/>
                  </a:lnTo>
                  <a:lnTo>
                    <a:pt x="888" y="455"/>
                  </a:lnTo>
                  <a:lnTo>
                    <a:pt x="881" y="452"/>
                  </a:lnTo>
                  <a:lnTo>
                    <a:pt x="874" y="449"/>
                  </a:lnTo>
                  <a:lnTo>
                    <a:pt x="867" y="444"/>
                  </a:lnTo>
                  <a:lnTo>
                    <a:pt x="861" y="440"/>
                  </a:lnTo>
                  <a:lnTo>
                    <a:pt x="856" y="435"/>
                  </a:lnTo>
                  <a:lnTo>
                    <a:pt x="851" y="432"/>
                  </a:lnTo>
                  <a:lnTo>
                    <a:pt x="846" y="429"/>
                  </a:lnTo>
                  <a:lnTo>
                    <a:pt x="840" y="427"/>
                  </a:lnTo>
                  <a:lnTo>
                    <a:pt x="837" y="427"/>
                  </a:lnTo>
                  <a:lnTo>
                    <a:pt x="835" y="429"/>
                  </a:lnTo>
                  <a:lnTo>
                    <a:pt x="832" y="430"/>
                  </a:lnTo>
                  <a:lnTo>
                    <a:pt x="830" y="434"/>
                  </a:lnTo>
                  <a:lnTo>
                    <a:pt x="827" y="435"/>
                  </a:lnTo>
                  <a:lnTo>
                    <a:pt x="824" y="439"/>
                  </a:lnTo>
                  <a:lnTo>
                    <a:pt x="820" y="440"/>
                  </a:lnTo>
                  <a:lnTo>
                    <a:pt x="817" y="440"/>
                  </a:lnTo>
                  <a:lnTo>
                    <a:pt x="814" y="440"/>
                  </a:lnTo>
                  <a:lnTo>
                    <a:pt x="812" y="439"/>
                  </a:lnTo>
                  <a:lnTo>
                    <a:pt x="809" y="437"/>
                  </a:lnTo>
                  <a:lnTo>
                    <a:pt x="805" y="435"/>
                  </a:lnTo>
                  <a:lnTo>
                    <a:pt x="802" y="432"/>
                  </a:lnTo>
                  <a:lnTo>
                    <a:pt x="800" y="430"/>
                  </a:lnTo>
                  <a:lnTo>
                    <a:pt x="797" y="429"/>
                  </a:lnTo>
                  <a:lnTo>
                    <a:pt x="793" y="429"/>
                  </a:lnTo>
                  <a:lnTo>
                    <a:pt x="790" y="430"/>
                  </a:lnTo>
                  <a:lnTo>
                    <a:pt x="785" y="432"/>
                  </a:lnTo>
                  <a:lnTo>
                    <a:pt x="782" y="435"/>
                  </a:lnTo>
                  <a:lnTo>
                    <a:pt x="777" y="437"/>
                  </a:lnTo>
                  <a:lnTo>
                    <a:pt x="775" y="440"/>
                  </a:lnTo>
                  <a:lnTo>
                    <a:pt x="772" y="440"/>
                  </a:lnTo>
                  <a:lnTo>
                    <a:pt x="768" y="440"/>
                  </a:lnTo>
                  <a:lnTo>
                    <a:pt x="765" y="439"/>
                  </a:lnTo>
                  <a:lnTo>
                    <a:pt x="762" y="439"/>
                  </a:lnTo>
                  <a:lnTo>
                    <a:pt x="756" y="439"/>
                  </a:lnTo>
                  <a:lnTo>
                    <a:pt x="753" y="440"/>
                  </a:lnTo>
                  <a:lnTo>
                    <a:pt x="750" y="440"/>
                  </a:lnTo>
                  <a:lnTo>
                    <a:pt x="746" y="442"/>
                  </a:lnTo>
                  <a:lnTo>
                    <a:pt x="745" y="442"/>
                  </a:lnTo>
                  <a:lnTo>
                    <a:pt x="741" y="445"/>
                  </a:lnTo>
                  <a:lnTo>
                    <a:pt x="738" y="449"/>
                  </a:lnTo>
                  <a:lnTo>
                    <a:pt x="735" y="450"/>
                  </a:lnTo>
                  <a:lnTo>
                    <a:pt x="733" y="452"/>
                  </a:lnTo>
                  <a:lnTo>
                    <a:pt x="730" y="452"/>
                  </a:lnTo>
                  <a:lnTo>
                    <a:pt x="725" y="454"/>
                  </a:lnTo>
                  <a:lnTo>
                    <a:pt x="721" y="455"/>
                  </a:lnTo>
                  <a:lnTo>
                    <a:pt x="719" y="457"/>
                  </a:lnTo>
                  <a:lnTo>
                    <a:pt x="719" y="459"/>
                  </a:lnTo>
                  <a:lnTo>
                    <a:pt x="719" y="460"/>
                  </a:lnTo>
                  <a:lnTo>
                    <a:pt x="718" y="462"/>
                  </a:lnTo>
                  <a:lnTo>
                    <a:pt x="716" y="462"/>
                  </a:lnTo>
                  <a:lnTo>
                    <a:pt x="714" y="460"/>
                  </a:lnTo>
                  <a:lnTo>
                    <a:pt x="711" y="459"/>
                  </a:lnTo>
                  <a:lnTo>
                    <a:pt x="708" y="455"/>
                  </a:lnTo>
                  <a:lnTo>
                    <a:pt x="706" y="454"/>
                  </a:lnTo>
                  <a:lnTo>
                    <a:pt x="703" y="450"/>
                  </a:lnTo>
                  <a:lnTo>
                    <a:pt x="698" y="447"/>
                  </a:lnTo>
                  <a:lnTo>
                    <a:pt x="693" y="444"/>
                  </a:lnTo>
                  <a:lnTo>
                    <a:pt x="689" y="440"/>
                  </a:lnTo>
                  <a:lnTo>
                    <a:pt x="686" y="439"/>
                  </a:lnTo>
                  <a:lnTo>
                    <a:pt x="683" y="437"/>
                  </a:lnTo>
                  <a:lnTo>
                    <a:pt x="679" y="437"/>
                  </a:lnTo>
                  <a:lnTo>
                    <a:pt x="674" y="437"/>
                  </a:lnTo>
                  <a:lnTo>
                    <a:pt x="671" y="437"/>
                  </a:lnTo>
                  <a:lnTo>
                    <a:pt x="666" y="437"/>
                  </a:lnTo>
                  <a:lnTo>
                    <a:pt x="662" y="435"/>
                  </a:lnTo>
                  <a:lnTo>
                    <a:pt x="659" y="434"/>
                  </a:lnTo>
                  <a:lnTo>
                    <a:pt x="656" y="432"/>
                  </a:lnTo>
                  <a:lnTo>
                    <a:pt x="652" y="430"/>
                  </a:lnTo>
                  <a:lnTo>
                    <a:pt x="647" y="429"/>
                  </a:lnTo>
                  <a:lnTo>
                    <a:pt x="644" y="429"/>
                  </a:lnTo>
                  <a:lnTo>
                    <a:pt x="642" y="429"/>
                  </a:lnTo>
                  <a:lnTo>
                    <a:pt x="641" y="430"/>
                  </a:lnTo>
                  <a:lnTo>
                    <a:pt x="641" y="432"/>
                  </a:lnTo>
                  <a:lnTo>
                    <a:pt x="641" y="434"/>
                  </a:lnTo>
                  <a:lnTo>
                    <a:pt x="641" y="437"/>
                  </a:lnTo>
                  <a:lnTo>
                    <a:pt x="639" y="439"/>
                  </a:lnTo>
                  <a:lnTo>
                    <a:pt x="637" y="442"/>
                  </a:lnTo>
                  <a:lnTo>
                    <a:pt x="635" y="445"/>
                  </a:lnTo>
                  <a:lnTo>
                    <a:pt x="634" y="447"/>
                  </a:lnTo>
                  <a:lnTo>
                    <a:pt x="632" y="450"/>
                  </a:lnTo>
                  <a:lnTo>
                    <a:pt x="630" y="454"/>
                  </a:lnTo>
                  <a:lnTo>
                    <a:pt x="630" y="455"/>
                  </a:lnTo>
                  <a:lnTo>
                    <a:pt x="627" y="457"/>
                  </a:lnTo>
                  <a:lnTo>
                    <a:pt x="624" y="457"/>
                  </a:lnTo>
                  <a:lnTo>
                    <a:pt x="622" y="455"/>
                  </a:lnTo>
                  <a:lnTo>
                    <a:pt x="620" y="454"/>
                  </a:lnTo>
                  <a:lnTo>
                    <a:pt x="620" y="450"/>
                  </a:lnTo>
                  <a:lnTo>
                    <a:pt x="619" y="447"/>
                  </a:lnTo>
                  <a:lnTo>
                    <a:pt x="619" y="442"/>
                  </a:lnTo>
                  <a:lnTo>
                    <a:pt x="617" y="440"/>
                  </a:lnTo>
                  <a:lnTo>
                    <a:pt x="614" y="439"/>
                  </a:lnTo>
                  <a:lnTo>
                    <a:pt x="610" y="439"/>
                  </a:lnTo>
                  <a:lnTo>
                    <a:pt x="609" y="440"/>
                  </a:lnTo>
                  <a:lnTo>
                    <a:pt x="605" y="442"/>
                  </a:lnTo>
                  <a:lnTo>
                    <a:pt x="604" y="444"/>
                  </a:lnTo>
                  <a:lnTo>
                    <a:pt x="602" y="445"/>
                  </a:lnTo>
                  <a:lnTo>
                    <a:pt x="598" y="445"/>
                  </a:lnTo>
                  <a:lnTo>
                    <a:pt x="597" y="445"/>
                  </a:lnTo>
                  <a:lnTo>
                    <a:pt x="593" y="442"/>
                  </a:lnTo>
                  <a:lnTo>
                    <a:pt x="590" y="439"/>
                  </a:lnTo>
                  <a:lnTo>
                    <a:pt x="587" y="437"/>
                  </a:lnTo>
                  <a:lnTo>
                    <a:pt x="585" y="437"/>
                  </a:lnTo>
                  <a:lnTo>
                    <a:pt x="583" y="437"/>
                  </a:lnTo>
                  <a:lnTo>
                    <a:pt x="582" y="435"/>
                  </a:lnTo>
                  <a:lnTo>
                    <a:pt x="580" y="434"/>
                  </a:lnTo>
                  <a:lnTo>
                    <a:pt x="578" y="430"/>
                  </a:lnTo>
                  <a:lnTo>
                    <a:pt x="575" y="429"/>
                  </a:lnTo>
                  <a:lnTo>
                    <a:pt x="570" y="429"/>
                  </a:lnTo>
                  <a:lnTo>
                    <a:pt x="567" y="429"/>
                  </a:lnTo>
                  <a:lnTo>
                    <a:pt x="562" y="430"/>
                  </a:lnTo>
                  <a:lnTo>
                    <a:pt x="560" y="434"/>
                  </a:lnTo>
                  <a:lnTo>
                    <a:pt x="556" y="437"/>
                  </a:lnTo>
                  <a:lnTo>
                    <a:pt x="553" y="439"/>
                  </a:lnTo>
                  <a:lnTo>
                    <a:pt x="551" y="442"/>
                  </a:lnTo>
                  <a:lnTo>
                    <a:pt x="548" y="444"/>
                  </a:lnTo>
                  <a:lnTo>
                    <a:pt x="545" y="444"/>
                  </a:lnTo>
                  <a:lnTo>
                    <a:pt x="543" y="442"/>
                  </a:lnTo>
                  <a:lnTo>
                    <a:pt x="540" y="439"/>
                  </a:lnTo>
                  <a:lnTo>
                    <a:pt x="538" y="437"/>
                  </a:lnTo>
                  <a:lnTo>
                    <a:pt x="538" y="435"/>
                  </a:lnTo>
                  <a:lnTo>
                    <a:pt x="538" y="432"/>
                  </a:lnTo>
                  <a:lnTo>
                    <a:pt x="538" y="429"/>
                  </a:lnTo>
                  <a:lnTo>
                    <a:pt x="538" y="427"/>
                  </a:lnTo>
                  <a:lnTo>
                    <a:pt x="536" y="424"/>
                  </a:lnTo>
                  <a:lnTo>
                    <a:pt x="533" y="422"/>
                  </a:lnTo>
                  <a:lnTo>
                    <a:pt x="530" y="420"/>
                  </a:lnTo>
                  <a:lnTo>
                    <a:pt x="528" y="418"/>
                  </a:lnTo>
                  <a:lnTo>
                    <a:pt x="526" y="415"/>
                  </a:lnTo>
                  <a:lnTo>
                    <a:pt x="526" y="413"/>
                  </a:lnTo>
                  <a:lnTo>
                    <a:pt x="526" y="410"/>
                  </a:lnTo>
                  <a:lnTo>
                    <a:pt x="525" y="407"/>
                  </a:lnTo>
                  <a:lnTo>
                    <a:pt x="523" y="405"/>
                  </a:lnTo>
                  <a:lnTo>
                    <a:pt x="520" y="405"/>
                  </a:lnTo>
                  <a:lnTo>
                    <a:pt x="514" y="403"/>
                  </a:lnTo>
                  <a:lnTo>
                    <a:pt x="509" y="403"/>
                  </a:lnTo>
                  <a:lnTo>
                    <a:pt x="506" y="403"/>
                  </a:lnTo>
                  <a:lnTo>
                    <a:pt x="504" y="403"/>
                  </a:lnTo>
                  <a:lnTo>
                    <a:pt x="501" y="405"/>
                  </a:lnTo>
                  <a:lnTo>
                    <a:pt x="496" y="405"/>
                  </a:lnTo>
                  <a:lnTo>
                    <a:pt x="494" y="405"/>
                  </a:lnTo>
                  <a:lnTo>
                    <a:pt x="491" y="407"/>
                  </a:lnTo>
                  <a:lnTo>
                    <a:pt x="491" y="407"/>
                  </a:lnTo>
                  <a:lnTo>
                    <a:pt x="489" y="408"/>
                  </a:lnTo>
                  <a:lnTo>
                    <a:pt x="486" y="408"/>
                  </a:lnTo>
                  <a:lnTo>
                    <a:pt x="483" y="410"/>
                  </a:lnTo>
                  <a:lnTo>
                    <a:pt x="479" y="412"/>
                  </a:lnTo>
                  <a:lnTo>
                    <a:pt x="477" y="412"/>
                  </a:lnTo>
                  <a:lnTo>
                    <a:pt x="476" y="410"/>
                  </a:lnTo>
                  <a:lnTo>
                    <a:pt x="474" y="408"/>
                  </a:lnTo>
                  <a:lnTo>
                    <a:pt x="474" y="405"/>
                  </a:lnTo>
                  <a:lnTo>
                    <a:pt x="472" y="403"/>
                  </a:lnTo>
                  <a:lnTo>
                    <a:pt x="471" y="402"/>
                  </a:lnTo>
                  <a:lnTo>
                    <a:pt x="467" y="402"/>
                  </a:lnTo>
                  <a:lnTo>
                    <a:pt x="464" y="400"/>
                  </a:lnTo>
                  <a:lnTo>
                    <a:pt x="459" y="402"/>
                  </a:lnTo>
                  <a:lnTo>
                    <a:pt x="454" y="402"/>
                  </a:lnTo>
                  <a:lnTo>
                    <a:pt x="449" y="402"/>
                  </a:lnTo>
                  <a:lnTo>
                    <a:pt x="446" y="402"/>
                  </a:lnTo>
                  <a:lnTo>
                    <a:pt x="441" y="400"/>
                  </a:lnTo>
                  <a:lnTo>
                    <a:pt x="437" y="397"/>
                  </a:lnTo>
                  <a:lnTo>
                    <a:pt x="434" y="395"/>
                  </a:lnTo>
                  <a:lnTo>
                    <a:pt x="430" y="392"/>
                  </a:lnTo>
                  <a:lnTo>
                    <a:pt x="427" y="392"/>
                  </a:lnTo>
                  <a:lnTo>
                    <a:pt x="424" y="392"/>
                  </a:lnTo>
                  <a:lnTo>
                    <a:pt x="419" y="392"/>
                  </a:lnTo>
                  <a:lnTo>
                    <a:pt x="412" y="393"/>
                  </a:lnTo>
                  <a:lnTo>
                    <a:pt x="405" y="393"/>
                  </a:lnTo>
                  <a:lnTo>
                    <a:pt x="402" y="393"/>
                  </a:lnTo>
                  <a:lnTo>
                    <a:pt x="400" y="392"/>
                  </a:lnTo>
                  <a:lnTo>
                    <a:pt x="400" y="390"/>
                  </a:lnTo>
                  <a:lnTo>
                    <a:pt x="400" y="387"/>
                  </a:lnTo>
                  <a:lnTo>
                    <a:pt x="402" y="383"/>
                  </a:lnTo>
                  <a:lnTo>
                    <a:pt x="402" y="378"/>
                  </a:lnTo>
                  <a:lnTo>
                    <a:pt x="402" y="373"/>
                  </a:lnTo>
                  <a:lnTo>
                    <a:pt x="400" y="371"/>
                  </a:lnTo>
                  <a:lnTo>
                    <a:pt x="400" y="370"/>
                  </a:lnTo>
                  <a:lnTo>
                    <a:pt x="399" y="368"/>
                  </a:lnTo>
                  <a:lnTo>
                    <a:pt x="397" y="366"/>
                  </a:lnTo>
                  <a:lnTo>
                    <a:pt x="393" y="363"/>
                  </a:lnTo>
                  <a:lnTo>
                    <a:pt x="388" y="361"/>
                  </a:lnTo>
                  <a:lnTo>
                    <a:pt x="385" y="358"/>
                  </a:lnTo>
                  <a:lnTo>
                    <a:pt x="383" y="358"/>
                  </a:lnTo>
                  <a:lnTo>
                    <a:pt x="382" y="356"/>
                  </a:lnTo>
                  <a:lnTo>
                    <a:pt x="382" y="358"/>
                  </a:lnTo>
                  <a:lnTo>
                    <a:pt x="382" y="360"/>
                  </a:lnTo>
                  <a:lnTo>
                    <a:pt x="380" y="360"/>
                  </a:lnTo>
                  <a:lnTo>
                    <a:pt x="380" y="361"/>
                  </a:lnTo>
                  <a:lnTo>
                    <a:pt x="378" y="363"/>
                  </a:lnTo>
                  <a:lnTo>
                    <a:pt x="377" y="365"/>
                  </a:lnTo>
                  <a:lnTo>
                    <a:pt x="375" y="365"/>
                  </a:lnTo>
                  <a:lnTo>
                    <a:pt x="373" y="365"/>
                  </a:lnTo>
                  <a:lnTo>
                    <a:pt x="372" y="363"/>
                  </a:lnTo>
                  <a:lnTo>
                    <a:pt x="368" y="361"/>
                  </a:lnTo>
                  <a:lnTo>
                    <a:pt x="365" y="361"/>
                  </a:lnTo>
                  <a:lnTo>
                    <a:pt x="362" y="361"/>
                  </a:lnTo>
                  <a:lnTo>
                    <a:pt x="360" y="363"/>
                  </a:lnTo>
                  <a:lnTo>
                    <a:pt x="357" y="365"/>
                  </a:lnTo>
                  <a:lnTo>
                    <a:pt x="353" y="366"/>
                  </a:lnTo>
                  <a:lnTo>
                    <a:pt x="351" y="366"/>
                  </a:lnTo>
                  <a:lnTo>
                    <a:pt x="348" y="365"/>
                  </a:lnTo>
                  <a:lnTo>
                    <a:pt x="345" y="361"/>
                  </a:lnTo>
                  <a:lnTo>
                    <a:pt x="343" y="356"/>
                  </a:lnTo>
                  <a:lnTo>
                    <a:pt x="340" y="351"/>
                  </a:lnTo>
                  <a:lnTo>
                    <a:pt x="336" y="348"/>
                  </a:lnTo>
                  <a:lnTo>
                    <a:pt x="331" y="345"/>
                  </a:lnTo>
                  <a:lnTo>
                    <a:pt x="326" y="343"/>
                  </a:lnTo>
                  <a:lnTo>
                    <a:pt x="321" y="340"/>
                  </a:lnTo>
                  <a:lnTo>
                    <a:pt x="316" y="336"/>
                  </a:lnTo>
                  <a:lnTo>
                    <a:pt x="314" y="334"/>
                  </a:lnTo>
                  <a:lnTo>
                    <a:pt x="314" y="326"/>
                  </a:lnTo>
                  <a:lnTo>
                    <a:pt x="314" y="316"/>
                  </a:lnTo>
                  <a:lnTo>
                    <a:pt x="316" y="308"/>
                  </a:lnTo>
                  <a:lnTo>
                    <a:pt x="316" y="304"/>
                  </a:lnTo>
                  <a:lnTo>
                    <a:pt x="318" y="299"/>
                  </a:lnTo>
                  <a:lnTo>
                    <a:pt x="318" y="286"/>
                  </a:lnTo>
                  <a:lnTo>
                    <a:pt x="318" y="264"/>
                  </a:lnTo>
                  <a:lnTo>
                    <a:pt x="320" y="240"/>
                  </a:lnTo>
                  <a:lnTo>
                    <a:pt x="320" y="212"/>
                  </a:lnTo>
                  <a:lnTo>
                    <a:pt x="321" y="183"/>
                  </a:lnTo>
                  <a:lnTo>
                    <a:pt x="321" y="156"/>
                  </a:lnTo>
                  <a:lnTo>
                    <a:pt x="321" y="133"/>
                  </a:lnTo>
                  <a:lnTo>
                    <a:pt x="323" y="114"/>
                  </a:lnTo>
                  <a:lnTo>
                    <a:pt x="323" y="103"/>
                  </a:lnTo>
                  <a:lnTo>
                    <a:pt x="321" y="96"/>
                  </a:lnTo>
                  <a:lnTo>
                    <a:pt x="321" y="91"/>
                  </a:lnTo>
                  <a:lnTo>
                    <a:pt x="318" y="87"/>
                  </a:lnTo>
                  <a:lnTo>
                    <a:pt x="316" y="84"/>
                  </a:lnTo>
                  <a:lnTo>
                    <a:pt x="313" y="82"/>
                  </a:lnTo>
                  <a:lnTo>
                    <a:pt x="309" y="81"/>
                  </a:lnTo>
                  <a:lnTo>
                    <a:pt x="308" y="81"/>
                  </a:lnTo>
                  <a:lnTo>
                    <a:pt x="306" y="81"/>
                  </a:lnTo>
                  <a:lnTo>
                    <a:pt x="306" y="81"/>
                  </a:lnTo>
                  <a:lnTo>
                    <a:pt x="0" y="64"/>
                  </a:lnTo>
                  <a:lnTo>
                    <a:pt x="4" y="29"/>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 name="Freeform 18"/>
            <p:cNvSpPr>
              <a:spLocks/>
            </p:cNvSpPr>
            <p:nvPr/>
          </p:nvSpPr>
          <p:spPr bwMode="auto">
            <a:xfrm>
              <a:off x="6919377" y="4409790"/>
              <a:ext cx="332470" cy="588096"/>
            </a:xfrm>
            <a:custGeom>
              <a:avLst/>
              <a:gdLst>
                <a:gd name="T0" fmla="*/ 352 w 424"/>
                <a:gd name="T1" fmla="*/ 46 h 750"/>
                <a:gd name="T2" fmla="*/ 367 w 424"/>
                <a:gd name="T3" fmla="*/ 61 h 750"/>
                <a:gd name="T4" fmla="*/ 380 w 424"/>
                <a:gd name="T5" fmla="*/ 91 h 750"/>
                <a:gd name="T6" fmla="*/ 399 w 424"/>
                <a:gd name="T7" fmla="*/ 232 h 750"/>
                <a:gd name="T8" fmla="*/ 412 w 424"/>
                <a:gd name="T9" fmla="*/ 393 h 750"/>
                <a:gd name="T10" fmla="*/ 412 w 424"/>
                <a:gd name="T11" fmla="*/ 420 h 750"/>
                <a:gd name="T12" fmla="*/ 410 w 424"/>
                <a:gd name="T13" fmla="*/ 429 h 750"/>
                <a:gd name="T14" fmla="*/ 409 w 424"/>
                <a:gd name="T15" fmla="*/ 456 h 750"/>
                <a:gd name="T16" fmla="*/ 421 w 424"/>
                <a:gd name="T17" fmla="*/ 471 h 750"/>
                <a:gd name="T18" fmla="*/ 421 w 424"/>
                <a:gd name="T19" fmla="*/ 489 h 750"/>
                <a:gd name="T20" fmla="*/ 422 w 424"/>
                <a:gd name="T21" fmla="*/ 513 h 750"/>
                <a:gd name="T22" fmla="*/ 404 w 424"/>
                <a:gd name="T23" fmla="*/ 548 h 750"/>
                <a:gd name="T24" fmla="*/ 385 w 424"/>
                <a:gd name="T25" fmla="*/ 577 h 750"/>
                <a:gd name="T26" fmla="*/ 384 w 424"/>
                <a:gd name="T27" fmla="*/ 605 h 750"/>
                <a:gd name="T28" fmla="*/ 379 w 424"/>
                <a:gd name="T29" fmla="*/ 627 h 750"/>
                <a:gd name="T30" fmla="*/ 380 w 424"/>
                <a:gd name="T31" fmla="*/ 640 h 750"/>
                <a:gd name="T32" fmla="*/ 377 w 424"/>
                <a:gd name="T33" fmla="*/ 664 h 750"/>
                <a:gd name="T34" fmla="*/ 374 w 424"/>
                <a:gd name="T35" fmla="*/ 681 h 750"/>
                <a:gd name="T36" fmla="*/ 348 w 424"/>
                <a:gd name="T37" fmla="*/ 689 h 750"/>
                <a:gd name="T38" fmla="*/ 342 w 424"/>
                <a:gd name="T39" fmla="*/ 708 h 750"/>
                <a:gd name="T40" fmla="*/ 350 w 424"/>
                <a:gd name="T41" fmla="*/ 731 h 750"/>
                <a:gd name="T42" fmla="*/ 337 w 424"/>
                <a:gd name="T43" fmla="*/ 743 h 750"/>
                <a:gd name="T44" fmla="*/ 316 w 424"/>
                <a:gd name="T45" fmla="*/ 726 h 750"/>
                <a:gd name="T46" fmla="*/ 279 w 424"/>
                <a:gd name="T47" fmla="*/ 728 h 750"/>
                <a:gd name="T48" fmla="*/ 268 w 424"/>
                <a:gd name="T49" fmla="*/ 750 h 750"/>
                <a:gd name="T50" fmla="*/ 237 w 424"/>
                <a:gd name="T51" fmla="*/ 728 h 750"/>
                <a:gd name="T52" fmla="*/ 239 w 424"/>
                <a:gd name="T53" fmla="*/ 701 h 750"/>
                <a:gd name="T54" fmla="*/ 231 w 424"/>
                <a:gd name="T55" fmla="*/ 684 h 750"/>
                <a:gd name="T56" fmla="*/ 226 w 424"/>
                <a:gd name="T57" fmla="*/ 662 h 750"/>
                <a:gd name="T58" fmla="*/ 207 w 424"/>
                <a:gd name="T59" fmla="*/ 650 h 750"/>
                <a:gd name="T60" fmla="*/ 189 w 424"/>
                <a:gd name="T61" fmla="*/ 637 h 750"/>
                <a:gd name="T62" fmla="*/ 179 w 424"/>
                <a:gd name="T63" fmla="*/ 629 h 750"/>
                <a:gd name="T64" fmla="*/ 140 w 424"/>
                <a:gd name="T65" fmla="*/ 598 h 750"/>
                <a:gd name="T66" fmla="*/ 140 w 424"/>
                <a:gd name="T67" fmla="*/ 558 h 750"/>
                <a:gd name="T68" fmla="*/ 148 w 424"/>
                <a:gd name="T69" fmla="*/ 508 h 750"/>
                <a:gd name="T70" fmla="*/ 120 w 424"/>
                <a:gd name="T71" fmla="*/ 501 h 750"/>
                <a:gd name="T72" fmla="*/ 91 w 424"/>
                <a:gd name="T73" fmla="*/ 484 h 750"/>
                <a:gd name="T74" fmla="*/ 56 w 424"/>
                <a:gd name="T75" fmla="*/ 437 h 750"/>
                <a:gd name="T76" fmla="*/ 37 w 424"/>
                <a:gd name="T77" fmla="*/ 417 h 750"/>
                <a:gd name="T78" fmla="*/ 16 w 424"/>
                <a:gd name="T79" fmla="*/ 393 h 750"/>
                <a:gd name="T80" fmla="*/ 0 w 424"/>
                <a:gd name="T81" fmla="*/ 328 h 750"/>
                <a:gd name="T82" fmla="*/ 14 w 424"/>
                <a:gd name="T83" fmla="*/ 306 h 750"/>
                <a:gd name="T84" fmla="*/ 7 w 424"/>
                <a:gd name="T85" fmla="*/ 288 h 750"/>
                <a:gd name="T86" fmla="*/ 32 w 424"/>
                <a:gd name="T87" fmla="*/ 272 h 750"/>
                <a:gd name="T88" fmla="*/ 39 w 424"/>
                <a:gd name="T89" fmla="*/ 251 h 750"/>
                <a:gd name="T90" fmla="*/ 44 w 424"/>
                <a:gd name="T91" fmla="*/ 205 h 750"/>
                <a:gd name="T92" fmla="*/ 39 w 424"/>
                <a:gd name="T93" fmla="*/ 177 h 750"/>
                <a:gd name="T94" fmla="*/ 56 w 424"/>
                <a:gd name="T95" fmla="*/ 168 h 750"/>
                <a:gd name="T96" fmla="*/ 84 w 424"/>
                <a:gd name="T97" fmla="*/ 156 h 750"/>
                <a:gd name="T98" fmla="*/ 106 w 424"/>
                <a:gd name="T99" fmla="*/ 145 h 750"/>
                <a:gd name="T100" fmla="*/ 108 w 424"/>
                <a:gd name="T101" fmla="*/ 125 h 750"/>
                <a:gd name="T102" fmla="*/ 121 w 424"/>
                <a:gd name="T103" fmla="*/ 84 h 750"/>
                <a:gd name="T104" fmla="*/ 106 w 424"/>
                <a:gd name="T105" fmla="*/ 64 h 750"/>
                <a:gd name="T106" fmla="*/ 88 w 424"/>
                <a:gd name="T107" fmla="*/ 41 h 750"/>
                <a:gd name="T108" fmla="*/ 68 w 424"/>
                <a:gd name="T109" fmla="*/ 19 h 750"/>
                <a:gd name="T110" fmla="*/ 295 w 424"/>
                <a:gd name="T111" fmla="*/ 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750">
                  <a:moveTo>
                    <a:pt x="348" y="0"/>
                  </a:moveTo>
                  <a:lnTo>
                    <a:pt x="348" y="14"/>
                  </a:lnTo>
                  <a:lnTo>
                    <a:pt x="348" y="30"/>
                  </a:lnTo>
                  <a:lnTo>
                    <a:pt x="348" y="37"/>
                  </a:lnTo>
                  <a:lnTo>
                    <a:pt x="350" y="42"/>
                  </a:lnTo>
                  <a:lnTo>
                    <a:pt x="352" y="46"/>
                  </a:lnTo>
                  <a:lnTo>
                    <a:pt x="353" y="49"/>
                  </a:lnTo>
                  <a:lnTo>
                    <a:pt x="357" y="51"/>
                  </a:lnTo>
                  <a:lnTo>
                    <a:pt x="358" y="52"/>
                  </a:lnTo>
                  <a:lnTo>
                    <a:pt x="362" y="54"/>
                  </a:lnTo>
                  <a:lnTo>
                    <a:pt x="363" y="56"/>
                  </a:lnTo>
                  <a:lnTo>
                    <a:pt x="367" y="61"/>
                  </a:lnTo>
                  <a:lnTo>
                    <a:pt x="370" y="66"/>
                  </a:lnTo>
                  <a:lnTo>
                    <a:pt x="372" y="72"/>
                  </a:lnTo>
                  <a:lnTo>
                    <a:pt x="375" y="79"/>
                  </a:lnTo>
                  <a:lnTo>
                    <a:pt x="377" y="84"/>
                  </a:lnTo>
                  <a:lnTo>
                    <a:pt x="379" y="88"/>
                  </a:lnTo>
                  <a:lnTo>
                    <a:pt x="380" y="91"/>
                  </a:lnTo>
                  <a:lnTo>
                    <a:pt x="384" y="96"/>
                  </a:lnTo>
                  <a:lnTo>
                    <a:pt x="387" y="101"/>
                  </a:lnTo>
                  <a:lnTo>
                    <a:pt x="389" y="126"/>
                  </a:lnTo>
                  <a:lnTo>
                    <a:pt x="392" y="158"/>
                  </a:lnTo>
                  <a:lnTo>
                    <a:pt x="395" y="195"/>
                  </a:lnTo>
                  <a:lnTo>
                    <a:pt x="399" y="232"/>
                  </a:lnTo>
                  <a:lnTo>
                    <a:pt x="402" y="271"/>
                  </a:lnTo>
                  <a:lnTo>
                    <a:pt x="405" y="308"/>
                  </a:lnTo>
                  <a:lnTo>
                    <a:pt x="407" y="340"/>
                  </a:lnTo>
                  <a:lnTo>
                    <a:pt x="410" y="367"/>
                  </a:lnTo>
                  <a:lnTo>
                    <a:pt x="412" y="385"/>
                  </a:lnTo>
                  <a:lnTo>
                    <a:pt x="412" y="393"/>
                  </a:lnTo>
                  <a:lnTo>
                    <a:pt x="414" y="400"/>
                  </a:lnTo>
                  <a:lnTo>
                    <a:pt x="414" y="403"/>
                  </a:lnTo>
                  <a:lnTo>
                    <a:pt x="416" y="409"/>
                  </a:lnTo>
                  <a:lnTo>
                    <a:pt x="416" y="412"/>
                  </a:lnTo>
                  <a:lnTo>
                    <a:pt x="414" y="415"/>
                  </a:lnTo>
                  <a:lnTo>
                    <a:pt x="412" y="420"/>
                  </a:lnTo>
                  <a:lnTo>
                    <a:pt x="410" y="424"/>
                  </a:lnTo>
                  <a:lnTo>
                    <a:pt x="409" y="425"/>
                  </a:lnTo>
                  <a:lnTo>
                    <a:pt x="409" y="427"/>
                  </a:lnTo>
                  <a:lnTo>
                    <a:pt x="409" y="427"/>
                  </a:lnTo>
                  <a:lnTo>
                    <a:pt x="409" y="429"/>
                  </a:lnTo>
                  <a:lnTo>
                    <a:pt x="410" y="429"/>
                  </a:lnTo>
                  <a:lnTo>
                    <a:pt x="410" y="432"/>
                  </a:lnTo>
                  <a:lnTo>
                    <a:pt x="410" y="435"/>
                  </a:lnTo>
                  <a:lnTo>
                    <a:pt x="409" y="440"/>
                  </a:lnTo>
                  <a:lnTo>
                    <a:pt x="409" y="445"/>
                  </a:lnTo>
                  <a:lnTo>
                    <a:pt x="409" y="452"/>
                  </a:lnTo>
                  <a:lnTo>
                    <a:pt x="409" y="456"/>
                  </a:lnTo>
                  <a:lnTo>
                    <a:pt x="409" y="459"/>
                  </a:lnTo>
                  <a:lnTo>
                    <a:pt x="410" y="461"/>
                  </a:lnTo>
                  <a:lnTo>
                    <a:pt x="414" y="462"/>
                  </a:lnTo>
                  <a:lnTo>
                    <a:pt x="416" y="464"/>
                  </a:lnTo>
                  <a:lnTo>
                    <a:pt x="419" y="467"/>
                  </a:lnTo>
                  <a:lnTo>
                    <a:pt x="421" y="471"/>
                  </a:lnTo>
                  <a:lnTo>
                    <a:pt x="422" y="472"/>
                  </a:lnTo>
                  <a:lnTo>
                    <a:pt x="422" y="474"/>
                  </a:lnTo>
                  <a:lnTo>
                    <a:pt x="421" y="477"/>
                  </a:lnTo>
                  <a:lnTo>
                    <a:pt x="421" y="479"/>
                  </a:lnTo>
                  <a:lnTo>
                    <a:pt x="419" y="484"/>
                  </a:lnTo>
                  <a:lnTo>
                    <a:pt x="421" y="489"/>
                  </a:lnTo>
                  <a:lnTo>
                    <a:pt x="421" y="493"/>
                  </a:lnTo>
                  <a:lnTo>
                    <a:pt x="422" y="496"/>
                  </a:lnTo>
                  <a:lnTo>
                    <a:pt x="424" y="499"/>
                  </a:lnTo>
                  <a:lnTo>
                    <a:pt x="424" y="503"/>
                  </a:lnTo>
                  <a:lnTo>
                    <a:pt x="424" y="508"/>
                  </a:lnTo>
                  <a:lnTo>
                    <a:pt x="422" y="513"/>
                  </a:lnTo>
                  <a:lnTo>
                    <a:pt x="421" y="518"/>
                  </a:lnTo>
                  <a:lnTo>
                    <a:pt x="417" y="521"/>
                  </a:lnTo>
                  <a:lnTo>
                    <a:pt x="414" y="524"/>
                  </a:lnTo>
                  <a:lnTo>
                    <a:pt x="412" y="528"/>
                  </a:lnTo>
                  <a:lnTo>
                    <a:pt x="410" y="533"/>
                  </a:lnTo>
                  <a:lnTo>
                    <a:pt x="404" y="548"/>
                  </a:lnTo>
                  <a:lnTo>
                    <a:pt x="397" y="561"/>
                  </a:lnTo>
                  <a:lnTo>
                    <a:pt x="394" y="565"/>
                  </a:lnTo>
                  <a:lnTo>
                    <a:pt x="390" y="568"/>
                  </a:lnTo>
                  <a:lnTo>
                    <a:pt x="389" y="570"/>
                  </a:lnTo>
                  <a:lnTo>
                    <a:pt x="387" y="573"/>
                  </a:lnTo>
                  <a:lnTo>
                    <a:pt x="385" y="577"/>
                  </a:lnTo>
                  <a:lnTo>
                    <a:pt x="384" y="580"/>
                  </a:lnTo>
                  <a:lnTo>
                    <a:pt x="384" y="587"/>
                  </a:lnTo>
                  <a:lnTo>
                    <a:pt x="385" y="592"/>
                  </a:lnTo>
                  <a:lnTo>
                    <a:pt x="385" y="597"/>
                  </a:lnTo>
                  <a:lnTo>
                    <a:pt x="385" y="602"/>
                  </a:lnTo>
                  <a:lnTo>
                    <a:pt x="384" y="605"/>
                  </a:lnTo>
                  <a:lnTo>
                    <a:pt x="384" y="608"/>
                  </a:lnTo>
                  <a:lnTo>
                    <a:pt x="380" y="614"/>
                  </a:lnTo>
                  <a:lnTo>
                    <a:pt x="377" y="620"/>
                  </a:lnTo>
                  <a:lnTo>
                    <a:pt x="377" y="624"/>
                  </a:lnTo>
                  <a:lnTo>
                    <a:pt x="377" y="625"/>
                  </a:lnTo>
                  <a:lnTo>
                    <a:pt x="379" y="627"/>
                  </a:lnTo>
                  <a:lnTo>
                    <a:pt x="380" y="629"/>
                  </a:lnTo>
                  <a:lnTo>
                    <a:pt x="382" y="630"/>
                  </a:lnTo>
                  <a:lnTo>
                    <a:pt x="382" y="634"/>
                  </a:lnTo>
                  <a:lnTo>
                    <a:pt x="382" y="635"/>
                  </a:lnTo>
                  <a:lnTo>
                    <a:pt x="382" y="637"/>
                  </a:lnTo>
                  <a:lnTo>
                    <a:pt x="380" y="640"/>
                  </a:lnTo>
                  <a:lnTo>
                    <a:pt x="377" y="644"/>
                  </a:lnTo>
                  <a:lnTo>
                    <a:pt x="374" y="649"/>
                  </a:lnTo>
                  <a:lnTo>
                    <a:pt x="372" y="652"/>
                  </a:lnTo>
                  <a:lnTo>
                    <a:pt x="374" y="656"/>
                  </a:lnTo>
                  <a:lnTo>
                    <a:pt x="375" y="659"/>
                  </a:lnTo>
                  <a:lnTo>
                    <a:pt x="377" y="664"/>
                  </a:lnTo>
                  <a:lnTo>
                    <a:pt x="379" y="667"/>
                  </a:lnTo>
                  <a:lnTo>
                    <a:pt x="380" y="672"/>
                  </a:lnTo>
                  <a:lnTo>
                    <a:pt x="380" y="676"/>
                  </a:lnTo>
                  <a:lnTo>
                    <a:pt x="379" y="677"/>
                  </a:lnTo>
                  <a:lnTo>
                    <a:pt x="377" y="679"/>
                  </a:lnTo>
                  <a:lnTo>
                    <a:pt x="374" y="681"/>
                  </a:lnTo>
                  <a:lnTo>
                    <a:pt x="370" y="681"/>
                  </a:lnTo>
                  <a:lnTo>
                    <a:pt x="365" y="682"/>
                  </a:lnTo>
                  <a:lnTo>
                    <a:pt x="362" y="682"/>
                  </a:lnTo>
                  <a:lnTo>
                    <a:pt x="357" y="684"/>
                  </a:lnTo>
                  <a:lnTo>
                    <a:pt x="352" y="687"/>
                  </a:lnTo>
                  <a:lnTo>
                    <a:pt x="348" y="689"/>
                  </a:lnTo>
                  <a:lnTo>
                    <a:pt x="347" y="691"/>
                  </a:lnTo>
                  <a:lnTo>
                    <a:pt x="343" y="694"/>
                  </a:lnTo>
                  <a:lnTo>
                    <a:pt x="342" y="698"/>
                  </a:lnTo>
                  <a:lnTo>
                    <a:pt x="340" y="701"/>
                  </a:lnTo>
                  <a:lnTo>
                    <a:pt x="340" y="704"/>
                  </a:lnTo>
                  <a:lnTo>
                    <a:pt x="342" y="708"/>
                  </a:lnTo>
                  <a:lnTo>
                    <a:pt x="345" y="711"/>
                  </a:lnTo>
                  <a:lnTo>
                    <a:pt x="348" y="718"/>
                  </a:lnTo>
                  <a:lnTo>
                    <a:pt x="350" y="721"/>
                  </a:lnTo>
                  <a:lnTo>
                    <a:pt x="350" y="724"/>
                  </a:lnTo>
                  <a:lnTo>
                    <a:pt x="350" y="728"/>
                  </a:lnTo>
                  <a:lnTo>
                    <a:pt x="350" y="731"/>
                  </a:lnTo>
                  <a:lnTo>
                    <a:pt x="347" y="733"/>
                  </a:lnTo>
                  <a:lnTo>
                    <a:pt x="345" y="736"/>
                  </a:lnTo>
                  <a:lnTo>
                    <a:pt x="343" y="740"/>
                  </a:lnTo>
                  <a:lnTo>
                    <a:pt x="342" y="743"/>
                  </a:lnTo>
                  <a:lnTo>
                    <a:pt x="338" y="743"/>
                  </a:lnTo>
                  <a:lnTo>
                    <a:pt x="337" y="743"/>
                  </a:lnTo>
                  <a:lnTo>
                    <a:pt x="333" y="740"/>
                  </a:lnTo>
                  <a:lnTo>
                    <a:pt x="330" y="738"/>
                  </a:lnTo>
                  <a:lnTo>
                    <a:pt x="328" y="734"/>
                  </a:lnTo>
                  <a:lnTo>
                    <a:pt x="325" y="733"/>
                  </a:lnTo>
                  <a:lnTo>
                    <a:pt x="323" y="731"/>
                  </a:lnTo>
                  <a:lnTo>
                    <a:pt x="316" y="726"/>
                  </a:lnTo>
                  <a:lnTo>
                    <a:pt x="306" y="723"/>
                  </a:lnTo>
                  <a:lnTo>
                    <a:pt x="293" y="721"/>
                  </a:lnTo>
                  <a:lnTo>
                    <a:pt x="286" y="721"/>
                  </a:lnTo>
                  <a:lnTo>
                    <a:pt x="283" y="723"/>
                  </a:lnTo>
                  <a:lnTo>
                    <a:pt x="281" y="726"/>
                  </a:lnTo>
                  <a:lnTo>
                    <a:pt x="279" y="728"/>
                  </a:lnTo>
                  <a:lnTo>
                    <a:pt x="278" y="731"/>
                  </a:lnTo>
                  <a:lnTo>
                    <a:pt x="276" y="734"/>
                  </a:lnTo>
                  <a:lnTo>
                    <a:pt x="276" y="738"/>
                  </a:lnTo>
                  <a:lnTo>
                    <a:pt x="273" y="745"/>
                  </a:lnTo>
                  <a:lnTo>
                    <a:pt x="271" y="750"/>
                  </a:lnTo>
                  <a:lnTo>
                    <a:pt x="268" y="750"/>
                  </a:lnTo>
                  <a:lnTo>
                    <a:pt x="263" y="750"/>
                  </a:lnTo>
                  <a:lnTo>
                    <a:pt x="259" y="750"/>
                  </a:lnTo>
                  <a:lnTo>
                    <a:pt x="256" y="750"/>
                  </a:lnTo>
                  <a:lnTo>
                    <a:pt x="251" y="748"/>
                  </a:lnTo>
                  <a:lnTo>
                    <a:pt x="244" y="740"/>
                  </a:lnTo>
                  <a:lnTo>
                    <a:pt x="237" y="728"/>
                  </a:lnTo>
                  <a:lnTo>
                    <a:pt x="234" y="718"/>
                  </a:lnTo>
                  <a:lnTo>
                    <a:pt x="232" y="714"/>
                  </a:lnTo>
                  <a:lnTo>
                    <a:pt x="232" y="713"/>
                  </a:lnTo>
                  <a:lnTo>
                    <a:pt x="234" y="709"/>
                  </a:lnTo>
                  <a:lnTo>
                    <a:pt x="236" y="706"/>
                  </a:lnTo>
                  <a:lnTo>
                    <a:pt x="239" y="701"/>
                  </a:lnTo>
                  <a:lnTo>
                    <a:pt x="241" y="698"/>
                  </a:lnTo>
                  <a:lnTo>
                    <a:pt x="239" y="694"/>
                  </a:lnTo>
                  <a:lnTo>
                    <a:pt x="237" y="691"/>
                  </a:lnTo>
                  <a:lnTo>
                    <a:pt x="236" y="689"/>
                  </a:lnTo>
                  <a:lnTo>
                    <a:pt x="234" y="686"/>
                  </a:lnTo>
                  <a:lnTo>
                    <a:pt x="231" y="684"/>
                  </a:lnTo>
                  <a:lnTo>
                    <a:pt x="231" y="681"/>
                  </a:lnTo>
                  <a:lnTo>
                    <a:pt x="231" y="677"/>
                  </a:lnTo>
                  <a:lnTo>
                    <a:pt x="229" y="672"/>
                  </a:lnTo>
                  <a:lnTo>
                    <a:pt x="229" y="667"/>
                  </a:lnTo>
                  <a:lnTo>
                    <a:pt x="227" y="664"/>
                  </a:lnTo>
                  <a:lnTo>
                    <a:pt x="226" y="662"/>
                  </a:lnTo>
                  <a:lnTo>
                    <a:pt x="224" y="661"/>
                  </a:lnTo>
                  <a:lnTo>
                    <a:pt x="222" y="661"/>
                  </a:lnTo>
                  <a:lnTo>
                    <a:pt x="219" y="659"/>
                  </a:lnTo>
                  <a:lnTo>
                    <a:pt x="214" y="656"/>
                  </a:lnTo>
                  <a:lnTo>
                    <a:pt x="211" y="654"/>
                  </a:lnTo>
                  <a:lnTo>
                    <a:pt x="207" y="650"/>
                  </a:lnTo>
                  <a:lnTo>
                    <a:pt x="204" y="647"/>
                  </a:lnTo>
                  <a:lnTo>
                    <a:pt x="200" y="642"/>
                  </a:lnTo>
                  <a:lnTo>
                    <a:pt x="197" y="640"/>
                  </a:lnTo>
                  <a:lnTo>
                    <a:pt x="195" y="639"/>
                  </a:lnTo>
                  <a:lnTo>
                    <a:pt x="192" y="637"/>
                  </a:lnTo>
                  <a:lnTo>
                    <a:pt x="189" y="637"/>
                  </a:lnTo>
                  <a:lnTo>
                    <a:pt x="185" y="637"/>
                  </a:lnTo>
                  <a:lnTo>
                    <a:pt x="184" y="637"/>
                  </a:lnTo>
                  <a:lnTo>
                    <a:pt x="182" y="637"/>
                  </a:lnTo>
                  <a:lnTo>
                    <a:pt x="180" y="635"/>
                  </a:lnTo>
                  <a:lnTo>
                    <a:pt x="180" y="632"/>
                  </a:lnTo>
                  <a:lnTo>
                    <a:pt x="179" y="629"/>
                  </a:lnTo>
                  <a:lnTo>
                    <a:pt x="177" y="627"/>
                  </a:lnTo>
                  <a:lnTo>
                    <a:pt x="174" y="624"/>
                  </a:lnTo>
                  <a:lnTo>
                    <a:pt x="165" y="620"/>
                  </a:lnTo>
                  <a:lnTo>
                    <a:pt x="157" y="614"/>
                  </a:lnTo>
                  <a:lnTo>
                    <a:pt x="147" y="605"/>
                  </a:lnTo>
                  <a:lnTo>
                    <a:pt x="140" y="598"/>
                  </a:lnTo>
                  <a:lnTo>
                    <a:pt x="137" y="593"/>
                  </a:lnTo>
                  <a:lnTo>
                    <a:pt x="135" y="587"/>
                  </a:lnTo>
                  <a:lnTo>
                    <a:pt x="137" y="580"/>
                  </a:lnTo>
                  <a:lnTo>
                    <a:pt x="137" y="573"/>
                  </a:lnTo>
                  <a:lnTo>
                    <a:pt x="138" y="566"/>
                  </a:lnTo>
                  <a:lnTo>
                    <a:pt x="140" y="558"/>
                  </a:lnTo>
                  <a:lnTo>
                    <a:pt x="143" y="550"/>
                  </a:lnTo>
                  <a:lnTo>
                    <a:pt x="148" y="538"/>
                  </a:lnTo>
                  <a:lnTo>
                    <a:pt x="152" y="526"/>
                  </a:lnTo>
                  <a:lnTo>
                    <a:pt x="153" y="514"/>
                  </a:lnTo>
                  <a:lnTo>
                    <a:pt x="152" y="511"/>
                  </a:lnTo>
                  <a:lnTo>
                    <a:pt x="148" y="508"/>
                  </a:lnTo>
                  <a:lnTo>
                    <a:pt x="145" y="506"/>
                  </a:lnTo>
                  <a:lnTo>
                    <a:pt x="140" y="504"/>
                  </a:lnTo>
                  <a:lnTo>
                    <a:pt x="135" y="503"/>
                  </a:lnTo>
                  <a:lnTo>
                    <a:pt x="130" y="503"/>
                  </a:lnTo>
                  <a:lnTo>
                    <a:pt x="126" y="501"/>
                  </a:lnTo>
                  <a:lnTo>
                    <a:pt x="120" y="501"/>
                  </a:lnTo>
                  <a:lnTo>
                    <a:pt x="115" y="501"/>
                  </a:lnTo>
                  <a:lnTo>
                    <a:pt x="110" y="503"/>
                  </a:lnTo>
                  <a:lnTo>
                    <a:pt x="103" y="506"/>
                  </a:lnTo>
                  <a:lnTo>
                    <a:pt x="98" y="504"/>
                  </a:lnTo>
                  <a:lnTo>
                    <a:pt x="95" y="496"/>
                  </a:lnTo>
                  <a:lnTo>
                    <a:pt x="91" y="484"/>
                  </a:lnTo>
                  <a:lnTo>
                    <a:pt x="90" y="472"/>
                  </a:lnTo>
                  <a:lnTo>
                    <a:pt x="86" y="462"/>
                  </a:lnTo>
                  <a:lnTo>
                    <a:pt x="78" y="452"/>
                  </a:lnTo>
                  <a:lnTo>
                    <a:pt x="68" y="444"/>
                  </a:lnTo>
                  <a:lnTo>
                    <a:pt x="61" y="439"/>
                  </a:lnTo>
                  <a:lnTo>
                    <a:pt x="56" y="437"/>
                  </a:lnTo>
                  <a:lnTo>
                    <a:pt x="53" y="434"/>
                  </a:lnTo>
                  <a:lnTo>
                    <a:pt x="49" y="430"/>
                  </a:lnTo>
                  <a:lnTo>
                    <a:pt x="47" y="427"/>
                  </a:lnTo>
                  <a:lnTo>
                    <a:pt x="46" y="424"/>
                  </a:lnTo>
                  <a:lnTo>
                    <a:pt x="42" y="420"/>
                  </a:lnTo>
                  <a:lnTo>
                    <a:pt x="37" y="417"/>
                  </a:lnTo>
                  <a:lnTo>
                    <a:pt x="32" y="414"/>
                  </a:lnTo>
                  <a:lnTo>
                    <a:pt x="27" y="409"/>
                  </a:lnTo>
                  <a:lnTo>
                    <a:pt x="24" y="407"/>
                  </a:lnTo>
                  <a:lnTo>
                    <a:pt x="21" y="403"/>
                  </a:lnTo>
                  <a:lnTo>
                    <a:pt x="17" y="398"/>
                  </a:lnTo>
                  <a:lnTo>
                    <a:pt x="16" y="393"/>
                  </a:lnTo>
                  <a:lnTo>
                    <a:pt x="12" y="387"/>
                  </a:lnTo>
                  <a:lnTo>
                    <a:pt x="9" y="378"/>
                  </a:lnTo>
                  <a:lnTo>
                    <a:pt x="5" y="365"/>
                  </a:lnTo>
                  <a:lnTo>
                    <a:pt x="2" y="348"/>
                  </a:lnTo>
                  <a:lnTo>
                    <a:pt x="0" y="335"/>
                  </a:lnTo>
                  <a:lnTo>
                    <a:pt x="0" y="328"/>
                  </a:lnTo>
                  <a:lnTo>
                    <a:pt x="2" y="323"/>
                  </a:lnTo>
                  <a:lnTo>
                    <a:pt x="5" y="318"/>
                  </a:lnTo>
                  <a:lnTo>
                    <a:pt x="9" y="313"/>
                  </a:lnTo>
                  <a:lnTo>
                    <a:pt x="12" y="311"/>
                  </a:lnTo>
                  <a:lnTo>
                    <a:pt x="12" y="309"/>
                  </a:lnTo>
                  <a:lnTo>
                    <a:pt x="14" y="306"/>
                  </a:lnTo>
                  <a:lnTo>
                    <a:pt x="12" y="303"/>
                  </a:lnTo>
                  <a:lnTo>
                    <a:pt x="12" y="299"/>
                  </a:lnTo>
                  <a:lnTo>
                    <a:pt x="11" y="296"/>
                  </a:lnTo>
                  <a:lnTo>
                    <a:pt x="9" y="293"/>
                  </a:lnTo>
                  <a:lnTo>
                    <a:pt x="7" y="289"/>
                  </a:lnTo>
                  <a:lnTo>
                    <a:pt x="7" y="288"/>
                  </a:lnTo>
                  <a:lnTo>
                    <a:pt x="11" y="284"/>
                  </a:lnTo>
                  <a:lnTo>
                    <a:pt x="14" y="282"/>
                  </a:lnTo>
                  <a:lnTo>
                    <a:pt x="17" y="279"/>
                  </a:lnTo>
                  <a:lnTo>
                    <a:pt x="22" y="277"/>
                  </a:lnTo>
                  <a:lnTo>
                    <a:pt x="27" y="274"/>
                  </a:lnTo>
                  <a:lnTo>
                    <a:pt x="32" y="272"/>
                  </a:lnTo>
                  <a:lnTo>
                    <a:pt x="36" y="271"/>
                  </a:lnTo>
                  <a:lnTo>
                    <a:pt x="37" y="267"/>
                  </a:lnTo>
                  <a:lnTo>
                    <a:pt x="37" y="262"/>
                  </a:lnTo>
                  <a:lnTo>
                    <a:pt x="37" y="259"/>
                  </a:lnTo>
                  <a:lnTo>
                    <a:pt x="37" y="254"/>
                  </a:lnTo>
                  <a:lnTo>
                    <a:pt x="39" y="251"/>
                  </a:lnTo>
                  <a:lnTo>
                    <a:pt x="42" y="240"/>
                  </a:lnTo>
                  <a:lnTo>
                    <a:pt x="49" y="230"/>
                  </a:lnTo>
                  <a:lnTo>
                    <a:pt x="51" y="220"/>
                  </a:lnTo>
                  <a:lnTo>
                    <a:pt x="51" y="215"/>
                  </a:lnTo>
                  <a:lnTo>
                    <a:pt x="47" y="210"/>
                  </a:lnTo>
                  <a:lnTo>
                    <a:pt x="44" y="205"/>
                  </a:lnTo>
                  <a:lnTo>
                    <a:pt x="41" y="202"/>
                  </a:lnTo>
                  <a:lnTo>
                    <a:pt x="37" y="198"/>
                  </a:lnTo>
                  <a:lnTo>
                    <a:pt x="36" y="195"/>
                  </a:lnTo>
                  <a:lnTo>
                    <a:pt x="36" y="190"/>
                  </a:lnTo>
                  <a:lnTo>
                    <a:pt x="36" y="183"/>
                  </a:lnTo>
                  <a:lnTo>
                    <a:pt x="39" y="177"/>
                  </a:lnTo>
                  <a:lnTo>
                    <a:pt x="41" y="172"/>
                  </a:lnTo>
                  <a:lnTo>
                    <a:pt x="42" y="168"/>
                  </a:lnTo>
                  <a:lnTo>
                    <a:pt x="46" y="168"/>
                  </a:lnTo>
                  <a:lnTo>
                    <a:pt x="47" y="168"/>
                  </a:lnTo>
                  <a:lnTo>
                    <a:pt x="51" y="168"/>
                  </a:lnTo>
                  <a:lnTo>
                    <a:pt x="56" y="168"/>
                  </a:lnTo>
                  <a:lnTo>
                    <a:pt x="63" y="168"/>
                  </a:lnTo>
                  <a:lnTo>
                    <a:pt x="68" y="167"/>
                  </a:lnTo>
                  <a:lnTo>
                    <a:pt x="71" y="165"/>
                  </a:lnTo>
                  <a:lnTo>
                    <a:pt x="76" y="162"/>
                  </a:lnTo>
                  <a:lnTo>
                    <a:pt x="81" y="158"/>
                  </a:lnTo>
                  <a:lnTo>
                    <a:pt x="84" y="156"/>
                  </a:lnTo>
                  <a:lnTo>
                    <a:pt x="88" y="155"/>
                  </a:lnTo>
                  <a:lnTo>
                    <a:pt x="93" y="155"/>
                  </a:lnTo>
                  <a:lnTo>
                    <a:pt x="98" y="153"/>
                  </a:lnTo>
                  <a:lnTo>
                    <a:pt x="103" y="150"/>
                  </a:lnTo>
                  <a:lnTo>
                    <a:pt x="105" y="148"/>
                  </a:lnTo>
                  <a:lnTo>
                    <a:pt x="106" y="145"/>
                  </a:lnTo>
                  <a:lnTo>
                    <a:pt x="106" y="141"/>
                  </a:lnTo>
                  <a:lnTo>
                    <a:pt x="106" y="138"/>
                  </a:lnTo>
                  <a:lnTo>
                    <a:pt x="106" y="135"/>
                  </a:lnTo>
                  <a:lnTo>
                    <a:pt x="106" y="130"/>
                  </a:lnTo>
                  <a:lnTo>
                    <a:pt x="106" y="126"/>
                  </a:lnTo>
                  <a:lnTo>
                    <a:pt x="108" y="125"/>
                  </a:lnTo>
                  <a:lnTo>
                    <a:pt x="110" y="121"/>
                  </a:lnTo>
                  <a:lnTo>
                    <a:pt x="113" y="119"/>
                  </a:lnTo>
                  <a:lnTo>
                    <a:pt x="118" y="113"/>
                  </a:lnTo>
                  <a:lnTo>
                    <a:pt x="118" y="103"/>
                  </a:lnTo>
                  <a:lnTo>
                    <a:pt x="120" y="93"/>
                  </a:lnTo>
                  <a:lnTo>
                    <a:pt x="121" y="84"/>
                  </a:lnTo>
                  <a:lnTo>
                    <a:pt x="121" y="81"/>
                  </a:lnTo>
                  <a:lnTo>
                    <a:pt x="121" y="77"/>
                  </a:lnTo>
                  <a:lnTo>
                    <a:pt x="118" y="74"/>
                  </a:lnTo>
                  <a:lnTo>
                    <a:pt x="115" y="71"/>
                  </a:lnTo>
                  <a:lnTo>
                    <a:pt x="110" y="67"/>
                  </a:lnTo>
                  <a:lnTo>
                    <a:pt x="106" y="64"/>
                  </a:lnTo>
                  <a:lnTo>
                    <a:pt x="101" y="61"/>
                  </a:lnTo>
                  <a:lnTo>
                    <a:pt x="96" y="57"/>
                  </a:lnTo>
                  <a:lnTo>
                    <a:pt x="93" y="52"/>
                  </a:lnTo>
                  <a:lnTo>
                    <a:pt x="91" y="47"/>
                  </a:lnTo>
                  <a:lnTo>
                    <a:pt x="91" y="44"/>
                  </a:lnTo>
                  <a:lnTo>
                    <a:pt x="88" y="41"/>
                  </a:lnTo>
                  <a:lnTo>
                    <a:pt x="84" y="39"/>
                  </a:lnTo>
                  <a:lnTo>
                    <a:pt x="79" y="35"/>
                  </a:lnTo>
                  <a:lnTo>
                    <a:pt x="76" y="32"/>
                  </a:lnTo>
                  <a:lnTo>
                    <a:pt x="73" y="29"/>
                  </a:lnTo>
                  <a:lnTo>
                    <a:pt x="69" y="24"/>
                  </a:lnTo>
                  <a:lnTo>
                    <a:pt x="68" y="19"/>
                  </a:lnTo>
                  <a:lnTo>
                    <a:pt x="86" y="19"/>
                  </a:lnTo>
                  <a:lnTo>
                    <a:pt x="115" y="17"/>
                  </a:lnTo>
                  <a:lnTo>
                    <a:pt x="150" y="15"/>
                  </a:lnTo>
                  <a:lnTo>
                    <a:pt x="194" y="12"/>
                  </a:lnTo>
                  <a:lnTo>
                    <a:pt x="242" y="9"/>
                  </a:lnTo>
                  <a:lnTo>
                    <a:pt x="295" y="5"/>
                  </a:lnTo>
                  <a:lnTo>
                    <a:pt x="34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Freeform 19"/>
            <p:cNvSpPr>
              <a:spLocks/>
            </p:cNvSpPr>
            <p:nvPr/>
          </p:nvSpPr>
          <p:spPr bwMode="auto">
            <a:xfrm>
              <a:off x="7214993" y="4463895"/>
              <a:ext cx="254057" cy="446953"/>
            </a:xfrm>
            <a:custGeom>
              <a:avLst/>
              <a:gdLst>
                <a:gd name="T0" fmla="*/ 279 w 324"/>
                <a:gd name="T1" fmla="*/ 24 h 570"/>
                <a:gd name="T2" fmla="*/ 301 w 324"/>
                <a:gd name="T3" fmla="*/ 193 h 570"/>
                <a:gd name="T4" fmla="*/ 319 w 324"/>
                <a:gd name="T5" fmla="*/ 351 h 570"/>
                <a:gd name="T6" fmla="*/ 312 w 324"/>
                <a:gd name="T7" fmla="*/ 361 h 570"/>
                <a:gd name="T8" fmla="*/ 317 w 324"/>
                <a:gd name="T9" fmla="*/ 368 h 570"/>
                <a:gd name="T10" fmla="*/ 321 w 324"/>
                <a:gd name="T11" fmla="*/ 383 h 570"/>
                <a:gd name="T12" fmla="*/ 323 w 324"/>
                <a:gd name="T13" fmla="*/ 395 h 570"/>
                <a:gd name="T14" fmla="*/ 301 w 324"/>
                <a:gd name="T15" fmla="*/ 402 h 570"/>
                <a:gd name="T16" fmla="*/ 287 w 324"/>
                <a:gd name="T17" fmla="*/ 413 h 570"/>
                <a:gd name="T18" fmla="*/ 274 w 324"/>
                <a:gd name="T19" fmla="*/ 405 h 570"/>
                <a:gd name="T20" fmla="*/ 267 w 324"/>
                <a:gd name="T21" fmla="*/ 408 h 570"/>
                <a:gd name="T22" fmla="*/ 264 w 324"/>
                <a:gd name="T23" fmla="*/ 418 h 570"/>
                <a:gd name="T24" fmla="*/ 262 w 324"/>
                <a:gd name="T25" fmla="*/ 440 h 570"/>
                <a:gd name="T26" fmla="*/ 250 w 324"/>
                <a:gd name="T27" fmla="*/ 452 h 570"/>
                <a:gd name="T28" fmla="*/ 242 w 324"/>
                <a:gd name="T29" fmla="*/ 472 h 570"/>
                <a:gd name="T30" fmla="*/ 230 w 324"/>
                <a:gd name="T31" fmla="*/ 476 h 570"/>
                <a:gd name="T32" fmla="*/ 223 w 324"/>
                <a:gd name="T33" fmla="*/ 491 h 570"/>
                <a:gd name="T34" fmla="*/ 218 w 324"/>
                <a:gd name="T35" fmla="*/ 513 h 570"/>
                <a:gd name="T36" fmla="*/ 198 w 324"/>
                <a:gd name="T37" fmla="*/ 514 h 570"/>
                <a:gd name="T38" fmla="*/ 186 w 324"/>
                <a:gd name="T39" fmla="*/ 508 h 570"/>
                <a:gd name="T40" fmla="*/ 175 w 324"/>
                <a:gd name="T41" fmla="*/ 494 h 570"/>
                <a:gd name="T42" fmla="*/ 173 w 324"/>
                <a:gd name="T43" fmla="*/ 499 h 570"/>
                <a:gd name="T44" fmla="*/ 175 w 324"/>
                <a:gd name="T45" fmla="*/ 508 h 570"/>
                <a:gd name="T46" fmla="*/ 163 w 324"/>
                <a:gd name="T47" fmla="*/ 514 h 570"/>
                <a:gd name="T48" fmla="*/ 163 w 324"/>
                <a:gd name="T49" fmla="*/ 523 h 570"/>
                <a:gd name="T50" fmla="*/ 154 w 324"/>
                <a:gd name="T51" fmla="*/ 533 h 570"/>
                <a:gd name="T52" fmla="*/ 153 w 324"/>
                <a:gd name="T53" fmla="*/ 538 h 570"/>
                <a:gd name="T54" fmla="*/ 146 w 324"/>
                <a:gd name="T55" fmla="*/ 536 h 570"/>
                <a:gd name="T56" fmla="*/ 134 w 324"/>
                <a:gd name="T57" fmla="*/ 534 h 570"/>
                <a:gd name="T58" fmla="*/ 131 w 324"/>
                <a:gd name="T59" fmla="*/ 524 h 570"/>
                <a:gd name="T60" fmla="*/ 123 w 324"/>
                <a:gd name="T61" fmla="*/ 529 h 570"/>
                <a:gd name="T62" fmla="*/ 109 w 324"/>
                <a:gd name="T63" fmla="*/ 539 h 570"/>
                <a:gd name="T64" fmla="*/ 102 w 324"/>
                <a:gd name="T65" fmla="*/ 553 h 570"/>
                <a:gd name="T66" fmla="*/ 97 w 324"/>
                <a:gd name="T67" fmla="*/ 551 h 570"/>
                <a:gd name="T68" fmla="*/ 84 w 324"/>
                <a:gd name="T69" fmla="*/ 546 h 570"/>
                <a:gd name="T70" fmla="*/ 69 w 324"/>
                <a:gd name="T71" fmla="*/ 538 h 570"/>
                <a:gd name="T72" fmla="*/ 62 w 324"/>
                <a:gd name="T73" fmla="*/ 539 h 570"/>
                <a:gd name="T74" fmla="*/ 49 w 324"/>
                <a:gd name="T75" fmla="*/ 545 h 570"/>
                <a:gd name="T76" fmla="*/ 47 w 324"/>
                <a:gd name="T77" fmla="*/ 555 h 570"/>
                <a:gd name="T78" fmla="*/ 42 w 324"/>
                <a:gd name="T79" fmla="*/ 546 h 570"/>
                <a:gd name="T80" fmla="*/ 30 w 324"/>
                <a:gd name="T81" fmla="*/ 551 h 570"/>
                <a:gd name="T82" fmla="*/ 17 w 324"/>
                <a:gd name="T83" fmla="*/ 553 h 570"/>
                <a:gd name="T84" fmla="*/ 15 w 324"/>
                <a:gd name="T85" fmla="*/ 566 h 570"/>
                <a:gd name="T86" fmla="*/ 5 w 324"/>
                <a:gd name="T87" fmla="*/ 566 h 570"/>
                <a:gd name="T88" fmla="*/ 0 w 324"/>
                <a:gd name="T89" fmla="*/ 556 h 570"/>
                <a:gd name="T90" fmla="*/ 7 w 324"/>
                <a:gd name="T91" fmla="*/ 536 h 570"/>
                <a:gd name="T92" fmla="*/ 7 w 324"/>
                <a:gd name="T93" fmla="*/ 511 h 570"/>
                <a:gd name="T94" fmla="*/ 17 w 324"/>
                <a:gd name="T95" fmla="*/ 496 h 570"/>
                <a:gd name="T96" fmla="*/ 37 w 324"/>
                <a:gd name="T97" fmla="*/ 455 h 570"/>
                <a:gd name="T98" fmla="*/ 47 w 324"/>
                <a:gd name="T99" fmla="*/ 434 h 570"/>
                <a:gd name="T100" fmla="*/ 42 w 324"/>
                <a:gd name="T101" fmla="*/ 415 h 570"/>
                <a:gd name="T102" fmla="*/ 44 w 324"/>
                <a:gd name="T103" fmla="*/ 402 h 570"/>
                <a:gd name="T104" fmla="*/ 32 w 324"/>
                <a:gd name="T105" fmla="*/ 390 h 570"/>
                <a:gd name="T106" fmla="*/ 33 w 324"/>
                <a:gd name="T107" fmla="*/ 366 h 570"/>
                <a:gd name="T108" fmla="*/ 32 w 324"/>
                <a:gd name="T109" fmla="*/ 358 h 570"/>
                <a:gd name="T110" fmla="*/ 39 w 324"/>
                <a:gd name="T111" fmla="*/ 343 h 570"/>
                <a:gd name="T112" fmla="*/ 35 w 324"/>
                <a:gd name="T113" fmla="*/ 316 h 570"/>
                <a:gd name="T114" fmla="*/ 22 w 324"/>
                <a:gd name="T115" fmla="*/ 163 h 570"/>
                <a:gd name="T116" fmla="*/ 10 w 324"/>
                <a:gd name="T117" fmla="*/ 34 h 570"/>
                <a:gd name="T118" fmla="*/ 30 w 324"/>
                <a:gd name="T119" fmla="*/ 42 h 570"/>
                <a:gd name="T120" fmla="*/ 77 w 324"/>
                <a:gd name="T121" fmla="*/ 19 h 570"/>
                <a:gd name="T122" fmla="*/ 210 w 324"/>
                <a:gd name="T123" fmla="*/ 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 h="570">
                  <a:moveTo>
                    <a:pt x="269" y="0"/>
                  </a:moveTo>
                  <a:lnTo>
                    <a:pt x="275" y="3"/>
                  </a:lnTo>
                  <a:lnTo>
                    <a:pt x="277" y="5"/>
                  </a:lnTo>
                  <a:lnTo>
                    <a:pt x="277" y="8"/>
                  </a:lnTo>
                  <a:lnTo>
                    <a:pt x="279" y="24"/>
                  </a:lnTo>
                  <a:lnTo>
                    <a:pt x="282" y="47"/>
                  </a:lnTo>
                  <a:lnTo>
                    <a:pt x="287" y="77"/>
                  </a:lnTo>
                  <a:lnTo>
                    <a:pt x="291" y="114"/>
                  </a:lnTo>
                  <a:lnTo>
                    <a:pt x="296" y="153"/>
                  </a:lnTo>
                  <a:lnTo>
                    <a:pt x="301" y="193"/>
                  </a:lnTo>
                  <a:lnTo>
                    <a:pt x="306" y="234"/>
                  </a:lnTo>
                  <a:lnTo>
                    <a:pt x="309" y="271"/>
                  </a:lnTo>
                  <a:lnTo>
                    <a:pt x="314" y="304"/>
                  </a:lnTo>
                  <a:lnTo>
                    <a:pt x="317" y="333"/>
                  </a:lnTo>
                  <a:lnTo>
                    <a:pt x="319" y="351"/>
                  </a:lnTo>
                  <a:lnTo>
                    <a:pt x="319" y="353"/>
                  </a:lnTo>
                  <a:lnTo>
                    <a:pt x="317" y="355"/>
                  </a:lnTo>
                  <a:lnTo>
                    <a:pt x="316" y="356"/>
                  </a:lnTo>
                  <a:lnTo>
                    <a:pt x="314" y="360"/>
                  </a:lnTo>
                  <a:lnTo>
                    <a:pt x="312" y="361"/>
                  </a:lnTo>
                  <a:lnTo>
                    <a:pt x="314" y="361"/>
                  </a:lnTo>
                  <a:lnTo>
                    <a:pt x="314" y="363"/>
                  </a:lnTo>
                  <a:lnTo>
                    <a:pt x="316" y="363"/>
                  </a:lnTo>
                  <a:lnTo>
                    <a:pt x="317" y="365"/>
                  </a:lnTo>
                  <a:lnTo>
                    <a:pt x="317" y="368"/>
                  </a:lnTo>
                  <a:lnTo>
                    <a:pt x="317" y="371"/>
                  </a:lnTo>
                  <a:lnTo>
                    <a:pt x="319" y="375"/>
                  </a:lnTo>
                  <a:lnTo>
                    <a:pt x="319" y="378"/>
                  </a:lnTo>
                  <a:lnTo>
                    <a:pt x="319" y="382"/>
                  </a:lnTo>
                  <a:lnTo>
                    <a:pt x="321" y="383"/>
                  </a:lnTo>
                  <a:lnTo>
                    <a:pt x="323" y="385"/>
                  </a:lnTo>
                  <a:lnTo>
                    <a:pt x="323" y="387"/>
                  </a:lnTo>
                  <a:lnTo>
                    <a:pt x="324" y="390"/>
                  </a:lnTo>
                  <a:lnTo>
                    <a:pt x="324" y="393"/>
                  </a:lnTo>
                  <a:lnTo>
                    <a:pt x="323" y="395"/>
                  </a:lnTo>
                  <a:lnTo>
                    <a:pt x="319" y="395"/>
                  </a:lnTo>
                  <a:lnTo>
                    <a:pt x="316" y="397"/>
                  </a:lnTo>
                  <a:lnTo>
                    <a:pt x="311" y="397"/>
                  </a:lnTo>
                  <a:lnTo>
                    <a:pt x="304" y="398"/>
                  </a:lnTo>
                  <a:lnTo>
                    <a:pt x="301" y="402"/>
                  </a:lnTo>
                  <a:lnTo>
                    <a:pt x="297" y="403"/>
                  </a:lnTo>
                  <a:lnTo>
                    <a:pt x="296" y="408"/>
                  </a:lnTo>
                  <a:lnTo>
                    <a:pt x="292" y="412"/>
                  </a:lnTo>
                  <a:lnTo>
                    <a:pt x="289" y="413"/>
                  </a:lnTo>
                  <a:lnTo>
                    <a:pt x="287" y="413"/>
                  </a:lnTo>
                  <a:lnTo>
                    <a:pt x="286" y="412"/>
                  </a:lnTo>
                  <a:lnTo>
                    <a:pt x="284" y="410"/>
                  </a:lnTo>
                  <a:lnTo>
                    <a:pt x="282" y="407"/>
                  </a:lnTo>
                  <a:lnTo>
                    <a:pt x="277" y="405"/>
                  </a:lnTo>
                  <a:lnTo>
                    <a:pt x="274" y="405"/>
                  </a:lnTo>
                  <a:lnTo>
                    <a:pt x="272" y="403"/>
                  </a:lnTo>
                  <a:lnTo>
                    <a:pt x="270" y="405"/>
                  </a:lnTo>
                  <a:lnTo>
                    <a:pt x="270" y="405"/>
                  </a:lnTo>
                  <a:lnTo>
                    <a:pt x="269" y="407"/>
                  </a:lnTo>
                  <a:lnTo>
                    <a:pt x="267" y="408"/>
                  </a:lnTo>
                  <a:lnTo>
                    <a:pt x="264" y="410"/>
                  </a:lnTo>
                  <a:lnTo>
                    <a:pt x="262" y="412"/>
                  </a:lnTo>
                  <a:lnTo>
                    <a:pt x="262" y="413"/>
                  </a:lnTo>
                  <a:lnTo>
                    <a:pt x="262" y="415"/>
                  </a:lnTo>
                  <a:lnTo>
                    <a:pt x="264" y="418"/>
                  </a:lnTo>
                  <a:lnTo>
                    <a:pt x="265" y="422"/>
                  </a:lnTo>
                  <a:lnTo>
                    <a:pt x="265" y="427"/>
                  </a:lnTo>
                  <a:lnTo>
                    <a:pt x="265" y="432"/>
                  </a:lnTo>
                  <a:lnTo>
                    <a:pt x="264" y="437"/>
                  </a:lnTo>
                  <a:lnTo>
                    <a:pt x="262" y="440"/>
                  </a:lnTo>
                  <a:lnTo>
                    <a:pt x="260" y="444"/>
                  </a:lnTo>
                  <a:lnTo>
                    <a:pt x="257" y="447"/>
                  </a:lnTo>
                  <a:lnTo>
                    <a:pt x="254" y="449"/>
                  </a:lnTo>
                  <a:lnTo>
                    <a:pt x="252" y="450"/>
                  </a:lnTo>
                  <a:lnTo>
                    <a:pt x="250" y="452"/>
                  </a:lnTo>
                  <a:lnTo>
                    <a:pt x="249" y="454"/>
                  </a:lnTo>
                  <a:lnTo>
                    <a:pt x="247" y="457"/>
                  </a:lnTo>
                  <a:lnTo>
                    <a:pt x="245" y="464"/>
                  </a:lnTo>
                  <a:lnTo>
                    <a:pt x="244" y="469"/>
                  </a:lnTo>
                  <a:lnTo>
                    <a:pt x="242" y="472"/>
                  </a:lnTo>
                  <a:lnTo>
                    <a:pt x="240" y="474"/>
                  </a:lnTo>
                  <a:lnTo>
                    <a:pt x="237" y="476"/>
                  </a:lnTo>
                  <a:lnTo>
                    <a:pt x="235" y="476"/>
                  </a:lnTo>
                  <a:lnTo>
                    <a:pt x="233" y="476"/>
                  </a:lnTo>
                  <a:lnTo>
                    <a:pt x="230" y="476"/>
                  </a:lnTo>
                  <a:lnTo>
                    <a:pt x="228" y="479"/>
                  </a:lnTo>
                  <a:lnTo>
                    <a:pt x="227" y="481"/>
                  </a:lnTo>
                  <a:lnTo>
                    <a:pt x="227" y="482"/>
                  </a:lnTo>
                  <a:lnTo>
                    <a:pt x="225" y="486"/>
                  </a:lnTo>
                  <a:lnTo>
                    <a:pt x="223" y="491"/>
                  </a:lnTo>
                  <a:lnTo>
                    <a:pt x="223" y="496"/>
                  </a:lnTo>
                  <a:lnTo>
                    <a:pt x="223" y="501"/>
                  </a:lnTo>
                  <a:lnTo>
                    <a:pt x="223" y="506"/>
                  </a:lnTo>
                  <a:lnTo>
                    <a:pt x="222" y="509"/>
                  </a:lnTo>
                  <a:lnTo>
                    <a:pt x="218" y="513"/>
                  </a:lnTo>
                  <a:lnTo>
                    <a:pt x="213" y="516"/>
                  </a:lnTo>
                  <a:lnTo>
                    <a:pt x="208" y="516"/>
                  </a:lnTo>
                  <a:lnTo>
                    <a:pt x="205" y="516"/>
                  </a:lnTo>
                  <a:lnTo>
                    <a:pt x="202" y="516"/>
                  </a:lnTo>
                  <a:lnTo>
                    <a:pt x="198" y="514"/>
                  </a:lnTo>
                  <a:lnTo>
                    <a:pt x="193" y="513"/>
                  </a:lnTo>
                  <a:lnTo>
                    <a:pt x="188" y="513"/>
                  </a:lnTo>
                  <a:lnTo>
                    <a:pt x="186" y="511"/>
                  </a:lnTo>
                  <a:lnTo>
                    <a:pt x="186" y="509"/>
                  </a:lnTo>
                  <a:lnTo>
                    <a:pt x="186" y="508"/>
                  </a:lnTo>
                  <a:lnTo>
                    <a:pt x="186" y="506"/>
                  </a:lnTo>
                  <a:lnTo>
                    <a:pt x="185" y="504"/>
                  </a:lnTo>
                  <a:lnTo>
                    <a:pt x="181" y="501"/>
                  </a:lnTo>
                  <a:lnTo>
                    <a:pt x="178" y="497"/>
                  </a:lnTo>
                  <a:lnTo>
                    <a:pt x="175" y="494"/>
                  </a:lnTo>
                  <a:lnTo>
                    <a:pt x="171" y="494"/>
                  </a:lnTo>
                  <a:lnTo>
                    <a:pt x="170" y="494"/>
                  </a:lnTo>
                  <a:lnTo>
                    <a:pt x="170" y="496"/>
                  </a:lnTo>
                  <a:lnTo>
                    <a:pt x="171" y="496"/>
                  </a:lnTo>
                  <a:lnTo>
                    <a:pt x="173" y="499"/>
                  </a:lnTo>
                  <a:lnTo>
                    <a:pt x="175" y="502"/>
                  </a:lnTo>
                  <a:lnTo>
                    <a:pt x="175" y="506"/>
                  </a:lnTo>
                  <a:lnTo>
                    <a:pt x="176" y="508"/>
                  </a:lnTo>
                  <a:lnTo>
                    <a:pt x="175" y="508"/>
                  </a:lnTo>
                  <a:lnTo>
                    <a:pt x="175" y="508"/>
                  </a:lnTo>
                  <a:lnTo>
                    <a:pt x="173" y="508"/>
                  </a:lnTo>
                  <a:lnTo>
                    <a:pt x="171" y="508"/>
                  </a:lnTo>
                  <a:lnTo>
                    <a:pt x="168" y="509"/>
                  </a:lnTo>
                  <a:lnTo>
                    <a:pt x="165" y="513"/>
                  </a:lnTo>
                  <a:lnTo>
                    <a:pt x="163" y="514"/>
                  </a:lnTo>
                  <a:lnTo>
                    <a:pt x="163" y="514"/>
                  </a:lnTo>
                  <a:lnTo>
                    <a:pt x="163" y="516"/>
                  </a:lnTo>
                  <a:lnTo>
                    <a:pt x="163" y="518"/>
                  </a:lnTo>
                  <a:lnTo>
                    <a:pt x="163" y="519"/>
                  </a:lnTo>
                  <a:lnTo>
                    <a:pt x="163" y="523"/>
                  </a:lnTo>
                  <a:lnTo>
                    <a:pt x="163" y="524"/>
                  </a:lnTo>
                  <a:lnTo>
                    <a:pt x="161" y="526"/>
                  </a:lnTo>
                  <a:lnTo>
                    <a:pt x="160" y="528"/>
                  </a:lnTo>
                  <a:lnTo>
                    <a:pt x="158" y="531"/>
                  </a:lnTo>
                  <a:lnTo>
                    <a:pt x="154" y="533"/>
                  </a:lnTo>
                  <a:lnTo>
                    <a:pt x="154" y="534"/>
                  </a:lnTo>
                  <a:lnTo>
                    <a:pt x="154" y="534"/>
                  </a:lnTo>
                  <a:lnTo>
                    <a:pt x="154" y="536"/>
                  </a:lnTo>
                  <a:lnTo>
                    <a:pt x="153" y="536"/>
                  </a:lnTo>
                  <a:lnTo>
                    <a:pt x="153" y="538"/>
                  </a:lnTo>
                  <a:lnTo>
                    <a:pt x="151" y="539"/>
                  </a:lnTo>
                  <a:lnTo>
                    <a:pt x="149" y="539"/>
                  </a:lnTo>
                  <a:lnTo>
                    <a:pt x="149" y="539"/>
                  </a:lnTo>
                  <a:lnTo>
                    <a:pt x="148" y="538"/>
                  </a:lnTo>
                  <a:lnTo>
                    <a:pt x="146" y="536"/>
                  </a:lnTo>
                  <a:lnTo>
                    <a:pt x="144" y="534"/>
                  </a:lnTo>
                  <a:lnTo>
                    <a:pt x="143" y="534"/>
                  </a:lnTo>
                  <a:lnTo>
                    <a:pt x="141" y="534"/>
                  </a:lnTo>
                  <a:lnTo>
                    <a:pt x="136" y="534"/>
                  </a:lnTo>
                  <a:lnTo>
                    <a:pt x="134" y="534"/>
                  </a:lnTo>
                  <a:lnTo>
                    <a:pt x="133" y="533"/>
                  </a:lnTo>
                  <a:lnTo>
                    <a:pt x="131" y="531"/>
                  </a:lnTo>
                  <a:lnTo>
                    <a:pt x="131" y="529"/>
                  </a:lnTo>
                  <a:lnTo>
                    <a:pt x="131" y="528"/>
                  </a:lnTo>
                  <a:lnTo>
                    <a:pt x="131" y="524"/>
                  </a:lnTo>
                  <a:lnTo>
                    <a:pt x="129" y="523"/>
                  </a:lnTo>
                  <a:lnTo>
                    <a:pt x="128" y="524"/>
                  </a:lnTo>
                  <a:lnTo>
                    <a:pt x="126" y="524"/>
                  </a:lnTo>
                  <a:lnTo>
                    <a:pt x="124" y="528"/>
                  </a:lnTo>
                  <a:lnTo>
                    <a:pt x="123" y="529"/>
                  </a:lnTo>
                  <a:lnTo>
                    <a:pt x="119" y="531"/>
                  </a:lnTo>
                  <a:lnTo>
                    <a:pt x="116" y="531"/>
                  </a:lnTo>
                  <a:lnTo>
                    <a:pt x="112" y="534"/>
                  </a:lnTo>
                  <a:lnTo>
                    <a:pt x="111" y="536"/>
                  </a:lnTo>
                  <a:lnTo>
                    <a:pt x="109" y="539"/>
                  </a:lnTo>
                  <a:lnTo>
                    <a:pt x="107" y="545"/>
                  </a:lnTo>
                  <a:lnTo>
                    <a:pt x="104" y="548"/>
                  </a:lnTo>
                  <a:lnTo>
                    <a:pt x="104" y="551"/>
                  </a:lnTo>
                  <a:lnTo>
                    <a:pt x="102" y="551"/>
                  </a:lnTo>
                  <a:lnTo>
                    <a:pt x="102" y="553"/>
                  </a:lnTo>
                  <a:lnTo>
                    <a:pt x="102" y="553"/>
                  </a:lnTo>
                  <a:lnTo>
                    <a:pt x="102" y="553"/>
                  </a:lnTo>
                  <a:lnTo>
                    <a:pt x="101" y="555"/>
                  </a:lnTo>
                  <a:lnTo>
                    <a:pt x="99" y="553"/>
                  </a:lnTo>
                  <a:lnTo>
                    <a:pt x="97" y="551"/>
                  </a:lnTo>
                  <a:lnTo>
                    <a:pt x="94" y="548"/>
                  </a:lnTo>
                  <a:lnTo>
                    <a:pt x="92" y="548"/>
                  </a:lnTo>
                  <a:lnTo>
                    <a:pt x="89" y="546"/>
                  </a:lnTo>
                  <a:lnTo>
                    <a:pt x="87" y="546"/>
                  </a:lnTo>
                  <a:lnTo>
                    <a:pt x="84" y="546"/>
                  </a:lnTo>
                  <a:lnTo>
                    <a:pt x="81" y="545"/>
                  </a:lnTo>
                  <a:lnTo>
                    <a:pt x="77" y="545"/>
                  </a:lnTo>
                  <a:lnTo>
                    <a:pt x="74" y="543"/>
                  </a:lnTo>
                  <a:lnTo>
                    <a:pt x="72" y="539"/>
                  </a:lnTo>
                  <a:lnTo>
                    <a:pt x="69" y="538"/>
                  </a:lnTo>
                  <a:lnTo>
                    <a:pt x="69" y="536"/>
                  </a:lnTo>
                  <a:lnTo>
                    <a:pt x="67" y="536"/>
                  </a:lnTo>
                  <a:lnTo>
                    <a:pt x="67" y="538"/>
                  </a:lnTo>
                  <a:lnTo>
                    <a:pt x="65" y="538"/>
                  </a:lnTo>
                  <a:lnTo>
                    <a:pt x="62" y="539"/>
                  </a:lnTo>
                  <a:lnTo>
                    <a:pt x="59" y="541"/>
                  </a:lnTo>
                  <a:lnTo>
                    <a:pt x="57" y="543"/>
                  </a:lnTo>
                  <a:lnTo>
                    <a:pt x="54" y="543"/>
                  </a:lnTo>
                  <a:lnTo>
                    <a:pt x="52" y="543"/>
                  </a:lnTo>
                  <a:lnTo>
                    <a:pt x="49" y="545"/>
                  </a:lnTo>
                  <a:lnTo>
                    <a:pt x="47" y="548"/>
                  </a:lnTo>
                  <a:lnTo>
                    <a:pt x="47" y="550"/>
                  </a:lnTo>
                  <a:lnTo>
                    <a:pt x="47" y="551"/>
                  </a:lnTo>
                  <a:lnTo>
                    <a:pt x="47" y="553"/>
                  </a:lnTo>
                  <a:lnTo>
                    <a:pt x="47" y="555"/>
                  </a:lnTo>
                  <a:lnTo>
                    <a:pt x="45" y="555"/>
                  </a:lnTo>
                  <a:lnTo>
                    <a:pt x="44" y="553"/>
                  </a:lnTo>
                  <a:lnTo>
                    <a:pt x="42" y="551"/>
                  </a:lnTo>
                  <a:lnTo>
                    <a:pt x="42" y="548"/>
                  </a:lnTo>
                  <a:lnTo>
                    <a:pt x="42" y="546"/>
                  </a:lnTo>
                  <a:lnTo>
                    <a:pt x="40" y="546"/>
                  </a:lnTo>
                  <a:lnTo>
                    <a:pt x="39" y="546"/>
                  </a:lnTo>
                  <a:lnTo>
                    <a:pt x="35" y="548"/>
                  </a:lnTo>
                  <a:lnTo>
                    <a:pt x="33" y="550"/>
                  </a:lnTo>
                  <a:lnTo>
                    <a:pt x="30" y="551"/>
                  </a:lnTo>
                  <a:lnTo>
                    <a:pt x="27" y="551"/>
                  </a:lnTo>
                  <a:lnTo>
                    <a:pt x="23" y="551"/>
                  </a:lnTo>
                  <a:lnTo>
                    <a:pt x="22" y="551"/>
                  </a:lnTo>
                  <a:lnTo>
                    <a:pt x="18" y="551"/>
                  </a:lnTo>
                  <a:lnTo>
                    <a:pt x="17" y="553"/>
                  </a:lnTo>
                  <a:lnTo>
                    <a:pt x="15" y="555"/>
                  </a:lnTo>
                  <a:lnTo>
                    <a:pt x="15" y="556"/>
                  </a:lnTo>
                  <a:lnTo>
                    <a:pt x="17" y="558"/>
                  </a:lnTo>
                  <a:lnTo>
                    <a:pt x="17" y="561"/>
                  </a:lnTo>
                  <a:lnTo>
                    <a:pt x="15" y="566"/>
                  </a:lnTo>
                  <a:lnTo>
                    <a:pt x="13" y="568"/>
                  </a:lnTo>
                  <a:lnTo>
                    <a:pt x="10" y="570"/>
                  </a:lnTo>
                  <a:lnTo>
                    <a:pt x="8" y="570"/>
                  </a:lnTo>
                  <a:lnTo>
                    <a:pt x="5" y="568"/>
                  </a:lnTo>
                  <a:lnTo>
                    <a:pt x="5" y="566"/>
                  </a:lnTo>
                  <a:lnTo>
                    <a:pt x="5" y="565"/>
                  </a:lnTo>
                  <a:lnTo>
                    <a:pt x="5" y="561"/>
                  </a:lnTo>
                  <a:lnTo>
                    <a:pt x="3" y="560"/>
                  </a:lnTo>
                  <a:lnTo>
                    <a:pt x="2" y="558"/>
                  </a:lnTo>
                  <a:lnTo>
                    <a:pt x="0" y="556"/>
                  </a:lnTo>
                  <a:lnTo>
                    <a:pt x="0" y="555"/>
                  </a:lnTo>
                  <a:lnTo>
                    <a:pt x="0" y="551"/>
                  </a:lnTo>
                  <a:lnTo>
                    <a:pt x="3" y="545"/>
                  </a:lnTo>
                  <a:lnTo>
                    <a:pt x="7" y="539"/>
                  </a:lnTo>
                  <a:lnTo>
                    <a:pt x="7" y="536"/>
                  </a:lnTo>
                  <a:lnTo>
                    <a:pt x="8" y="533"/>
                  </a:lnTo>
                  <a:lnTo>
                    <a:pt x="8" y="528"/>
                  </a:lnTo>
                  <a:lnTo>
                    <a:pt x="8" y="523"/>
                  </a:lnTo>
                  <a:lnTo>
                    <a:pt x="7" y="518"/>
                  </a:lnTo>
                  <a:lnTo>
                    <a:pt x="7" y="511"/>
                  </a:lnTo>
                  <a:lnTo>
                    <a:pt x="8" y="508"/>
                  </a:lnTo>
                  <a:lnTo>
                    <a:pt x="10" y="504"/>
                  </a:lnTo>
                  <a:lnTo>
                    <a:pt x="12" y="501"/>
                  </a:lnTo>
                  <a:lnTo>
                    <a:pt x="13" y="499"/>
                  </a:lnTo>
                  <a:lnTo>
                    <a:pt x="17" y="496"/>
                  </a:lnTo>
                  <a:lnTo>
                    <a:pt x="20" y="492"/>
                  </a:lnTo>
                  <a:lnTo>
                    <a:pt x="27" y="479"/>
                  </a:lnTo>
                  <a:lnTo>
                    <a:pt x="33" y="464"/>
                  </a:lnTo>
                  <a:lnTo>
                    <a:pt x="35" y="459"/>
                  </a:lnTo>
                  <a:lnTo>
                    <a:pt x="37" y="455"/>
                  </a:lnTo>
                  <a:lnTo>
                    <a:pt x="40" y="452"/>
                  </a:lnTo>
                  <a:lnTo>
                    <a:pt x="44" y="449"/>
                  </a:lnTo>
                  <a:lnTo>
                    <a:pt x="45" y="444"/>
                  </a:lnTo>
                  <a:lnTo>
                    <a:pt x="47" y="439"/>
                  </a:lnTo>
                  <a:lnTo>
                    <a:pt x="47" y="434"/>
                  </a:lnTo>
                  <a:lnTo>
                    <a:pt x="47" y="430"/>
                  </a:lnTo>
                  <a:lnTo>
                    <a:pt x="45" y="427"/>
                  </a:lnTo>
                  <a:lnTo>
                    <a:pt x="44" y="424"/>
                  </a:lnTo>
                  <a:lnTo>
                    <a:pt x="44" y="420"/>
                  </a:lnTo>
                  <a:lnTo>
                    <a:pt x="42" y="415"/>
                  </a:lnTo>
                  <a:lnTo>
                    <a:pt x="44" y="410"/>
                  </a:lnTo>
                  <a:lnTo>
                    <a:pt x="44" y="408"/>
                  </a:lnTo>
                  <a:lnTo>
                    <a:pt x="45" y="405"/>
                  </a:lnTo>
                  <a:lnTo>
                    <a:pt x="45" y="403"/>
                  </a:lnTo>
                  <a:lnTo>
                    <a:pt x="44" y="402"/>
                  </a:lnTo>
                  <a:lnTo>
                    <a:pt x="42" y="398"/>
                  </a:lnTo>
                  <a:lnTo>
                    <a:pt x="39" y="395"/>
                  </a:lnTo>
                  <a:lnTo>
                    <a:pt x="37" y="393"/>
                  </a:lnTo>
                  <a:lnTo>
                    <a:pt x="33" y="392"/>
                  </a:lnTo>
                  <a:lnTo>
                    <a:pt x="32" y="390"/>
                  </a:lnTo>
                  <a:lnTo>
                    <a:pt x="32" y="387"/>
                  </a:lnTo>
                  <a:lnTo>
                    <a:pt x="32" y="383"/>
                  </a:lnTo>
                  <a:lnTo>
                    <a:pt x="32" y="376"/>
                  </a:lnTo>
                  <a:lnTo>
                    <a:pt x="32" y="371"/>
                  </a:lnTo>
                  <a:lnTo>
                    <a:pt x="33" y="366"/>
                  </a:lnTo>
                  <a:lnTo>
                    <a:pt x="33" y="363"/>
                  </a:lnTo>
                  <a:lnTo>
                    <a:pt x="33" y="360"/>
                  </a:lnTo>
                  <a:lnTo>
                    <a:pt x="32" y="360"/>
                  </a:lnTo>
                  <a:lnTo>
                    <a:pt x="32" y="358"/>
                  </a:lnTo>
                  <a:lnTo>
                    <a:pt x="32" y="358"/>
                  </a:lnTo>
                  <a:lnTo>
                    <a:pt x="32" y="356"/>
                  </a:lnTo>
                  <a:lnTo>
                    <a:pt x="33" y="355"/>
                  </a:lnTo>
                  <a:lnTo>
                    <a:pt x="35" y="351"/>
                  </a:lnTo>
                  <a:lnTo>
                    <a:pt x="37" y="346"/>
                  </a:lnTo>
                  <a:lnTo>
                    <a:pt x="39" y="343"/>
                  </a:lnTo>
                  <a:lnTo>
                    <a:pt x="39" y="340"/>
                  </a:lnTo>
                  <a:lnTo>
                    <a:pt x="37" y="334"/>
                  </a:lnTo>
                  <a:lnTo>
                    <a:pt x="37" y="331"/>
                  </a:lnTo>
                  <a:lnTo>
                    <a:pt x="35" y="324"/>
                  </a:lnTo>
                  <a:lnTo>
                    <a:pt x="35" y="316"/>
                  </a:lnTo>
                  <a:lnTo>
                    <a:pt x="33" y="298"/>
                  </a:lnTo>
                  <a:lnTo>
                    <a:pt x="30" y="271"/>
                  </a:lnTo>
                  <a:lnTo>
                    <a:pt x="28" y="239"/>
                  </a:lnTo>
                  <a:lnTo>
                    <a:pt x="25" y="202"/>
                  </a:lnTo>
                  <a:lnTo>
                    <a:pt x="22" y="163"/>
                  </a:lnTo>
                  <a:lnTo>
                    <a:pt x="18" y="126"/>
                  </a:lnTo>
                  <a:lnTo>
                    <a:pt x="15" y="89"/>
                  </a:lnTo>
                  <a:lnTo>
                    <a:pt x="12" y="57"/>
                  </a:lnTo>
                  <a:lnTo>
                    <a:pt x="10" y="32"/>
                  </a:lnTo>
                  <a:lnTo>
                    <a:pt x="10" y="34"/>
                  </a:lnTo>
                  <a:lnTo>
                    <a:pt x="13" y="39"/>
                  </a:lnTo>
                  <a:lnTo>
                    <a:pt x="18" y="40"/>
                  </a:lnTo>
                  <a:lnTo>
                    <a:pt x="22" y="42"/>
                  </a:lnTo>
                  <a:lnTo>
                    <a:pt x="25" y="42"/>
                  </a:lnTo>
                  <a:lnTo>
                    <a:pt x="30" y="42"/>
                  </a:lnTo>
                  <a:lnTo>
                    <a:pt x="35" y="42"/>
                  </a:lnTo>
                  <a:lnTo>
                    <a:pt x="44" y="42"/>
                  </a:lnTo>
                  <a:lnTo>
                    <a:pt x="55" y="35"/>
                  </a:lnTo>
                  <a:lnTo>
                    <a:pt x="67" y="25"/>
                  </a:lnTo>
                  <a:lnTo>
                    <a:pt x="77" y="19"/>
                  </a:lnTo>
                  <a:lnTo>
                    <a:pt x="101" y="17"/>
                  </a:lnTo>
                  <a:lnTo>
                    <a:pt x="129" y="14"/>
                  </a:lnTo>
                  <a:lnTo>
                    <a:pt x="161" y="12"/>
                  </a:lnTo>
                  <a:lnTo>
                    <a:pt x="188" y="8"/>
                  </a:lnTo>
                  <a:lnTo>
                    <a:pt x="210" y="5"/>
                  </a:lnTo>
                  <a:lnTo>
                    <a:pt x="235" y="2"/>
                  </a:lnTo>
                  <a:lnTo>
                    <a:pt x="254" y="0"/>
                  </a:lnTo>
                  <a:lnTo>
                    <a:pt x="26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 name="Freeform 20"/>
            <p:cNvSpPr>
              <a:spLocks/>
            </p:cNvSpPr>
            <p:nvPr/>
          </p:nvSpPr>
          <p:spPr bwMode="auto">
            <a:xfrm>
              <a:off x="8247689" y="4919473"/>
              <a:ext cx="1568"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 name="Freeform 21"/>
            <p:cNvSpPr>
              <a:spLocks/>
            </p:cNvSpPr>
            <p:nvPr/>
          </p:nvSpPr>
          <p:spPr bwMode="auto">
            <a:xfrm>
              <a:off x="4635997" y="4281978"/>
              <a:ext cx="534775" cy="817061"/>
            </a:xfrm>
            <a:custGeom>
              <a:avLst/>
              <a:gdLst>
                <a:gd name="T0" fmla="*/ 108 w 682"/>
                <a:gd name="T1" fmla="*/ 0 h 1042"/>
                <a:gd name="T2" fmla="*/ 197 w 682"/>
                <a:gd name="T3" fmla="*/ 22 h 1042"/>
                <a:gd name="T4" fmla="*/ 291 w 682"/>
                <a:gd name="T5" fmla="*/ 44 h 1042"/>
                <a:gd name="T6" fmla="*/ 390 w 682"/>
                <a:gd name="T7" fmla="*/ 66 h 1042"/>
                <a:gd name="T8" fmla="*/ 535 w 682"/>
                <a:gd name="T9" fmla="*/ 98 h 1042"/>
                <a:gd name="T10" fmla="*/ 682 w 682"/>
                <a:gd name="T11" fmla="*/ 126 h 1042"/>
                <a:gd name="T12" fmla="*/ 677 w 682"/>
                <a:gd name="T13" fmla="*/ 151 h 1042"/>
                <a:gd name="T14" fmla="*/ 671 w 682"/>
                <a:gd name="T15" fmla="*/ 187 h 1042"/>
                <a:gd name="T16" fmla="*/ 664 w 682"/>
                <a:gd name="T17" fmla="*/ 229 h 1042"/>
                <a:gd name="T18" fmla="*/ 654 w 682"/>
                <a:gd name="T19" fmla="*/ 277 h 1042"/>
                <a:gd name="T20" fmla="*/ 644 w 682"/>
                <a:gd name="T21" fmla="*/ 333 h 1042"/>
                <a:gd name="T22" fmla="*/ 634 w 682"/>
                <a:gd name="T23" fmla="*/ 390 h 1042"/>
                <a:gd name="T24" fmla="*/ 622 w 682"/>
                <a:gd name="T25" fmla="*/ 451 h 1042"/>
                <a:gd name="T26" fmla="*/ 610 w 682"/>
                <a:gd name="T27" fmla="*/ 513 h 1042"/>
                <a:gd name="T28" fmla="*/ 598 w 682"/>
                <a:gd name="T29" fmla="*/ 573 h 1042"/>
                <a:gd name="T30" fmla="*/ 588 w 682"/>
                <a:gd name="T31" fmla="*/ 632 h 1042"/>
                <a:gd name="T32" fmla="*/ 577 w 682"/>
                <a:gd name="T33" fmla="*/ 689 h 1042"/>
                <a:gd name="T34" fmla="*/ 566 w 682"/>
                <a:gd name="T35" fmla="*/ 741 h 1042"/>
                <a:gd name="T36" fmla="*/ 558 w 682"/>
                <a:gd name="T37" fmla="*/ 788 h 1042"/>
                <a:gd name="T38" fmla="*/ 551 w 682"/>
                <a:gd name="T39" fmla="*/ 822 h 1042"/>
                <a:gd name="T40" fmla="*/ 546 w 682"/>
                <a:gd name="T41" fmla="*/ 850 h 1042"/>
                <a:gd name="T42" fmla="*/ 541 w 682"/>
                <a:gd name="T43" fmla="*/ 872 h 1042"/>
                <a:gd name="T44" fmla="*/ 538 w 682"/>
                <a:gd name="T45" fmla="*/ 887 h 1042"/>
                <a:gd name="T46" fmla="*/ 536 w 682"/>
                <a:gd name="T47" fmla="*/ 894 h 1042"/>
                <a:gd name="T48" fmla="*/ 535 w 682"/>
                <a:gd name="T49" fmla="*/ 901 h 1042"/>
                <a:gd name="T50" fmla="*/ 535 w 682"/>
                <a:gd name="T51" fmla="*/ 906 h 1042"/>
                <a:gd name="T52" fmla="*/ 533 w 682"/>
                <a:gd name="T53" fmla="*/ 911 h 1042"/>
                <a:gd name="T54" fmla="*/ 531 w 682"/>
                <a:gd name="T55" fmla="*/ 914 h 1042"/>
                <a:gd name="T56" fmla="*/ 529 w 682"/>
                <a:gd name="T57" fmla="*/ 916 h 1042"/>
                <a:gd name="T58" fmla="*/ 526 w 682"/>
                <a:gd name="T59" fmla="*/ 918 h 1042"/>
                <a:gd name="T60" fmla="*/ 523 w 682"/>
                <a:gd name="T61" fmla="*/ 916 h 1042"/>
                <a:gd name="T62" fmla="*/ 519 w 682"/>
                <a:gd name="T63" fmla="*/ 916 h 1042"/>
                <a:gd name="T64" fmla="*/ 516 w 682"/>
                <a:gd name="T65" fmla="*/ 914 h 1042"/>
                <a:gd name="T66" fmla="*/ 514 w 682"/>
                <a:gd name="T67" fmla="*/ 913 h 1042"/>
                <a:gd name="T68" fmla="*/ 513 w 682"/>
                <a:gd name="T69" fmla="*/ 911 h 1042"/>
                <a:gd name="T70" fmla="*/ 513 w 682"/>
                <a:gd name="T71" fmla="*/ 908 h 1042"/>
                <a:gd name="T72" fmla="*/ 509 w 682"/>
                <a:gd name="T73" fmla="*/ 906 h 1042"/>
                <a:gd name="T74" fmla="*/ 506 w 682"/>
                <a:gd name="T75" fmla="*/ 903 h 1042"/>
                <a:gd name="T76" fmla="*/ 501 w 682"/>
                <a:gd name="T77" fmla="*/ 899 h 1042"/>
                <a:gd name="T78" fmla="*/ 498 w 682"/>
                <a:gd name="T79" fmla="*/ 896 h 1042"/>
                <a:gd name="T80" fmla="*/ 496 w 682"/>
                <a:gd name="T81" fmla="*/ 892 h 1042"/>
                <a:gd name="T82" fmla="*/ 493 w 682"/>
                <a:gd name="T83" fmla="*/ 892 h 1042"/>
                <a:gd name="T84" fmla="*/ 491 w 682"/>
                <a:gd name="T85" fmla="*/ 891 h 1042"/>
                <a:gd name="T86" fmla="*/ 487 w 682"/>
                <a:gd name="T87" fmla="*/ 892 h 1042"/>
                <a:gd name="T88" fmla="*/ 482 w 682"/>
                <a:gd name="T89" fmla="*/ 894 h 1042"/>
                <a:gd name="T90" fmla="*/ 476 w 682"/>
                <a:gd name="T91" fmla="*/ 897 h 1042"/>
                <a:gd name="T92" fmla="*/ 469 w 682"/>
                <a:gd name="T93" fmla="*/ 904 h 1042"/>
                <a:gd name="T94" fmla="*/ 466 w 682"/>
                <a:gd name="T95" fmla="*/ 909 h 1042"/>
                <a:gd name="T96" fmla="*/ 466 w 682"/>
                <a:gd name="T97" fmla="*/ 916 h 1042"/>
                <a:gd name="T98" fmla="*/ 466 w 682"/>
                <a:gd name="T99" fmla="*/ 933 h 1042"/>
                <a:gd name="T100" fmla="*/ 466 w 682"/>
                <a:gd name="T101" fmla="*/ 953 h 1042"/>
                <a:gd name="T102" fmla="*/ 462 w 682"/>
                <a:gd name="T103" fmla="*/ 966 h 1042"/>
                <a:gd name="T104" fmla="*/ 461 w 682"/>
                <a:gd name="T105" fmla="*/ 978 h 1042"/>
                <a:gd name="T106" fmla="*/ 459 w 682"/>
                <a:gd name="T107" fmla="*/ 993 h 1042"/>
                <a:gd name="T108" fmla="*/ 459 w 682"/>
                <a:gd name="T109" fmla="*/ 1010 h 1042"/>
                <a:gd name="T110" fmla="*/ 457 w 682"/>
                <a:gd name="T111" fmla="*/ 1022 h 1042"/>
                <a:gd name="T112" fmla="*/ 454 w 682"/>
                <a:gd name="T113" fmla="*/ 1030 h 1042"/>
                <a:gd name="T114" fmla="*/ 450 w 682"/>
                <a:gd name="T115" fmla="*/ 1037 h 1042"/>
                <a:gd name="T116" fmla="*/ 449 w 682"/>
                <a:gd name="T117" fmla="*/ 1042 h 1042"/>
                <a:gd name="T118" fmla="*/ 0 w 682"/>
                <a:gd name="T119" fmla="*/ 395 h 1042"/>
                <a:gd name="T120" fmla="*/ 108 w 682"/>
                <a:gd name="T12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 h="1042">
                  <a:moveTo>
                    <a:pt x="108" y="0"/>
                  </a:moveTo>
                  <a:lnTo>
                    <a:pt x="197" y="22"/>
                  </a:lnTo>
                  <a:lnTo>
                    <a:pt x="291" y="44"/>
                  </a:lnTo>
                  <a:lnTo>
                    <a:pt x="390" y="66"/>
                  </a:lnTo>
                  <a:lnTo>
                    <a:pt x="535" y="98"/>
                  </a:lnTo>
                  <a:lnTo>
                    <a:pt x="682" y="126"/>
                  </a:lnTo>
                  <a:lnTo>
                    <a:pt x="677" y="151"/>
                  </a:lnTo>
                  <a:lnTo>
                    <a:pt x="671" y="187"/>
                  </a:lnTo>
                  <a:lnTo>
                    <a:pt x="664" y="229"/>
                  </a:lnTo>
                  <a:lnTo>
                    <a:pt x="654" y="277"/>
                  </a:lnTo>
                  <a:lnTo>
                    <a:pt x="644" y="333"/>
                  </a:lnTo>
                  <a:lnTo>
                    <a:pt x="634" y="390"/>
                  </a:lnTo>
                  <a:lnTo>
                    <a:pt x="622" y="451"/>
                  </a:lnTo>
                  <a:lnTo>
                    <a:pt x="610" y="513"/>
                  </a:lnTo>
                  <a:lnTo>
                    <a:pt x="598" y="573"/>
                  </a:lnTo>
                  <a:lnTo>
                    <a:pt x="588" y="632"/>
                  </a:lnTo>
                  <a:lnTo>
                    <a:pt x="577" y="689"/>
                  </a:lnTo>
                  <a:lnTo>
                    <a:pt x="566" y="741"/>
                  </a:lnTo>
                  <a:lnTo>
                    <a:pt x="558" y="788"/>
                  </a:lnTo>
                  <a:lnTo>
                    <a:pt x="551" y="822"/>
                  </a:lnTo>
                  <a:lnTo>
                    <a:pt x="546" y="850"/>
                  </a:lnTo>
                  <a:lnTo>
                    <a:pt x="541" y="872"/>
                  </a:lnTo>
                  <a:lnTo>
                    <a:pt x="538" y="887"/>
                  </a:lnTo>
                  <a:lnTo>
                    <a:pt x="536" y="894"/>
                  </a:lnTo>
                  <a:lnTo>
                    <a:pt x="535" y="901"/>
                  </a:lnTo>
                  <a:lnTo>
                    <a:pt x="535" y="906"/>
                  </a:lnTo>
                  <a:lnTo>
                    <a:pt x="533" y="911"/>
                  </a:lnTo>
                  <a:lnTo>
                    <a:pt x="531" y="914"/>
                  </a:lnTo>
                  <a:lnTo>
                    <a:pt x="529" y="916"/>
                  </a:lnTo>
                  <a:lnTo>
                    <a:pt x="526" y="918"/>
                  </a:lnTo>
                  <a:lnTo>
                    <a:pt x="523" y="916"/>
                  </a:lnTo>
                  <a:lnTo>
                    <a:pt x="519" y="916"/>
                  </a:lnTo>
                  <a:lnTo>
                    <a:pt x="516" y="914"/>
                  </a:lnTo>
                  <a:lnTo>
                    <a:pt x="514" y="913"/>
                  </a:lnTo>
                  <a:lnTo>
                    <a:pt x="513" y="911"/>
                  </a:lnTo>
                  <a:lnTo>
                    <a:pt x="513" y="908"/>
                  </a:lnTo>
                  <a:lnTo>
                    <a:pt x="509" y="906"/>
                  </a:lnTo>
                  <a:lnTo>
                    <a:pt x="506" y="903"/>
                  </a:lnTo>
                  <a:lnTo>
                    <a:pt x="501" y="899"/>
                  </a:lnTo>
                  <a:lnTo>
                    <a:pt x="498" y="896"/>
                  </a:lnTo>
                  <a:lnTo>
                    <a:pt x="496" y="892"/>
                  </a:lnTo>
                  <a:lnTo>
                    <a:pt x="493" y="892"/>
                  </a:lnTo>
                  <a:lnTo>
                    <a:pt x="491" y="891"/>
                  </a:lnTo>
                  <a:lnTo>
                    <a:pt x="487" y="892"/>
                  </a:lnTo>
                  <a:lnTo>
                    <a:pt x="482" y="894"/>
                  </a:lnTo>
                  <a:lnTo>
                    <a:pt x="476" y="897"/>
                  </a:lnTo>
                  <a:lnTo>
                    <a:pt x="469" y="904"/>
                  </a:lnTo>
                  <a:lnTo>
                    <a:pt x="466" y="909"/>
                  </a:lnTo>
                  <a:lnTo>
                    <a:pt x="466" y="916"/>
                  </a:lnTo>
                  <a:lnTo>
                    <a:pt x="466" y="933"/>
                  </a:lnTo>
                  <a:lnTo>
                    <a:pt x="466" y="953"/>
                  </a:lnTo>
                  <a:lnTo>
                    <a:pt x="462" y="966"/>
                  </a:lnTo>
                  <a:lnTo>
                    <a:pt x="461" y="978"/>
                  </a:lnTo>
                  <a:lnTo>
                    <a:pt x="459" y="993"/>
                  </a:lnTo>
                  <a:lnTo>
                    <a:pt x="459" y="1010"/>
                  </a:lnTo>
                  <a:lnTo>
                    <a:pt x="457" y="1022"/>
                  </a:lnTo>
                  <a:lnTo>
                    <a:pt x="454" y="1030"/>
                  </a:lnTo>
                  <a:lnTo>
                    <a:pt x="450" y="1037"/>
                  </a:lnTo>
                  <a:lnTo>
                    <a:pt x="449" y="1042"/>
                  </a:lnTo>
                  <a:lnTo>
                    <a:pt x="0" y="395"/>
                  </a:lnTo>
                  <a:lnTo>
                    <a:pt x="10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 name="Freeform 22"/>
            <p:cNvSpPr>
              <a:spLocks/>
            </p:cNvSpPr>
            <p:nvPr/>
          </p:nvSpPr>
          <p:spPr bwMode="auto">
            <a:xfrm>
              <a:off x="8224165" y="3929120"/>
              <a:ext cx="139575" cy="265035"/>
            </a:xfrm>
            <a:custGeom>
              <a:avLst/>
              <a:gdLst>
                <a:gd name="T0" fmla="*/ 168 w 178"/>
                <a:gd name="T1" fmla="*/ 12 h 338"/>
                <a:gd name="T2" fmla="*/ 170 w 178"/>
                <a:gd name="T3" fmla="*/ 32 h 338"/>
                <a:gd name="T4" fmla="*/ 177 w 178"/>
                <a:gd name="T5" fmla="*/ 52 h 338"/>
                <a:gd name="T6" fmla="*/ 175 w 178"/>
                <a:gd name="T7" fmla="*/ 74 h 338"/>
                <a:gd name="T8" fmla="*/ 161 w 178"/>
                <a:gd name="T9" fmla="*/ 91 h 338"/>
                <a:gd name="T10" fmla="*/ 150 w 178"/>
                <a:gd name="T11" fmla="*/ 102 h 338"/>
                <a:gd name="T12" fmla="*/ 146 w 178"/>
                <a:gd name="T13" fmla="*/ 109 h 338"/>
                <a:gd name="T14" fmla="*/ 148 w 178"/>
                <a:gd name="T15" fmla="*/ 114 h 338"/>
                <a:gd name="T16" fmla="*/ 150 w 178"/>
                <a:gd name="T17" fmla="*/ 123 h 338"/>
                <a:gd name="T18" fmla="*/ 150 w 178"/>
                <a:gd name="T19" fmla="*/ 133 h 338"/>
                <a:gd name="T20" fmla="*/ 150 w 178"/>
                <a:gd name="T21" fmla="*/ 153 h 338"/>
                <a:gd name="T22" fmla="*/ 146 w 178"/>
                <a:gd name="T23" fmla="*/ 173 h 338"/>
                <a:gd name="T24" fmla="*/ 143 w 178"/>
                <a:gd name="T25" fmla="*/ 180 h 338"/>
                <a:gd name="T26" fmla="*/ 141 w 178"/>
                <a:gd name="T27" fmla="*/ 186 h 338"/>
                <a:gd name="T28" fmla="*/ 138 w 178"/>
                <a:gd name="T29" fmla="*/ 198 h 338"/>
                <a:gd name="T30" fmla="*/ 138 w 178"/>
                <a:gd name="T31" fmla="*/ 205 h 338"/>
                <a:gd name="T32" fmla="*/ 138 w 178"/>
                <a:gd name="T33" fmla="*/ 217 h 338"/>
                <a:gd name="T34" fmla="*/ 143 w 178"/>
                <a:gd name="T35" fmla="*/ 244 h 338"/>
                <a:gd name="T36" fmla="*/ 143 w 178"/>
                <a:gd name="T37" fmla="*/ 252 h 338"/>
                <a:gd name="T38" fmla="*/ 143 w 178"/>
                <a:gd name="T39" fmla="*/ 267 h 338"/>
                <a:gd name="T40" fmla="*/ 148 w 178"/>
                <a:gd name="T41" fmla="*/ 279 h 338"/>
                <a:gd name="T42" fmla="*/ 148 w 178"/>
                <a:gd name="T43" fmla="*/ 292 h 338"/>
                <a:gd name="T44" fmla="*/ 150 w 178"/>
                <a:gd name="T45" fmla="*/ 309 h 338"/>
                <a:gd name="T46" fmla="*/ 156 w 178"/>
                <a:gd name="T47" fmla="*/ 319 h 338"/>
                <a:gd name="T48" fmla="*/ 133 w 178"/>
                <a:gd name="T49" fmla="*/ 326 h 338"/>
                <a:gd name="T50" fmla="*/ 96 w 178"/>
                <a:gd name="T51" fmla="*/ 336 h 338"/>
                <a:gd name="T52" fmla="*/ 82 w 178"/>
                <a:gd name="T53" fmla="*/ 334 h 338"/>
                <a:gd name="T54" fmla="*/ 76 w 178"/>
                <a:gd name="T55" fmla="*/ 304 h 338"/>
                <a:gd name="T56" fmla="*/ 62 w 178"/>
                <a:gd name="T57" fmla="*/ 259 h 338"/>
                <a:gd name="T58" fmla="*/ 57 w 178"/>
                <a:gd name="T59" fmla="*/ 235 h 338"/>
                <a:gd name="T60" fmla="*/ 51 w 178"/>
                <a:gd name="T61" fmla="*/ 225 h 338"/>
                <a:gd name="T62" fmla="*/ 44 w 178"/>
                <a:gd name="T63" fmla="*/ 230 h 338"/>
                <a:gd name="T64" fmla="*/ 40 w 178"/>
                <a:gd name="T65" fmla="*/ 233 h 338"/>
                <a:gd name="T66" fmla="*/ 39 w 178"/>
                <a:gd name="T67" fmla="*/ 223 h 338"/>
                <a:gd name="T68" fmla="*/ 39 w 178"/>
                <a:gd name="T69" fmla="*/ 215 h 338"/>
                <a:gd name="T70" fmla="*/ 34 w 178"/>
                <a:gd name="T71" fmla="*/ 191 h 338"/>
                <a:gd name="T72" fmla="*/ 24 w 178"/>
                <a:gd name="T73" fmla="*/ 171 h 338"/>
                <a:gd name="T74" fmla="*/ 20 w 178"/>
                <a:gd name="T75" fmla="*/ 168 h 338"/>
                <a:gd name="T76" fmla="*/ 20 w 178"/>
                <a:gd name="T77" fmla="*/ 158 h 338"/>
                <a:gd name="T78" fmla="*/ 24 w 178"/>
                <a:gd name="T79" fmla="*/ 146 h 338"/>
                <a:gd name="T80" fmla="*/ 24 w 178"/>
                <a:gd name="T81" fmla="*/ 138 h 338"/>
                <a:gd name="T82" fmla="*/ 20 w 178"/>
                <a:gd name="T83" fmla="*/ 114 h 338"/>
                <a:gd name="T84" fmla="*/ 12 w 178"/>
                <a:gd name="T85" fmla="*/ 96 h 338"/>
                <a:gd name="T86" fmla="*/ 10 w 178"/>
                <a:gd name="T87" fmla="*/ 81 h 338"/>
                <a:gd name="T88" fmla="*/ 5 w 178"/>
                <a:gd name="T89" fmla="*/ 70 h 338"/>
                <a:gd name="T90" fmla="*/ 0 w 178"/>
                <a:gd name="T91" fmla="*/ 64 h 338"/>
                <a:gd name="T92" fmla="*/ 2 w 178"/>
                <a:gd name="T93" fmla="*/ 44 h 338"/>
                <a:gd name="T94" fmla="*/ 86 w 178"/>
                <a:gd name="T95" fmla="*/ 20 h 338"/>
                <a:gd name="T96" fmla="*/ 133 w 178"/>
                <a:gd name="T97" fmla="*/ 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338">
                  <a:moveTo>
                    <a:pt x="161" y="0"/>
                  </a:moveTo>
                  <a:lnTo>
                    <a:pt x="165" y="7"/>
                  </a:lnTo>
                  <a:lnTo>
                    <a:pt x="168" y="12"/>
                  </a:lnTo>
                  <a:lnTo>
                    <a:pt x="170" y="18"/>
                  </a:lnTo>
                  <a:lnTo>
                    <a:pt x="170" y="23"/>
                  </a:lnTo>
                  <a:lnTo>
                    <a:pt x="170" y="32"/>
                  </a:lnTo>
                  <a:lnTo>
                    <a:pt x="170" y="37"/>
                  </a:lnTo>
                  <a:lnTo>
                    <a:pt x="172" y="42"/>
                  </a:lnTo>
                  <a:lnTo>
                    <a:pt x="177" y="52"/>
                  </a:lnTo>
                  <a:lnTo>
                    <a:pt x="178" y="62"/>
                  </a:lnTo>
                  <a:lnTo>
                    <a:pt x="178" y="69"/>
                  </a:lnTo>
                  <a:lnTo>
                    <a:pt x="175" y="74"/>
                  </a:lnTo>
                  <a:lnTo>
                    <a:pt x="170" y="81"/>
                  </a:lnTo>
                  <a:lnTo>
                    <a:pt x="167" y="87"/>
                  </a:lnTo>
                  <a:lnTo>
                    <a:pt x="161" y="91"/>
                  </a:lnTo>
                  <a:lnTo>
                    <a:pt x="158" y="94"/>
                  </a:lnTo>
                  <a:lnTo>
                    <a:pt x="153" y="97"/>
                  </a:lnTo>
                  <a:lnTo>
                    <a:pt x="150" y="102"/>
                  </a:lnTo>
                  <a:lnTo>
                    <a:pt x="146" y="106"/>
                  </a:lnTo>
                  <a:lnTo>
                    <a:pt x="146" y="109"/>
                  </a:lnTo>
                  <a:lnTo>
                    <a:pt x="146" y="109"/>
                  </a:lnTo>
                  <a:lnTo>
                    <a:pt x="146" y="111"/>
                  </a:lnTo>
                  <a:lnTo>
                    <a:pt x="146" y="112"/>
                  </a:lnTo>
                  <a:lnTo>
                    <a:pt x="148" y="114"/>
                  </a:lnTo>
                  <a:lnTo>
                    <a:pt x="148" y="116"/>
                  </a:lnTo>
                  <a:lnTo>
                    <a:pt x="148" y="119"/>
                  </a:lnTo>
                  <a:lnTo>
                    <a:pt x="150" y="123"/>
                  </a:lnTo>
                  <a:lnTo>
                    <a:pt x="150" y="124"/>
                  </a:lnTo>
                  <a:lnTo>
                    <a:pt x="150" y="128"/>
                  </a:lnTo>
                  <a:lnTo>
                    <a:pt x="150" y="133"/>
                  </a:lnTo>
                  <a:lnTo>
                    <a:pt x="150" y="138"/>
                  </a:lnTo>
                  <a:lnTo>
                    <a:pt x="150" y="148"/>
                  </a:lnTo>
                  <a:lnTo>
                    <a:pt x="150" y="153"/>
                  </a:lnTo>
                  <a:lnTo>
                    <a:pt x="150" y="160"/>
                  </a:lnTo>
                  <a:lnTo>
                    <a:pt x="148" y="168"/>
                  </a:lnTo>
                  <a:lnTo>
                    <a:pt x="146" y="173"/>
                  </a:lnTo>
                  <a:lnTo>
                    <a:pt x="145" y="176"/>
                  </a:lnTo>
                  <a:lnTo>
                    <a:pt x="143" y="178"/>
                  </a:lnTo>
                  <a:lnTo>
                    <a:pt x="143" y="180"/>
                  </a:lnTo>
                  <a:lnTo>
                    <a:pt x="143" y="181"/>
                  </a:lnTo>
                  <a:lnTo>
                    <a:pt x="141" y="183"/>
                  </a:lnTo>
                  <a:lnTo>
                    <a:pt x="141" y="186"/>
                  </a:lnTo>
                  <a:lnTo>
                    <a:pt x="140" y="190"/>
                  </a:lnTo>
                  <a:lnTo>
                    <a:pt x="138" y="195"/>
                  </a:lnTo>
                  <a:lnTo>
                    <a:pt x="138" y="198"/>
                  </a:lnTo>
                  <a:lnTo>
                    <a:pt x="138" y="202"/>
                  </a:lnTo>
                  <a:lnTo>
                    <a:pt x="138" y="203"/>
                  </a:lnTo>
                  <a:lnTo>
                    <a:pt x="138" y="205"/>
                  </a:lnTo>
                  <a:lnTo>
                    <a:pt x="138" y="207"/>
                  </a:lnTo>
                  <a:lnTo>
                    <a:pt x="138" y="210"/>
                  </a:lnTo>
                  <a:lnTo>
                    <a:pt x="138" y="217"/>
                  </a:lnTo>
                  <a:lnTo>
                    <a:pt x="140" y="225"/>
                  </a:lnTo>
                  <a:lnTo>
                    <a:pt x="143" y="237"/>
                  </a:lnTo>
                  <a:lnTo>
                    <a:pt x="143" y="244"/>
                  </a:lnTo>
                  <a:lnTo>
                    <a:pt x="143" y="247"/>
                  </a:lnTo>
                  <a:lnTo>
                    <a:pt x="143" y="250"/>
                  </a:lnTo>
                  <a:lnTo>
                    <a:pt x="143" y="252"/>
                  </a:lnTo>
                  <a:lnTo>
                    <a:pt x="143" y="255"/>
                  </a:lnTo>
                  <a:lnTo>
                    <a:pt x="143" y="260"/>
                  </a:lnTo>
                  <a:lnTo>
                    <a:pt x="143" y="267"/>
                  </a:lnTo>
                  <a:lnTo>
                    <a:pt x="145" y="272"/>
                  </a:lnTo>
                  <a:lnTo>
                    <a:pt x="146" y="275"/>
                  </a:lnTo>
                  <a:lnTo>
                    <a:pt x="148" y="279"/>
                  </a:lnTo>
                  <a:lnTo>
                    <a:pt x="148" y="284"/>
                  </a:lnTo>
                  <a:lnTo>
                    <a:pt x="148" y="287"/>
                  </a:lnTo>
                  <a:lnTo>
                    <a:pt x="148" y="292"/>
                  </a:lnTo>
                  <a:lnTo>
                    <a:pt x="148" y="297"/>
                  </a:lnTo>
                  <a:lnTo>
                    <a:pt x="148" y="304"/>
                  </a:lnTo>
                  <a:lnTo>
                    <a:pt x="150" y="309"/>
                  </a:lnTo>
                  <a:lnTo>
                    <a:pt x="151" y="312"/>
                  </a:lnTo>
                  <a:lnTo>
                    <a:pt x="153" y="316"/>
                  </a:lnTo>
                  <a:lnTo>
                    <a:pt x="156" y="319"/>
                  </a:lnTo>
                  <a:lnTo>
                    <a:pt x="151" y="321"/>
                  </a:lnTo>
                  <a:lnTo>
                    <a:pt x="145" y="323"/>
                  </a:lnTo>
                  <a:lnTo>
                    <a:pt x="133" y="326"/>
                  </a:lnTo>
                  <a:lnTo>
                    <a:pt x="118" y="329"/>
                  </a:lnTo>
                  <a:lnTo>
                    <a:pt x="104" y="334"/>
                  </a:lnTo>
                  <a:lnTo>
                    <a:pt x="96" y="336"/>
                  </a:lnTo>
                  <a:lnTo>
                    <a:pt x="89" y="338"/>
                  </a:lnTo>
                  <a:lnTo>
                    <a:pt x="84" y="338"/>
                  </a:lnTo>
                  <a:lnTo>
                    <a:pt x="82" y="334"/>
                  </a:lnTo>
                  <a:lnTo>
                    <a:pt x="79" y="326"/>
                  </a:lnTo>
                  <a:lnTo>
                    <a:pt x="77" y="319"/>
                  </a:lnTo>
                  <a:lnTo>
                    <a:pt x="76" y="304"/>
                  </a:lnTo>
                  <a:lnTo>
                    <a:pt x="72" y="289"/>
                  </a:lnTo>
                  <a:lnTo>
                    <a:pt x="67" y="274"/>
                  </a:lnTo>
                  <a:lnTo>
                    <a:pt x="62" y="259"/>
                  </a:lnTo>
                  <a:lnTo>
                    <a:pt x="59" y="247"/>
                  </a:lnTo>
                  <a:lnTo>
                    <a:pt x="57" y="240"/>
                  </a:lnTo>
                  <a:lnTo>
                    <a:pt x="57" y="235"/>
                  </a:lnTo>
                  <a:lnTo>
                    <a:pt x="54" y="230"/>
                  </a:lnTo>
                  <a:lnTo>
                    <a:pt x="52" y="227"/>
                  </a:lnTo>
                  <a:lnTo>
                    <a:pt x="51" y="225"/>
                  </a:lnTo>
                  <a:lnTo>
                    <a:pt x="47" y="225"/>
                  </a:lnTo>
                  <a:lnTo>
                    <a:pt x="46" y="227"/>
                  </a:lnTo>
                  <a:lnTo>
                    <a:pt x="44" y="230"/>
                  </a:lnTo>
                  <a:lnTo>
                    <a:pt x="42" y="232"/>
                  </a:lnTo>
                  <a:lnTo>
                    <a:pt x="42" y="233"/>
                  </a:lnTo>
                  <a:lnTo>
                    <a:pt x="40" y="233"/>
                  </a:lnTo>
                  <a:lnTo>
                    <a:pt x="39" y="230"/>
                  </a:lnTo>
                  <a:lnTo>
                    <a:pt x="39" y="227"/>
                  </a:lnTo>
                  <a:lnTo>
                    <a:pt x="39" y="223"/>
                  </a:lnTo>
                  <a:lnTo>
                    <a:pt x="39" y="222"/>
                  </a:lnTo>
                  <a:lnTo>
                    <a:pt x="39" y="218"/>
                  </a:lnTo>
                  <a:lnTo>
                    <a:pt x="39" y="215"/>
                  </a:lnTo>
                  <a:lnTo>
                    <a:pt x="39" y="210"/>
                  </a:lnTo>
                  <a:lnTo>
                    <a:pt x="35" y="200"/>
                  </a:lnTo>
                  <a:lnTo>
                    <a:pt x="34" y="191"/>
                  </a:lnTo>
                  <a:lnTo>
                    <a:pt x="27" y="180"/>
                  </a:lnTo>
                  <a:lnTo>
                    <a:pt x="25" y="175"/>
                  </a:lnTo>
                  <a:lnTo>
                    <a:pt x="24" y="171"/>
                  </a:lnTo>
                  <a:lnTo>
                    <a:pt x="22" y="170"/>
                  </a:lnTo>
                  <a:lnTo>
                    <a:pt x="20" y="170"/>
                  </a:lnTo>
                  <a:lnTo>
                    <a:pt x="20" y="168"/>
                  </a:lnTo>
                  <a:lnTo>
                    <a:pt x="19" y="166"/>
                  </a:lnTo>
                  <a:lnTo>
                    <a:pt x="19" y="163"/>
                  </a:lnTo>
                  <a:lnTo>
                    <a:pt x="20" y="158"/>
                  </a:lnTo>
                  <a:lnTo>
                    <a:pt x="22" y="153"/>
                  </a:lnTo>
                  <a:lnTo>
                    <a:pt x="22" y="149"/>
                  </a:lnTo>
                  <a:lnTo>
                    <a:pt x="24" y="146"/>
                  </a:lnTo>
                  <a:lnTo>
                    <a:pt x="24" y="144"/>
                  </a:lnTo>
                  <a:lnTo>
                    <a:pt x="24" y="141"/>
                  </a:lnTo>
                  <a:lnTo>
                    <a:pt x="24" y="138"/>
                  </a:lnTo>
                  <a:lnTo>
                    <a:pt x="24" y="134"/>
                  </a:lnTo>
                  <a:lnTo>
                    <a:pt x="22" y="123"/>
                  </a:lnTo>
                  <a:lnTo>
                    <a:pt x="20" y="114"/>
                  </a:lnTo>
                  <a:lnTo>
                    <a:pt x="17" y="106"/>
                  </a:lnTo>
                  <a:lnTo>
                    <a:pt x="14" y="101"/>
                  </a:lnTo>
                  <a:lnTo>
                    <a:pt x="12" y="96"/>
                  </a:lnTo>
                  <a:lnTo>
                    <a:pt x="10" y="91"/>
                  </a:lnTo>
                  <a:lnTo>
                    <a:pt x="10" y="86"/>
                  </a:lnTo>
                  <a:lnTo>
                    <a:pt x="10" y="81"/>
                  </a:lnTo>
                  <a:lnTo>
                    <a:pt x="10" y="76"/>
                  </a:lnTo>
                  <a:lnTo>
                    <a:pt x="7" y="74"/>
                  </a:lnTo>
                  <a:lnTo>
                    <a:pt x="5" y="70"/>
                  </a:lnTo>
                  <a:lnTo>
                    <a:pt x="4" y="69"/>
                  </a:lnTo>
                  <a:lnTo>
                    <a:pt x="2" y="67"/>
                  </a:lnTo>
                  <a:lnTo>
                    <a:pt x="0" y="64"/>
                  </a:lnTo>
                  <a:lnTo>
                    <a:pt x="2" y="59"/>
                  </a:lnTo>
                  <a:lnTo>
                    <a:pt x="2" y="52"/>
                  </a:lnTo>
                  <a:lnTo>
                    <a:pt x="2" y="44"/>
                  </a:lnTo>
                  <a:lnTo>
                    <a:pt x="32" y="35"/>
                  </a:lnTo>
                  <a:lnTo>
                    <a:pt x="61" y="28"/>
                  </a:lnTo>
                  <a:lnTo>
                    <a:pt x="86" y="20"/>
                  </a:lnTo>
                  <a:lnTo>
                    <a:pt x="108" y="15"/>
                  </a:lnTo>
                  <a:lnTo>
                    <a:pt x="124" y="10"/>
                  </a:lnTo>
                  <a:lnTo>
                    <a:pt x="133" y="8"/>
                  </a:lnTo>
                  <a:lnTo>
                    <a:pt x="148" y="3"/>
                  </a:lnTo>
                  <a:lnTo>
                    <a:pt x="16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 name="Freeform 23"/>
            <p:cNvSpPr>
              <a:spLocks/>
            </p:cNvSpPr>
            <p:nvPr/>
          </p:nvSpPr>
          <p:spPr bwMode="auto">
            <a:xfrm>
              <a:off x="4654816" y="3695450"/>
              <a:ext cx="784" cy="1568"/>
            </a:xfrm>
            <a:custGeom>
              <a:avLst/>
              <a:gdLst>
                <a:gd name="T0" fmla="*/ 1 w 1"/>
                <a:gd name="T1" fmla="*/ 0 h 2"/>
                <a:gd name="T2" fmla="*/ 1 w 1"/>
                <a:gd name="T3" fmla="*/ 0 h 2"/>
                <a:gd name="T4" fmla="*/ 1 w 1"/>
                <a:gd name="T5" fmla="*/ 2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1" y="2"/>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 name="Freeform 24"/>
            <p:cNvSpPr>
              <a:spLocks/>
            </p:cNvSpPr>
            <p:nvPr/>
          </p:nvSpPr>
          <p:spPr bwMode="auto">
            <a:xfrm>
              <a:off x="8224165" y="4881835"/>
              <a:ext cx="3921" cy="784"/>
            </a:xfrm>
            <a:custGeom>
              <a:avLst/>
              <a:gdLst>
                <a:gd name="T0" fmla="*/ 5 w 5"/>
                <a:gd name="T1" fmla="*/ 0 h 1"/>
                <a:gd name="T2" fmla="*/ 4 w 5"/>
                <a:gd name="T3" fmla="*/ 1 h 1"/>
                <a:gd name="T4" fmla="*/ 4 w 5"/>
                <a:gd name="T5" fmla="*/ 1 h 1"/>
                <a:gd name="T6" fmla="*/ 2 w 5"/>
                <a:gd name="T7" fmla="*/ 1 h 1"/>
                <a:gd name="T8" fmla="*/ 0 w 5"/>
                <a:gd name="T9" fmla="*/ 1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lnTo>
                    <a:pt x="4" y="1"/>
                  </a:lnTo>
                  <a:lnTo>
                    <a:pt x="4" y="1"/>
                  </a:lnTo>
                  <a:lnTo>
                    <a:pt x="2" y="1"/>
                  </a:lnTo>
                  <a:lnTo>
                    <a:pt x="0" y="1"/>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 name="Freeform 25"/>
            <p:cNvSpPr>
              <a:spLocks/>
            </p:cNvSpPr>
            <p:nvPr/>
          </p:nvSpPr>
          <p:spPr bwMode="auto">
            <a:xfrm>
              <a:off x="8283758" y="4411359"/>
              <a:ext cx="2352" cy="3921"/>
            </a:xfrm>
            <a:custGeom>
              <a:avLst/>
              <a:gdLst>
                <a:gd name="T0" fmla="*/ 3 w 3"/>
                <a:gd name="T1" fmla="*/ 0 h 5"/>
                <a:gd name="T2" fmla="*/ 1 w 3"/>
                <a:gd name="T3" fmla="*/ 2 h 5"/>
                <a:gd name="T4" fmla="*/ 1 w 3"/>
                <a:gd name="T5" fmla="*/ 3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1" y="2"/>
                  </a:lnTo>
                  <a:lnTo>
                    <a:pt x="1" y="3"/>
                  </a:lnTo>
                  <a:lnTo>
                    <a:pt x="0" y="5"/>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 name="Freeform 26"/>
            <p:cNvSpPr>
              <a:spLocks/>
            </p:cNvSpPr>
            <p:nvPr/>
          </p:nvSpPr>
          <p:spPr bwMode="auto">
            <a:xfrm>
              <a:off x="5395033" y="4151813"/>
              <a:ext cx="38422" cy="265819"/>
            </a:xfrm>
            <a:custGeom>
              <a:avLst/>
              <a:gdLst>
                <a:gd name="T0" fmla="*/ 49 w 49"/>
                <a:gd name="T1" fmla="*/ 0 h 339"/>
                <a:gd name="T2" fmla="*/ 47 w 49"/>
                <a:gd name="T3" fmla="*/ 10 h 339"/>
                <a:gd name="T4" fmla="*/ 0 w 49"/>
                <a:gd name="T5" fmla="*/ 339 h 339"/>
                <a:gd name="T6" fmla="*/ 49 w 49"/>
                <a:gd name="T7" fmla="*/ 0 h 339"/>
              </a:gdLst>
              <a:ahLst/>
              <a:cxnLst>
                <a:cxn ang="0">
                  <a:pos x="T0" y="T1"/>
                </a:cxn>
                <a:cxn ang="0">
                  <a:pos x="T2" y="T3"/>
                </a:cxn>
                <a:cxn ang="0">
                  <a:pos x="T4" y="T5"/>
                </a:cxn>
                <a:cxn ang="0">
                  <a:pos x="T6" y="T7"/>
                </a:cxn>
              </a:cxnLst>
              <a:rect l="0" t="0" r="r" b="b"/>
              <a:pathLst>
                <a:path w="49" h="339">
                  <a:moveTo>
                    <a:pt x="49" y="0"/>
                  </a:moveTo>
                  <a:lnTo>
                    <a:pt x="47" y="10"/>
                  </a:lnTo>
                  <a:lnTo>
                    <a:pt x="0" y="339"/>
                  </a:lnTo>
                  <a:lnTo>
                    <a:pt x="4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 name="Freeform 27"/>
            <p:cNvSpPr>
              <a:spLocks/>
            </p:cNvSpPr>
            <p:nvPr/>
          </p:nvSpPr>
          <p:spPr bwMode="auto">
            <a:xfrm>
              <a:off x="6067030" y="4692860"/>
              <a:ext cx="615540" cy="332470"/>
            </a:xfrm>
            <a:custGeom>
              <a:avLst/>
              <a:gdLst>
                <a:gd name="T0" fmla="*/ 44 w 785"/>
                <a:gd name="T1" fmla="*/ 2 h 424"/>
                <a:gd name="T2" fmla="*/ 118 w 785"/>
                <a:gd name="T3" fmla="*/ 7 h 424"/>
                <a:gd name="T4" fmla="*/ 222 w 785"/>
                <a:gd name="T5" fmla="*/ 12 h 424"/>
                <a:gd name="T6" fmla="*/ 350 w 785"/>
                <a:gd name="T7" fmla="*/ 17 h 424"/>
                <a:gd name="T8" fmla="*/ 487 w 785"/>
                <a:gd name="T9" fmla="*/ 19 h 424"/>
                <a:gd name="T10" fmla="*/ 630 w 785"/>
                <a:gd name="T11" fmla="*/ 17 h 424"/>
                <a:gd name="T12" fmla="*/ 704 w 785"/>
                <a:gd name="T13" fmla="*/ 21 h 424"/>
                <a:gd name="T14" fmla="*/ 711 w 785"/>
                <a:gd name="T15" fmla="*/ 29 h 424"/>
                <a:gd name="T16" fmla="*/ 713 w 785"/>
                <a:gd name="T17" fmla="*/ 31 h 424"/>
                <a:gd name="T18" fmla="*/ 713 w 785"/>
                <a:gd name="T19" fmla="*/ 31 h 424"/>
                <a:gd name="T20" fmla="*/ 716 w 785"/>
                <a:gd name="T21" fmla="*/ 31 h 424"/>
                <a:gd name="T22" fmla="*/ 723 w 785"/>
                <a:gd name="T23" fmla="*/ 32 h 424"/>
                <a:gd name="T24" fmla="*/ 729 w 785"/>
                <a:gd name="T25" fmla="*/ 34 h 424"/>
                <a:gd name="T26" fmla="*/ 731 w 785"/>
                <a:gd name="T27" fmla="*/ 34 h 424"/>
                <a:gd name="T28" fmla="*/ 733 w 785"/>
                <a:gd name="T29" fmla="*/ 31 h 424"/>
                <a:gd name="T30" fmla="*/ 738 w 785"/>
                <a:gd name="T31" fmla="*/ 29 h 424"/>
                <a:gd name="T32" fmla="*/ 741 w 785"/>
                <a:gd name="T33" fmla="*/ 27 h 424"/>
                <a:gd name="T34" fmla="*/ 741 w 785"/>
                <a:gd name="T35" fmla="*/ 29 h 424"/>
                <a:gd name="T36" fmla="*/ 743 w 785"/>
                <a:gd name="T37" fmla="*/ 32 h 424"/>
                <a:gd name="T38" fmla="*/ 750 w 785"/>
                <a:gd name="T39" fmla="*/ 39 h 424"/>
                <a:gd name="T40" fmla="*/ 753 w 785"/>
                <a:gd name="T41" fmla="*/ 42 h 424"/>
                <a:gd name="T42" fmla="*/ 751 w 785"/>
                <a:gd name="T43" fmla="*/ 44 h 424"/>
                <a:gd name="T44" fmla="*/ 751 w 785"/>
                <a:gd name="T45" fmla="*/ 49 h 424"/>
                <a:gd name="T46" fmla="*/ 750 w 785"/>
                <a:gd name="T47" fmla="*/ 54 h 424"/>
                <a:gd name="T48" fmla="*/ 745 w 785"/>
                <a:gd name="T49" fmla="*/ 54 h 424"/>
                <a:gd name="T50" fmla="*/ 738 w 785"/>
                <a:gd name="T51" fmla="*/ 58 h 424"/>
                <a:gd name="T52" fmla="*/ 731 w 785"/>
                <a:gd name="T53" fmla="*/ 63 h 424"/>
                <a:gd name="T54" fmla="*/ 729 w 785"/>
                <a:gd name="T55" fmla="*/ 71 h 424"/>
                <a:gd name="T56" fmla="*/ 728 w 785"/>
                <a:gd name="T57" fmla="*/ 83 h 424"/>
                <a:gd name="T58" fmla="*/ 728 w 785"/>
                <a:gd name="T59" fmla="*/ 88 h 424"/>
                <a:gd name="T60" fmla="*/ 731 w 785"/>
                <a:gd name="T61" fmla="*/ 88 h 424"/>
                <a:gd name="T62" fmla="*/ 735 w 785"/>
                <a:gd name="T63" fmla="*/ 91 h 424"/>
                <a:gd name="T64" fmla="*/ 741 w 785"/>
                <a:gd name="T65" fmla="*/ 96 h 424"/>
                <a:gd name="T66" fmla="*/ 746 w 785"/>
                <a:gd name="T67" fmla="*/ 98 h 424"/>
                <a:gd name="T68" fmla="*/ 750 w 785"/>
                <a:gd name="T69" fmla="*/ 103 h 424"/>
                <a:gd name="T70" fmla="*/ 751 w 785"/>
                <a:gd name="T71" fmla="*/ 108 h 424"/>
                <a:gd name="T72" fmla="*/ 755 w 785"/>
                <a:gd name="T73" fmla="*/ 113 h 424"/>
                <a:gd name="T74" fmla="*/ 758 w 785"/>
                <a:gd name="T75" fmla="*/ 121 h 424"/>
                <a:gd name="T76" fmla="*/ 760 w 785"/>
                <a:gd name="T77" fmla="*/ 123 h 424"/>
                <a:gd name="T78" fmla="*/ 760 w 785"/>
                <a:gd name="T79" fmla="*/ 123 h 424"/>
                <a:gd name="T80" fmla="*/ 761 w 785"/>
                <a:gd name="T81" fmla="*/ 123 h 424"/>
                <a:gd name="T82" fmla="*/ 768 w 785"/>
                <a:gd name="T83" fmla="*/ 126 h 424"/>
                <a:gd name="T84" fmla="*/ 777 w 785"/>
                <a:gd name="T85" fmla="*/ 130 h 424"/>
                <a:gd name="T86" fmla="*/ 782 w 785"/>
                <a:gd name="T87" fmla="*/ 135 h 424"/>
                <a:gd name="T88" fmla="*/ 783 w 785"/>
                <a:gd name="T89" fmla="*/ 162 h 424"/>
                <a:gd name="T90" fmla="*/ 783 w 785"/>
                <a:gd name="T91" fmla="*/ 214 h 424"/>
                <a:gd name="T92" fmla="*/ 783 w 785"/>
                <a:gd name="T93" fmla="*/ 264 h 424"/>
                <a:gd name="T94" fmla="*/ 783 w 785"/>
                <a:gd name="T95" fmla="*/ 300 h 424"/>
                <a:gd name="T96" fmla="*/ 783 w 785"/>
                <a:gd name="T97" fmla="*/ 353 h 424"/>
                <a:gd name="T98" fmla="*/ 785 w 785"/>
                <a:gd name="T99" fmla="*/ 419 h 424"/>
                <a:gd name="T100" fmla="*/ 375 w 785"/>
                <a:gd name="T101" fmla="*/ 422 h 424"/>
                <a:gd name="T102" fmla="*/ 0 w 785"/>
                <a:gd name="T103" fmla="*/ 412 h 424"/>
                <a:gd name="T104" fmla="*/ 4 w 785"/>
                <a:gd name="T105" fmla="*/ 355 h 424"/>
                <a:gd name="T106" fmla="*/ 9 w 785"/>
                <a:gd name="T107" fmla="*/ 264 h 424"/>
                <a:gd name="T108" fmla="*/ 14 w 785"/>
                <a:gd name="T109" fmla="*/ 157 h 424"/>
                <a:gd name="T110" fmla="*/ 19 w 785"/>
                <a:gd name="T111"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5" h="424">
                  <a:moveTo>
                    <a:pt x="22" y="0"/>
                  </a:moveTo>
                  <a:lnTo>
                    <a:pt x="44" y="2"/>
                  </a:lnTo>
                  <a:lnTo>
                    <a:pt x="76" y="4"/>
                  </a:lnTo>
                  <a:lnTo>
                    <a:pt x="118" y="7"/>
                  </a:lnTo>
                  <a:lnTo>
                    <a:pt x="167" y="9"/>
                  </a:lnTo>
                  <a:lnTo>
                    <a:pt x="222" y="12"/>
                  </a:lnTo>
                  <a:lnTo>
                    <a:pt x="284" y="14"/>
                  </a:lnTo>
                  <a:lnTo>
                    <a:pt x="350" y="17"/>
                  </a:lnTo>
                  <a:lnTo>
                    <a:pt x="417" y="19"/>
                  </a:lnTo>
                  <a:lnTo>
                    <a:pt x="487" y="19"/>
                  </a:lnTo>
                  <a:lnTo>
                    <a:pt x="558" y="19"/>
                  </a:lnTo>
                  <a:lnTo>
                    <a:pt x="630" y="17"/>
                  </a:lnTo>
                  <a:lnTo>
                    <a:pt x="699" y="16"/>
                  </a:lnTo>
                  <a:lnTo>
                    <a:pt x="704" y="21"/>
                  </a:lnTo>
                  <a:lnTo>
                    <a:pt x="709" y="26"/>
                  </a:lnTo>
                  <a:lnTo>
                    <a:pt x="711" y="29"/>
                  </a:lnTo>
                  <a:lnTo>
                    <a:pt x="711" y="31"/>
                  </a:lnTo>
                  <a:lnTo>
                    <a:pt x="713" y="31"/>
                  </a:lnTo>
                  <a:lnTo>
                    <a:pt x="713" y="31"/>
                  </a:lnTo>
                  <a:lnTo>
                    <a:pt x="713" y="31"/>
                  </a:lnTo>
                  <a:lnTo>
                    <a:pt x="714" y="31"/>
                  </a:lnTo>
                  <a:lnTo>
                    <a:pt x="716" y="31"/>
                  </a:lnTo>
                  <a:lnTo>
                    <a:pt x="718" y="31"/>
                  </a:lnTo>
                  <a:lnTo>
                    <a:pt x="723" y="32"/>
                  </a:lnTo>
                  <a:lnTo>
                    <a:pt x="726" y="34"/>
                  </a:lnTo>
                  <a:lnTo>
                    <a:pt x="729" y="34"/>
                  </a:lnTo>
                  <a:lnTo>
                    <a:pt x="731" y="34"/>
                  </a:lnTo>
                  <a:lnTo>
                    <a:pt x="731" y="34"/>
                  </a:lnTo>
                  <a:lnTo>
                    <a:pt x="733" y="32"/>
                  </a:lnTo>
                  <a:lnTo>
                    <a:pt x="733" y="31"/>
                  </a:lnTo>
                  <a:lnTo>
                    <a:pt x="735" y="29"/>
                  </a:lnTo>
                  <a:lnTo>
                    <a:pt x="738" y="29"/>
                  </a:lnTo>
                  <a:lnTo>
                    <a:pt x="740" y="27"/>
                  </a:lnTo>
                  <a:lnTo>
                    <a:pt x="741" y="27"/>
                  </a:lnTo>
                  <a:lnTo>
                    <a:pt x="741" y="27"/>
                  </a:lnTo>
                  <a:lnTo>
                    <a:pt x="741" y="29"/>
                  </a:lnTo>
                  <a:lnTo>
                    <a:pt x="741" y="31"/>
                  </a:lnTo>
                  <a:lnTo>
                    <a:pt x="743" y="32"/>
                  </a:lnTo>
                  <a:lnTo>
                    <a:pt x="746" y="36"/>
                  </a:lnTo>
                  <a:lnTo>
                    <a:pt x="750" y="39"/>
                  </a:lnTo>
                  <a:lnTo>
                    <a:pt x="751" y="41"/>
                  </a:lnTo>
                  <a:lnTo>
                    <a:pt x="753" y="42"/>
                  </a:lnTo>
                  <a:lnTo>
                    <a:pt x="751" y="42"/>
                  </a:lnTo>
                  <a:lnTo>
                    <a:pt x="751" y="44"/>
                  </a:lnTo>
                  <a:lnTo>
                    <a:pt x="751" y="46"/>
                  </a:lnTo>
                  <a:lnTo>
                    <a:pt x="751" y="49"/>
                  </a:lnTo>
                  <a:lnTo>
                    <a:pt x="750" y="53"/>
                  </a:lnTo>
                  <a:lnTo>
                    <a:pt x="750" y="54"/>
                  </a:lnTo>
                  <a:lnTo>
                    <a:pt x="746" y="54"/>
                  </a:lnTo>
                  <a:lnTo>
                    <a:pt x="745" y="54"/>
                  </a:lnTo>
                  <a:lnTo>
                    <a:pt x="741" y="54"/>
                  </a:lnTo>
                  <a:lnTo>
                    <a:pt x="738" y="58"/>
                  </a:lnTo>
                  <a:lnTo>
                    <a:pt x="733" y="59"/>
                  </a:lnTo>
                  <a:lnTo>
                    <a:pt x="731" y="63"/>
                  </a:lnTo>
                  <a:lnTo>
                    <a:pt x="729" y="66"/>
                  </a:lnTo>
                  <a:lnTo>
                    <a:pt x="729" y="71"/>
                  </a:lnTo>
                  <a:lnTo>
                    <a:pt x="728" y="78"/>
                  </a:lnTo>
                  <a:lnTo>
                    <a:pt x="728" y="83"/>
                  </a:lnTo>
                  <a:lnTo>
                    <a:pt x="728" y="86"/>
                  </a:lnTo>
                  <a:lnTo>
                    <a:pt x="728" y="88"/>
                  </a:lnTo>
                  <a:lnTo>
                    <a:pt x="729" y="88"/>
                  </a:lnTo>
                  <a:lnTo>
                    <a:pt x="731" y="88"/>
                  </a:lnTo>
                  <a:lnTo>
                    <a:pt x="733" y="90"/>
                  </a:lnTo>
                  <a:lnTo>
                    <a:pt x="735" y="91"/>
                  </a:lnTo>
                  <a:lnTo>
                    <a:pt x="738" y="95"/>
                  </a:lnTo>
                  <a:lnTo>
                    <a:pt x="741" y="96"/>
                  </a:lnTo>
                  <a:lnTo>
                    <a:pt x="745" y="96"/>
                  </a:lnTo>
                  <a:lnTo>
                    <a:pt x="746" y="98"/>
                  </a:lnTo>
                  <a:lnTo>
                    <a:pt x="748" y="101"/>
                  </a:lnTo>
                  <a:lnTo>
                    <a:pt x="750" y="103"/>
                  </a:lnTo>
                  <a:lnTo>
                    <a:pt x="751" y="105"/>
                  </a:lnTo>
                  <a:lnTo>
                    <a:pt x="751" y="108"/>
                  </a:lnTo>
                  <a:lnTo>
                    <a:pt x="753" y="110"/>
                  </a:lnTo>
                  <a:lnTo>
                    <a:pt x="755" y="113"/>
                  </a:lnTo>
                  <a:lnTo>
                    <a:pt x="756" y="118"/>
                  </a:lnTo>
                  <a:lnTo>
                    <a:pt x="758" y="121"/>
                  </a:lnTo>
                  <a:lnTo>
                    <a:pt x="760" y="123"/>
                  </a:lnTo>
                  <a:lnTo>
                    <a:pt x="760" y="123"/>
                  </a:lnTo>
                  <a:lnTo>
                    <a:pt x="760" y="123"/>
                  </a:lnTo>
                  <a:lnTo>
                    <a:pt x="760" y="123"/>
                  </a:lnTo>
                  <a:lnTo>
                    <a:pt x="760" y="121"/>
                  </a:lnTo>
                  <a:lnTo>
                    <a:pt x="761" y="123"/>
                  </a:lnTo>
                  <a:lnTo>
                    <a:pt x="765" y="123"/>
                  </a:lnTo>
                  <a:lnTo>
                    <a:pt x="768" y="126"/>
                  </a:lnTo>
                  <a:lnTo>
                    <a:pt x="772" y="128"/>
                  </a:lnTo>
                  <a:lnTo>
                    <a:pt x="777" y="130"/>
                  </a:lnTo>
                  <a:lnTo>
                    <a:pt x="778" y="132"/>
                  </a:lnTo>
                  <a:lnTo>
                    <a:pt x="782" y="135"/>
                  </a:lnTo>
                  <a:lnTo>
                    <a:pt x="783" y="145"/>
                  </a:lnTo>
                  <a:lnTo>
                    <a:pt x="783" y="162"/>
                  </a:lnTo>
                  <a:lnTo>
                    <a:pt x="783" y="187"/>
                  </a:lnTo>
                  <a:lnTo>
                    <a:pt x="783" y="214"/>
                  </a:lnTo>
                  <a:lnTo>
                    <a:pt x="783" y="241"/>
                  </a:lnTo>
                  <a:lnTo>
                    <a:pt x="783" y="264"/>
                  </a:lnTo>
                  <a:lnTo>
                    <a:pt x="783" y="283"/>
                  </a:lnTo>
                  <a:lnTo>
                    <a:pt x="783" y="300"/>
                  </a:lnTo>
                  <a:lnTo>
                    <a:pt x="783" y="323"/>
                  </a:lnTo>
                  <a:lnTo>
                    <a:pt x="783" y="353"/>
                  </a:lnTo>
                  <a:lnTo>
                    <a:pt x="785" y="387"/>
                  </a:lnTo>
                  <a:lnTo>
                    <a:pt x="785" y="419"/>
                  </a:lnTo>
                  <a:lnTo>
                    <a:pt x="575" y="424"/>
                  </a:lnTo>
                  <a:lnTo>
                    <a:pt x="375" y="422"/>
                  </a:lnTo>
                  <a:lnTo>
                    <a:pt x="183" y="419"/>
                  </a:lnTo>
                  <a:lnTo>
                    <a:pt x="0" y="412"/>
                  </a:lnTo>
                  <a:lnTo>
                    <a:pt x="2" y="389"/>
                  </a:lnTo>
                  <a:lnTo>
                    <a:pt x="4" y="355"/>
                  </a:lnTo>
                  <a:lnTo>
                    <a:pt x="5" y="313"/>
                  </a:lnTo>
                  <a:lnTo>
                    <a:pt x="9" y="264"/>
                  </a:lnTo>
                  <a:lnTo>
                    <a:pt x="10" y="212"/>
                  </a:lnTo>
                  <a:lnTo>
                    <a:pt x="14" y="157"/>
                  </a:lnTo>
                  <a:lnTo>
                    <a:pt x="15" y="103"/>
                  </a:lnTo>
                  <a:lnTo>
                    <a:pt x="19" y="49"/>
                  </a:lnTo>
                  <a:lnTo>
                    <a:pt x="2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 name="Freeform 28"/>
            <p:cNvSpPr>
              <a:spLocks/>
            </p:cNvSpPr>
            <p:nvPr/>
          </p:nvSpPr>
          <p:spPr bwMode="auto">
            <a:xfrm>
              <a:off x="5073540" y="4380778"/>
              <a:ext cx="468908" cy="586527"/>
            </a:xfrm>
            <a:custGeom>
              <a:avLst/>
              <a:gdLst>
                <a:gd name="T0" fmla="*/ 124 w 598"/>
                <a:gd name="T1" fmla="*/ 0 h 748"/>
                <a:gd name="T2" fmla="*/ 267 w 598"/>
                <a:gd name="T3" fmla="*/ 25 h 748"/>
                <a:gd name="T4" fmla="*/ 410 w 598"/>
                <a:gd name="T5" fmla="*/ 47 h 748"/>
                <a:gd name="T6" fmla="*/ 392 w 598"/>
                <a:gd name="T7" fmla="*/ 180 h 748"/>
                <a:gd name="T8" fmla="*/ 397 w 598"/>
                <a:gd name="T9" fmla="*/ 180 h 748"/>
                <a:gd name="T10" fmla="*/ 412 w 598"/>
                <a:gd name="T11" fmla="*/ 182 h 748"/>
                <a:gd name="T12" fmla="*/ 435 w 598"/>
                <a:gd name="T13" fmla="*/ 185 h 748"/>
                <a:gd name="T14" fmla="*/ 467 w 598"/>
                <a:gd name="T15" fmla="*/ 188 h 748"/>
                <a:gd name="T16" fmla="*/ 504 w 598"/>
                <a:gd name="T17" fmla="*/ 193 h 748"/>
                <a:gd name="T18" fmla="*/ 550 w 598"/>
                <a:gd name="T19" fmla="*/ 199 h 748"/>
                <a:gd name="T20" fmla="*/ 598 w 598"/>
                <a:gd name="T21" fmla="*/ 205 h 748"/>
                <a:gd name="T22" fmla="*/ 595 w 598"/>
                <a:gd name="T23" fmla="*/ 234 h 748"/>
                <a:gd name="T24" fmla="*/ 590 w 598"/>
                <a:gd name="T25" fmla="*/ 274 h 748"/>
                <a:gd name="T26" fmla="*/ 583 w 598"/>
                <a:gd name="T27" fmla="*/ 323 h 748"/>
                <a:gd name="T28" fmla="*/ 576 w 598"/>
                <a:gd name="T29" fmla="*/ 378 h 748"/>
                <a:gd name="T30" fmla="*/ 568 w 598"/>
                <a:gd name="T31" fmla="*/ 444 h 748"/>
                <a:gd name="T32" fmla="*/ 560 w 598"/>
                <a:gd name="T33" fmla="*/ 513 h 748"/>
                <a:gd name="T34" fmla="*/ 550 w 598"/>
                <a:gd name="T35" fmla="*/ 588 h 748"/>
                <a:gd name="T36" fmla="*/ 539 w 598"/>
                <a:gd name="T37" fmla="*/ 667 h 748"/>
                <a:gd name="T38" fmla="*/ 529 w 598"/>
                <a:gd name="T39" fmla="*/ 748 h 748"/>
                <a:gd name="T40" fmla="*/ 437 w 598"/>
                <a:gd name="T41" fmla="*/ 736 h 748"/>
                <a:gd name="T42" fmla="*/ 353 w 598"/>
                <a:gd name="T43" fmla="*/ 724 h 748"/>
                <a:gd name="T44" fmla="*/ 277 w 598"/>
                <a:gd name="T45" fmla="*/ 713 h 748"/>
                <a:gd name="T46" fmla="*/ 208 w 598"/>
                <a:gd name="T47" fmla="*/ 701 h 748"/>
                <a:gd name="T48" fmla="*/ 150 w 598"/>
                <a:gd name="T49" fmla="*/ 691 h 748"/>
                <a:gd name="T50" fmla="*/ 98 w 598"/>
                <a:gd name="T51" fmla="*/ 682 h 748"/>
                <a:gd name="T52" fmla="*/ 56 w 598"/>
                <a:gd name="T53" fmla="*/ 674 h 748"/>
                <a:gd name="T54" fmla="*/ 24 w 598"/>
                <a:gd name="T55" fmla="*/ 667 h 748"/>
                <a:gd name="T56" fmla="*/ 0 w 598"/>
                <a:gd name="T57" fmla="*/ 662 h 748"/>
                <a:gd name="T58" fmla="*/ 8 w 598"/>
                <a:gd name="T59" fmla="*/ 615 h 748"/>
                <a:gd name="T60" fmla="*/ 19 w 598"/>
                <a:gd name="T61" fmla="*/ 563 h 748"/>
                <a:gd name="T62" fmla="*/ 30 w 598"/>
                <a:gd name="T63" fmla="*/ 506 h 748"/>
                <a:gd name="T64" fmla="*/ 40 w 598"/>
                <a:gd name="T65" fmla="*/ 447 h 748"/>
                <a:gd name="T66" fmla="*/ 52 w 598"/>
                <a:gd name="T67" fmla="*/ 387 h 748"/>
                <a:gd name="T68" fmla="*/ 64 w 598"/>
                <a:gd name="T69" fmla="*/ 325 h 748"/>
                <a:gd name="T70" fmla="*/ 76 w 598"/>
                <a:gd name="T71" fmla="*/ 264 h 748"/>
                <a:gd name="T72" fmla="*/ 86 w 598"/>
                <a:gd name="T73" fmla="*/ 207 h 748"/>
                <a:gd name="T74" fmla="*/ 96 w 598"/>
                <a:gd name="T75" fmla="*/ 151 h 748"/>
                <a:gd name="T76" fmla="*/ 106 w 598"/>
                <a:gd name="T77" fmla="*/ 103 h 748"/>
                <a:gd name="T78" fmla="*/ 113 w 598"/>
                <a:gd name="T79" fmla="*/ 61 h 748"/>
                <a:gd name="T80" fmla="*/ 119 w 598"/>
                <a:gd name="T81" fmla="*/ 25 h 748"/>
                <a:gd name="T82" fmla="*/ 124 w 598"/>
                <a:gd name="T83"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8" h="748">
                  <a:moveTo>
                    <a:pt x="124" y="0"/>
                  </a:moveTo>
                  <a:lnTo>
                    <a:pt x="267" y="25"/>
                  </a:lnTo>
                  <a:lnTo>
                    <a:pt x="410" y="47"/>
                  </a:lnTo>
                  <a:lnTo>
                    <a:pt x="392" y="180"/>
                  </a:lnTo>
                  <a:lnTo>
                    <a:pt x="397" y="180"/>
                  </a:lnTo>
                  <a:lnTo>
                    <a:pt x="412" y="182"/>
                  </a:lnTo>
                  <a:lnTo>
                    <a:pt x="435" y="185"/>
                  </a:lnTo>
                  <a:lnTo>
                    <a:pt x="467" y="188"/>
                  </a:lnTo>
                  <a:lnTo>
                    <a:pt x="504" y="193"/>
                  </a:lnTo>
                  <a:lnTo>
                    <a:pt x="550" y="199"/>
                  </a:lnTo>
                  <a:lnTo>
                    <a:pt x="598" y="205"/>
                  </a:lnTo>
                  <a:lnTo>
                    <a:pt x="595" y="234"/>
                  </a:lnTo>
                  <a:lnTo>
                    <a:pt x="590" y="274"/>
                  </a:lnTo>
                  <a:lnTo>
                    <a:pt x="583" y="323"/>
                  </a:lnTo>
                  <a:lnTo>
                    <a:pt x="576" y="378"/>
                  </a:lnTo>
                  <a:lnTo>
                    <a:pt x="568" y="444"/>
                  </a:lnTo>
                  <a:lnTo>
                    <a:pt x="560" y="513"/>
                  </a:lnTo>
                  <a:lnTo>
                    <a:pt x="550" y="588"/>
                  </a:lnTo>
                  <a:lnTo>
                    <a:pt x="539" y="667"/>
                  </a:lnTo>
                  <a:lnTo>
                    <a:pt x="529" y="748"/>
                  </a:lnTo>
                  <a:lnTo>
                    <a:pt x="437" y="736"/>
                  </a:lnTo>
                  <a:lnTo>
                    <a:pt x="353" y="724"/>
                  </a:lnTo>
                  <a:lnTo>
                    <a:pt x="277" y="713"/>
                  </a:lnTo>
                  <a:lnTo>
                    <a:pt x="208" y="701"/>
                  </a:lnTo>
                  <a:lnTo>
                    <a:pt x="150" y="691"/>
                  </a:lnTo>
                  <a:lnTo>
                    <a:pt x="98" y="682"/>
                  </a:lnTo>
                  <a:lnTo>
                    <a:pt x="56" y="674"/>
                  </a:lnTo>
                  <a:lnTo>
                    <a:pt x="24" y="667"/>
                  </a:lnTo>
                  <a:lnTo>
                    <a:pt x="0" y="662"/>
                  </a:lnTo>
                  <a:lnTo>
                    <a:pt x="8" y="615"/>
                  </a:lnTo>
                  <a:lnTo>
                    <a:pt x="19" y="563"/>
                  </a:lnTo>
                  <a:lnTo>
                    <a:pt x="30" y="506"/>
                  </a:lnTo>
                  <a:lnTo>
                    <a:pt x="40" y="447"/>
                  </a:lnTo>
                  <a:lnTo>
                    <a:pt x="52" y="387"/>
                  </a:lnTo>
                  <a:lnTo>
                    <a:pt x="64" y="325"/>
                  </a:lnTo>
                  <a:lnTo>
                    <a:pt x="76" y="264"/>
                  </a:lnTo>
                  <a:lnTo>
                    <a:pt x="86" y="207"/>
                  </a:lnTo>
                  <a:lnTo>
                    <a:pt x="96" y="151"/>
                  </a:lnTo>
                  <a:lnTo>
                    <a:pt x="106" y="103"/>
                  </a:lnTo>
                  <a:lnTo>
                    <a:pt x="113" y="61"/>
                  </a:lnTo>
                  <a:lnTo>
                    <a:pt x="119" y="25"/>
                  </a:lnTo>
                  <a:lnTo>
                    <a:pt x="1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 name="Freeform 29"/>
            <p:cNvSpPr>
              <a:spLocks/>
            </p:cNvSpPr>
            <p:nvPr/>
          </p:nvSpPr>
          <p:spPr bwMode="auto">
            <a:xfrm>
              <a:off x="5932944" y="4372936"/>
              <a:ext cx="682191" cy="334822"/>
            </a:xfrm>
            <a:custGeom>
              <a:avLst/>
              <a:gdLst>
                <a:gd name="T0" fmla="*/ 129 w 870"/>
                <a:gd name="T1" fmla="*/ 7 h 427"/>
                <a:gd name="T2" fmla="*/ 332 w 870"/>
                <a:gd name="T3" fmla="*/ 15 h 427"/>
                <a:gd name="T4" fmla="*/ 506 w 870"/>
                <a:gd name="T5" fmla="*/ 20 h 427"/>
                <a:gd name="T6" fmla="*/ 558 w 870"/>
                <a:gd name="T7" fmla="*/ 24 h 427"/>
                <a:gd name="T8" fmla="*/ 568 w 870"/>
                <a:gd name="T9" fmla="*/ 32 h 427"/>
                <a:gd name="T10" fmla="*/ 578 w 870"/>
                <a:gd name="T11" fmla="*/ 39 h 427"/>
                <a:gd name="T12" fmla="*/ 598 w 870"/>
                <a:gd name="T13" fmla="*/ 46 h 427"/>
                <a:gd name="T14" fmla="*/ 605 w 870"/>
                <a:gd name="T15" fmla="*/ 49 h 427"/>
                <a:gd name="T16" fmla="*/ 615 w 870"/>
                <a:gd name="T17" fmla="*/ 47 h 427"/>
                <a:gd name="T18" fmla="*/ 618 w 870"/>
                <a:gd name="T19" fmla="*/ 40 h 427"/>
                <a:gd name="T20" fmla="*/ 628 w 870"/>
                <a:gd name="T21" fmla="*/ 40 h 427"/>
                <a:gd name="T22" fmla="*/ 672 w 870"/>
                <a:gd name="T23" fmla="*/ 39 h 427"/>
                <a:gd name="T24" fmla="*/ 677 w 870"/>
                <a:gd name="T25" fmla="*/ 40 h 427"/>
                <a:gd name="T26" fmla="*/ 685 w 870"/>
                <a:gd name="T27" fmla="*/ 49 h 427"/>
                <a:gd name="T28" fmla="*/ 701 w 870"/>
                <a:gd name="T29" fmla="*/ 52 h 427"/>
                <a:gd name="T30" fmla="*/ 714 w 870"/>
                <a:gd name="T31" fmla="*/ 59 h 427"/>
                <a:gd name="T32" fmla="*/ 722 w 870"/>
                <a:gd name="T33" fmla="*/ 66 h 427"/>
                <a:gd name="T34" fmla="*/ 734 w 870"/>
                <a:gd name="T35" fmla="*/ 72 h 427"/>
                <a:gd name="T36" fmla="*/ 739 w 870"/>
                <a:gd name="T37" fmla="*/ 82 h 427"/>
                <a:gd name="T38" fmla="*/ 751 w 870"/>
                <a:gd name="T39" fmla="*/ 84 h 427"/>
                <a:gd name="T40" fmla="*/ 763 w 870"/>
                <a:gd name="T41" fmla="*/ 91 h 427"/>
                <a:gd name="T42" fmla="*/ 764 w 870"/>
                <a:gd name="T43" fmla="*/ 106 h 427"/>
                <a:gd name="T44" fmla="*/ 764 w 870"/>
                <a:gd name="T45" fmla="*/ 121 h 427"/>
                <a:gd name="T46" fmla="*/ 766 w 870"/>
                <a:gd name="T47" fmla="*/ 136 h 427"/>
                <a:gd name="T48" fmla="*/ 771 w 870"/>
                <a:gd name="T49" fmla="*/ 143 h 427"/>
                <a:gd name="T50" fmla="*/ 779 w 870"/>
                <a:gd name="T51" fmla="*/ 153 h 427"/>
                <a:gd name="T52" fmla="*/ 790 w 870"/>
                <a:gd name="T53" fmla="*/ 173 h 427"/>
                <a:gd name="T54" fmla="*/ 796 w 870"/>
                <a:gd name="T55" fmla="*/ 183 h 427"/>
                <a:gd name="T56" fmla="*/ 793 w 870"/>
                <a:gd name="T57" fmla="*/ 198 h 427"/>
                <a:gd name="T58" fmla="*/ 793 w 870"/>
                <a:gd name="T59" fmla="*/ 207 h 427"/>
                <a:gd name="T60" fmla="*/ 795 w 870"/>
                <a:gd name="T61" fmla="*/ 220 h 427"/>
                <a:gd name="T62" fmla="*/ 796 w 870"/>
                <a:gd name="T63" fmla="*/ 219 h 427"/>
                <a:gd name="T64" fmla="*/ 806 w 870"/>
                <a:gd name="T65" fmla="*/ 225 h 427"/>
                <a:gd name="T66" fmla="*/ 808 w 870"/>
                <a:gd name="T67" fmla="*/ 232 h 427"/>
                <a:gd name="T68" fmla="*/ 810 w 870"/>
                <a:gd name="T69" fmla="*/ 239 h 427"/>
                <a:gd name="T70" fmla="*/ 811 w 870"/>
                <a:gd name="T71" fmla="*/ 249 h 427"/>
                <a:gd name="T72" fmla="*/ 813 w 870"/>
                <a:gd name="T73" fmla="*/ 257 h 427"/>
                <a:gd name="T74" fmla="*/ 816 w 870"/>
                <a:gd name="T75" fmla="*/ 266 h 427"/>
                <a:gd name="T76" fmla="*/ 816 w 870"/>
                <a:gd name="T77" fmla="*/ 276 h 427"/>
                <a:gd name="T78" fmla="*/ 818 w 870"/>
                <a:gd name="T79" fmla="*/ 298 h 427"/>
                <a:gd name="T80" fmla="*/ 820 w 870"/>
                <a:gd name="T81" fmla="*/ 309 h 427"/>
                <a:gd name="T82" fmla="*/ 822 w 870"/>
                <a:gd name="T83" fmla="*/ 335 h 427"/>
                <a:gd name="T84" fmla="*/ 827 w 870"/>
                <a:gd name="T85" fmla="*/ 336 h 427"/>
                <a:gd name="T86" fmla="*/ 827 w 870"/>
                <a:gd name="T87" fmla="*/ 348 h 427"/>
                <a:gd name="T88" fmla="*/ 828 w 870"/>
                <a:gd name="T89" fmla="*/ 360 h 427"/>
                <a:gd name="T90" fmla="*/ 838 w 870"/>
                <a:gd name="T91" fmla="*/ 363 h 427"/>
                <a:gd name="T92" fmla="*/ 848 w 870"/>
                <a:gd name="T93" fmla="*/ 388 h 427"/>
                <a:gd name="T94" fmla="*/ 853 w 870"/>
                <a:gd name="T95" fmla="*/ 393 h 427"/>
                <a:gd name="T96" fmla="*/ 858 w 870"/>
                <a:gd name="T97" fmla="*/ 398 h 427"/>
                <a:gd name="T98" fmla="*/ 860 w 870"/>
                <a:gd name="T99" fmla="*/ 405 h 427"/>
                <a:gd name="T100" fmla="*/ 864 w 870"/>
                <a:gd name="T101" fmla="*/ 417 h 427"/>
                <a:gd name="T102" fmla="*/ 870 w 870"/>
                <a:gd name="T103" fmla="*/ 424 h 427"/>
                <a:gd name="T104" fmla="*/ 588 w 870"/>
                <a:gd name="T105" fmla="*/ 427 h 427"/>
                <a:gd name="T106" fmla="*/ 338 w 870"/>
                <a:gd name="T107" fmla="*/ 417 h 427"/>
                <a:gd name="T108" fmla="*/ 193 w 870"/>
                <a:gd name="T109" fmla="*/ 408 h 427"/>
                <a:gd name="T110" fmla="*/ 198 w 870"/>
                <a:gd name="T111" fmla="*/ 296 h 427"/>
                <a:gd name="T112" fmla="*/ 195 w 870"/>
                <a:gd name="T113" fmla="*/ 279 h 427"/>
                <a:gd name="T114" fmla="*/ 96 w 870"/>
                <a:gd name="T115" fmla="*/ 276 h 427"/>
                <a:gd name="T116" fmla="*/ 1 w 870"/>
                <a:gd name="T117" fmla="*/ 219 h 427"/>
                <a:gd name="T118" fmla="*/ 13 w 870"/>
                <a:gd name="T119" fmla="*/ 4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427">
                  <a:moveTo>
                    <a:pt x="15" y="0"/>
                  </a:moveTo>
                  <a:lnTo>
                    <a:pt x="47" y="2"/>
                  </a:lnTo>
                  <a:lnTo>
                    <a:pt x="85" y="4"/>
                  </a:lnTo>
                  <a:lnTo>
                    <a:pt x="129" y="7"/>
                  </a:lnTo>
                  <a:lnTo>
                    <a:pt x="178" y="9"/>
                  </a:lnTo>
                  <a:lnTo>
                    <a:pt x="228" y="10"/>
                  </a:lnTo>
                  <a:lnTo>
                    <a:pt x="280" y="12"/>
                  </a:lnTo>
                  <a:lnTo>
                    <a:pt x="332" y="15"/>
                  </a:lnTo>
                  <a:lnTo>
                    <a:pt x="383" y="17"/>
                  </a:lnTo>
                  <a:lnTo>
                    <a:pt x="430" y="19"/>
                  </a:lnTo>
                  <a:lnTo>
                    <a:pt x="470" y="20"/>
                  </a:lnTo>
                  <a:lnTo>
                    <a:pt x="506" y="20"/>
                  </a:lnTo>
                  <a:lnTo>
                    <a:pt x="532" y="22"/>
                  </a:lnTo>
                  <a:lnTo>
                    <a:pt x="551" y="22"/>
                  </a:lnTo>
                  <a:lnTo>
                    <a:pt x="556" y="22"/>
                  </a:lnTo>
                  <a:lnTo>
                    <a:pt x="558" y="24"/>
                  </a:lnTo>
                  <a:lnTo>
                    <a:pt x="558" y="24"/>
                  </a:lnTo>
                  <a:lnTo>
                    <a:pt x="561" y="27"/>
                  </a:lnTo>
                  <a:lnTo>
                    <a:pt x="564" y="30"/>
                  </a:lnTo>
                  <a:lnTo>
                    <a:pt x="568" y="32"/>
                  </a:lnTo>
                  <a:lnTo>
                    <a:pt x="569" y="34"/>
                  </a:lnTo>
                  <a:lnTo>
                    <a:pt x="573" y="35"/>
                  </a:lnTo>
                  <a:lnTo>
                    <a:pt x="574" y="37"/>
                  </a:lnTo>
                  <a:lnTo>
                    <a:pt x="578" y="39"/>
                  </a:lnTo>
                  <a:lnTo>
                    <a:pt x="583" y="40"/>
                  </a:lnTo>
                  <a:lnTo>
                    <a:pt x="590" y="42"/>
                  </a:lnTo>
                  <a:lnTo>
                    <a:pt x="595" y="46"/>
                  </a:lnTo>
                  <a:lnTo>
                    <a:pt x="598" y="46"/>
                  </a:lnTo>
                  <a:lnTo>
                    <a:pt x="600" y="47"/>
                  </a:lnTo>
                  <a:lnTo>
                    <a:pt x="601" y="47"/>
                  </a:lnTo>
                  <a:lnTo>
                    <a:pt x="603" y="49"/>
                  </a:lnTo>
                  <a:lnTo>
                    <a:pt x="605" y="49"/>
                  </a:lnTo>
                  <a:lnTo>
                    <a:pt x="606" y="49"/>
                  </a:lnTo>
                  <a:lnTo>
                    <a:pt x="610" y="49"/>
                  </a:lnTo>
                  <a:lnTo>
                    <a:pt x="613" y="47"/>
                  </a:lnTo>
                  <a:lnTo>
                    <a:pt x="615" y="47"/>
                  </a:lnTo>
                  <a:lnTo>
                    <a:pt x="616" y="46"/>
                  </a:lnTo>
                  <a:lnTo>
                    <a:pt x="616" y="44"/>
                  </a:lnTo>
                  <a:lnTo>
                    <a:pt x="616" y="42"/>
                  </a:lnTo>
                  <a:lnTo>
                    <a:pt x="618" y="40"/>
                  </a:lnTo>
                  <a:lnTo>
                    <a:pt x="620" y="39"/>
                  </a:lnTo>
                  <a:lnTo>
                    <a:pt x="622" y="39"/>
                  </a:lnTo>
                  <a:lnTo>
                    <a:pt x="625" y="40"/>
                  </a:lnTo>
                  <a:lnTo>
                    <a:pt x="628" y="40"/>
                  </a:lnTo>
                  <a:lnTo>
                    <a:pt x="633" y="42"/>
                  </a:lnTo>
                  <a:lnTo>
                    <a:pt x="647" y="42"/>
                  </a:lnTo>
                  <a:lnTo>
                    <a:pt x="660" y="40"/>
                  </a:lnTo>
                  <a:lnTo>
                    <a:pt x="672" y="39"/>
                  </a:lnTo>
                  <a:lnTo>
                    <a:pt x="675" y="39"/>
                  </a:lnTo>
                  <a:lnTo>
                    <a:pt x="677" y="39"/>
                  </a:lnTo>
                  <a:lnTo>
                    <a:pt x="677" y="39"/>
                  </a:lnTo>
                  <a:lnTo>
                    <a:pt x="677" y="40"/>
                  </a:lnTo>
                  <a:lnTo>
                    <a:pt x="679" y="42"/>
                  </a:lnTo>
                  <a:lnTo>
                    <a:pt x="680" y="44"/>
                  </a:lnTo>
                  <a:lnTo>
                    <a:pt x="682" y="47"/>
                  </a:lnTo>
                  <a:lnTo>
                    <a:pt x="685" y="49"/>
                  </a:lnTo>
                  <a:lnTo>
                    <a:pt x="689" y="49"/>
                  </a:lnTo>
                  <a:lnTo>
                    <a:pt x="694" y="51"/>
                  </a:lnTo>
                  <a:lnTo>
                    <a:pt x="697" y="51"/>
                  </a:lnTo>
                  <a:lnTo>
                    <a:pt x="701" y="52"/>
                  </a:lnTo>
                  <a:lnTo>
                    <a:pt x="702" y="54"/>
                  </a:lnTo>
                  <a:lnTo>
                    <a:pt x="706" y="54"/>
                  </a:lnTo>
                  <a:lnTo>
                    <a:pt x="707" y="56"/>
                  </a:lnTo>
                  <a:lnTo>
                    <a:pt x="714" y="59"/>
                  </a:lnTo>
                  <a:lnTo>
                    <a:pt x="717" y="62"/>
                  </a:lnTo>
                  <a:lnTo>
                    <a:pt x="719" y="64"/>
                  </a:lnTo>
                  <a:lnTo>
                    <a:pt x="721" y="64"/>
                  </a:lnTo>
                  <a:lnTo>
                    <a:pt x="722" y="66"/>
                  </a:lnTo>
                  <a:lnTo>
                    <a:pt x="726" y="67"/>
                  </a:lnTo>
                  <a:lnTo>
                    <a:pt x="729" y="69"/>
                  </a:lnTo>
                  <a:lnTo>
                    <a:pt x="732" y="71"/>
                  </a:lnTo>
                  <a:lnTo>
                    <a:pt x="734" y="72"/>
                  </a:lnTo>
                  <a:lnTo>
                    <a:pt x="734" y="74"/>
                  </a:lnTo>
                  <a:lnTo>
                    <a:pt x="736" y="76"/>
                  </a:lnTo>
                  <a:lnTo>
                    <a:pt x="737" y="79"/>
                  </a:lnTo>
                  <a:lnTo>
                    <a:pt x="739" y="82"/>
                  </a:lnTo>
                  <a:lnTo>
                    <a:pt x="743" y="84"/>
                  </a:lnTo>
                  <a:lnTo>
                    <a:pt x="744" y="84"/>
                  </a:lnTo>
                  <a:lnTo>
                    <a:pt x="748" y="84"/>
                  </a:lnTo>
                  <a:lnTo>
                    <a:pt x="751" y="84"/>
                  </a:lnTo>
                  <a:lnTo>
                    <a:pt x="754" y="86"/>
                  </a:lnTo>
                  <a:lnTo>
                    <a:pt x="759" y="86"/>
                  </a:lnTo>
                  <a:lnTo>
                    <a:pt x="761" y="89"/>
                  </a:lnTo>
                  <a:lnTo>
                    <a:pt x="763" y="91"/>
                  </a:lnTo>
                  <a:lnTo>
                    <a:pt x="764" y="94"/>
                  </a:lnTo>
                  <a:lnTo>
                    <a:pt x="764" y="98"/>
                  </a:lnTo>
                  <a:lnTo>
                    <a:pt x="764" y="101"/>
                  </a:lnTo>
                  <a:lnTo>
                    <a:pt x="764" y="106"/>
                  </a:lnTo>
                  <a:lnTo>
                    <a:pt x="766" y="109"/>
                  </a:lnTo>
                  <a:lnTo>
                    <a:pt x="766" y="113"/>
                  </a:lnTo>
                  <a:lnTo>
                    <a:pt x="766" y="116"/>
                  </a:lnTo>
                  <a:lnTo>
                    <a:pt x="764" y="121"/>
                  </a:lnTo>
                  <a:lnTo>
                    <a:pt x="764" y="128"/>
                  </a:lnTo>
                  <a:lnTo>
                    <a:pt x="764" y="133"/>
                  </a:lnTo>
                  <a:lnTo>
                    <a:pt x="766" y="135"/>
                  </a:lnTo>
                  <a:lnTo>
                    <a:pt x="766" y="136"/>
                  </a:lnTo>
                  <a:lnTo>
                    <a:pt x="768" y="138"/>
                  </a:lnTo>
                  <a:lnTo>
                    <a:pt x="769" y="138"/>
                  </a:lnTo>
                  <a:lnTo>
                    <a:pt x="769" y="140"/>
                  </a:lnTo>
                  <a:lnTo>
                    <a:pt x="771" y="143"/>
                  </a:lnTo>
                  <a:lnTo>
                    <a:pt x="774" y="146"/>
                  </a:lnTo>
                  <a:lnTo>
                    <a:pt x="776" y="150"/>
                  </a:lnTo>
                  <a:lnTo>
                    <a:pt x="778" y="151"/>
                  </a:lnTo>
                  <a:lnTo>
                    <a:pt x="779" y="153"/>
                  </a:lnTo>
                  <a:lnTo>
                    <a:pt x="783" y="156"/>
                  </a:lnTo>
                  <a:lnTo>
                    <a:pt x="785" y="163"/>
                  </a:lnTo>
                  <a:lnTo>
                    <a:pt x="788" y="168"/>
                  </a:lnTo>
                  <a:lnTo>
                    <a:pt x="790" y="173"/>
                  </a:lnTo>
                  <a:lnTo>
                    <a:pt x="793" y="177"/>
                  </a:lnTo>
                  <a:lnTo>
                    <a:pt x="796" y="180"/>
                  </a:lnTo>
                  <a:lnTo>
                    <a:pt x="796" y="182"/>
                  </a:lnTo>
                  <a:lnTo>
                    <a:pt x="796" y="183"/>
                  </a:lnTo>
                  <a:lnTo>
                    <a:pt x="796" y="187"/>
                  </a:lnTo>
                  <a:lnTo>
                    <a:pt x="795" y="188"/>
                  </a:lnTo>
                  <a:lnTo>
                    <a:pt x="793" y="193"/>
                  </a:lnTo>
                  <a:lnTo>
                    <a:pt x="793" y="198"/>
                  </a:lnTo>
                  <a:lnTo>
                    <a:pt x="793" y="200"/>
                  </a:lnTo>
                  <a:lnTo>
                    <a:pt x="793" y="202"/>
                  </a:lnTo>
                  <a:lnTo>
                    <a:pt x="793" y="203"/>
                  </a:lnTo>
                  <a:lnTo>
                    <a:pt x="793" y="207"/>
                  </a:lnTo>
                  <a:lnTo>
                    <a:pt x="793" y="212"/>
                  </a:lnTo>
                  <a:lnTo>
                    <a:pt x="795" y="217"/>
                  </a:lnTo>
                  <a:lnTo>
                    <a:pt x="795" y="219"/>
                  </a:lnTo>
                  <a:lnTo>
                    <a:pt x="795" y="220"/>
                  </a:lnTo>
                  <a:lnTo>
                    <a:pt x="795" y="219"/>
                  </a:lnTo>
                  <a:lnTo>
                    <a:pt x="796" y="219"/>
                  </a:lnTo>
                  <a:lnTo>
                    <a:pt x="796" y="219"/>
                  </a:lnTo>
                  <a:lnTo>
                    <a:pt x="796" y="219"/>
                  </a:lnTo>
                  <a:lnTo>
                    <a:pt x="798" y="220"/>
                  </a:lnTo>
                  <a:lnTo>
                    <a:pt x="800" y="222"/>
                  </a:lnTo>
                  <a:lnTo>
                    <a:pt x="803" y="224"/>
                  </a:lnTo>
                  <a:lnTo>
                    <a:pt x="806" y="225"/>
                  </a:lnTo>
                  <a:lnTo>
                    <a:pt x="808" y="227"/>
                  </a:lnTo>
                  <a:lnTo>
                    <a:pt x="808" y="229"/>
                  </a:lnTo>
                  <a:lnTo>
                    <a:pt x="808" y="230"/>
                  </a:lnTo>
                  <a:lnTo>
                    <a:pt x="808" y="232"/>
                  </a:lnTo>
                  <a:lnTo>
                    <a:pt x="808" y="234"/>
                  </a:lnTo>
                  <a:lnTo>
                    <a:pt x="808" y="235"/>
                  </a:lnTo>
                  <a:lnTo>
                    <a:pt x="808" y="239"/>
                  </a:lnTo>
                  <a:lnTo>
                    <a:pt x="810" y="239"/>
                  </a:lnTo>
                  <a:lnTo>
                    <a:pt x="810" y="240"/>
                  </a:lnTo>
                  <a:lnTo>
                    <a:pt x="811" y="242"/>
                  </a:lnTo>
                  <a:lnTo>
                    <a:pt x="811" y="245"/>
                  </a:lnTo>
                  <a:lnTo>
                    <a:pt x="811" y="249"/>
                  </a:lnTo>
                  <a:lnTo>
                    <a:pt x="811" y="252"/>
                  </a:lnTo>
                  <a:lnTo>
                    <a:pt x="811" y="256"/>
                  </a:lnTo>
                  <a:lnTo>
                    <a:pt x="811" y="257"/>
                  </a:lnTo>
                  <a:lnTo>
                    <a:pt x="813" y="257"/>
                  </a:lnTo>
                  <a:lnTo>
                    <a:pt x="815" y="259"/>
                  </a:lnTo>
                  <a:lnTo>
                    <a:pt x="815" y="261"/>
                  </a:lnTo>
                  <a:lnTo>
                    <a:pt x="816" y="264"/>
                  </a:lnTo>
                  <a:lnTo>
                    <a:pt x="816" y="266"/>
                  </a:lnTo>
                  <a:lnTo>
                    <a:pt x="816" y="267"/>
                  </a:lnTo>
                  <a:lnTo>
                    <a:pt x="816" y="269"/>
                  </a:lnTo>
                  <a:lnTo>
                    <a:pt x="816" y="271"/>
                  </a:lnTo>
                  <a:lnTo>
                    <a:pt x="816" y="276"/>
                  </a:lnTo>
                  <a:lnTo>
                    <a:pt x="816" y="281"/>
                  </a:lnTo>
                  <a:lnTo>
                    <a:pt x="816" y="287"/>
                  </a:lnTo>
                  <a:lnTo>
                    <a:pt x="818" y="293"/>
                  </a:lnTo>
                  <a:lnTo>
                    <a:pt x="818" y="298"/>
                  </a:lnTo>
                  <a:lnTo>
                    <a:pt x="820" y="299"/>
                  </a:lnTo>
                  <a:lnTo>
                    <a:pt x="820" y="303"/>
                  </a:lnTo>
                  <a:lnTo>
                    <a:pt x="820" y="304"/>
                  </a:lnTo>
                  <a:lnTo>
                    <a:pt x="820" y="309"/>
                  </a:lnTo>
                  <a:lnTo>
                    <a:pt x="820" y="329"/>
                  </a:lnTo>
                  <a:lnTo>
                    <a:pt x="820" y="333"/>
                  </a:lnTo>
                  <a:lnTo>
                    <a:pt x="820" y="335"/>
                  </a:lnTo>
                  <a:lnTo>
                    <a:pt x="822" y="335"/>
                  </a:lnTo>
                  <a:lnTo>
                    <a:pt x="823" y="335"/>
                  </a:lnTo>
                  <a:lnTo>
                    <a:pt x="823" y="335"/>
                  </a:lnTo>
                  <a:lnTo>
                    <a:pt x="825" y="335"/>
                  </a:lnTo>
                  <a:lnTo>
                    <a:pt x="827" y="336"/>
                  </a:lnTo>
                  <a:lnTo>
                    <a:pt x="828" y="338"/>
                  </a:lnTo>
                  <a:lnTo>
                    <a:pt x="828" y="341"/>
                  </a:lnTo>
                  <a:lnTo>
                    <a:pt x="828" y="345"/>
                  </a:lnTo>
                  <a:lnTo>
                    <a:pt x="827" y="348"/>
                  </a:lnTo>
                  <a:lnTo>
                    <a:pt x="827" y="353"/>
                  </a:lnTo>
                  <a:lnTo>
                    <a:pt x="827" y="356"/>
                  </a:lnTo>
                  <a:lnTo>
                    <a:pt x="827" y="358"/>
                  </a:lnTo>
                  <a:lnTo>
                    <a:pt x="828" y="360"/>
                  </a:lnTo>
                  <a:lnTo>
                    <a:pt x="830" y="360"/>
                  </a:lnTo>
                  <a:lnTo>
                    <a:pt x="833" y="361"/>
                  </a:lnTo>
                  <a:lnTo>
                    <a:pt x="835" y="361"/>
                  </a:lnTo>
                  <a:lnTo>
                    <a:pt x="838" y="363"/>
                  </a:lnTo>
                  <a:lnTo>
                    <a:pt x="840" y="368"/>
                  </a:lnTo>
                  <a:lnTo>
                    <a:pt x="843" y="375"/>
                  </a:lnTo>
                  <a:lnTo>
                    <a:pt x="845" y="382"/>
                  </a:lnTo>
                  <a:lnTo>
                    <a:pt x="848" y="388"/>
                  </a:lnTo>
                  <a:lnTo>
                    <a:pt x="852" y="390"/>
                  </a:lnTo>
                  <a:lnTo>
                    <a:pt x="853" y="392"/>
                  </a:lnTo>
                  <a:lnTo>
                    <a:pt x="853" y="393"/>
                  </a:lnTo>
                  <a:lnTo>
                    <a:pt x="853" y="393"/>
                  </a:lnTo>
                  <a:lnTo>
                    <a:pt x="855" y="393"/>
                  </a:lnTo>
                  <a:lnTo>
                    <a:pt x="855" y="395"/>
                  </a:lnTo>
                  <a:lnTo>
                    <a:pt x="857" y="397"/>
                  </a:lnTo>
                  <a:lnTo>
                    <a:pt x="858" y="398"/>
                  </a:lnTo>
                  <a:lnTo>
                    <a:pt x="858" y="402"/>
                  </a:lnTo>
                  <a:lnTo>
                    <a:pt x="858" y="402"/>
                  </a:lnTo>
                  <a:lnTo>
                    <a:pt x="858" y="403"/>
                  </a:lnTo>
                  <a:lnTo>
                    <a:pt x="860" y="405"/>
                  </a:lnTo>
                  <a:lnTo>
                    <a:pt x="860" y="408"/>
                  </a:lnTo>
                  <a:lnTo>
                    <a:pt x="862" y="412"/>
                  </a:lnTo>
                  <a:lnTo>
                    <a:pt x="864" y="414"/>
                  </a:lnTo>
                  <a:lnTo>
                    <a:pt x="864" y="417"/>
                  </a:lnTo>
                  <a:lnTo>
                    <a:pt x="864" y="417"/>
                  </a:lnTo>
                  <a:lnTo>
                    <a:pt x="865" y="419"/>
                  </a:lnTo>
                  <a:lnTo>
                    <a:pt x="867" y="420"/>
                  </a:lnTo>
                  <a:lnTo>
                    <a:pt x="870" y="424"/>
                  </a:lnTo>
                  <a:lnTo>
                    <a:pt x="801" y="425"/>
                  </a:lnTo>
                  <a:lnTo>
                    <a:pt x="729" y="427"/>
                  </a:lnTo>
                  <a:lnTo>
                    <a:pt x="658" y="427"/>
                  </a:lnTo>
                  <a:lnTo>
                    <a:pt x="588" y="427"/>
                  </a:lnTo>
                  <a:lnTo>
                    <a:pt x="521" y="425"/>
                  </a:lnTo>
                  <a:lnTo>
                    <a:pt x="455" y="422"/>
                  </a:lnTo>
                  <a:lnTo>
                    <a:pt x="393" y="420"/>
                  </a:lnTo>
                  <a:lnTo>
                    <a:pt x="338" y="417"/>
                  </a:lnTo>
                  <a:lnTo>
                    <a:pt x="289" y="415"/>
                  </a:lnTo>
                  <a:lnTo>
                    <a:pt x="247" y="412"/>
                  </a:lnTo>
                  <a:lnTo>
                    <a:pt x="215" y="410"/>
                  </a:lnTo>
                  <a:lnTo>
                    <a:pt x="193" y="408"/>
                  </a:lnTo>
                  <a:lnTo>
                    <a:pt x="195" y="370"/>
                  </a:lnTo>
                  <a:lnTo>
                    <a:pt x="196" y="338"/>
                  </a:lnTo>
                  <a:lnTo>
                    <a:pt x="196" y="313"/>
                  </a:lnTo>
                  <a:lnTo>
                    <a:pt x="198" y="296"/>
                  </a:lnTo>
                  <a:lnTo>
                    <a:pt x="198" y="291"/>
                  </a:lnTo>
                  <a:lnTo>
                    <a:pt x="198" y="286"/>
                  </a:lnTo>
                  <a:lnTo>
                    <a:pt x="198" y="282"/>
                  </a:lnTo>
                  <a:lnTo>
                    <a:pt x="195" y="279"/>
                  </a:lnTo>
                  <a:lnTo>
                    <a:pt x="186" y="277"/>
                  </a:lnTo>
                  <a:lnTo>
                    <a:pt x="166" y="277"/>
                  </a:lnTo>
                  <a:lnTo>
                    <a:pt x="134" y="277"/>
                  </a:lnTo>
                  <a:lnTo>
                    <a:pt x="96" y="276"/>
                  </a:lnTo>
                  <a:lnTo>
                    <a:pt x="50" y="272"/>
                  </a:lnTo>
                  <a:lnTo>
                    <a:pt x="0" y="267"/>
                  </a:lnTo>
                  <a:lnTo>
                    <a:pt x="0" y="247"/>
                  </a:lnTo>
                  <a:lnTo>
                    <a:pt x="1" y="219"/>
                  </a:lnTo>
                  <a:lnTo>
                    <a:pt x="5" y="182"/>
                  </a:lnTo>
                  <a:lnTo>
                    <a:pt x="6" y="141"/>
                  </a:lnTo>
                  <a:lnTo>
                    <a:pt x="10" y="96"/>
                  </a:lnTo>
                  <a:lnTo>
                    <a:pt x="13" y="49"/>
                  </a:lnTo>
                  <a:lnTo>
                    <a:pt x="1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 name="Freeform 30"/>
            <p:cNvSpPr>
              <a:spLocks/>
            </p:cNvSpPr>
            <p:nvPr/>
          </p:nvSpPr>
          <p:spPr bwMode="auto">
            <a:xfrm>
              <a:off x="7105215" y="4736772"/>
              <a:ext cx="611619" cy="319924"/>
            </a:xfrm>
            <a:custGeom>
              <a:avLst/>
              <a:gdLst>
                <a:gd name="T0" fmla="*/ 488 w 780"/>
                <a:gd name="T1" fmla="*/ 3 h 408"/>
                <a:gd name="T2" fmla="*/ 521 w 780"/>
                <a:gd name="T3" fmla="*/ 20 h 408"/>
                <a:gd name="T4" fmla="*/ 642 w 780"/>
                <a:gd name="T5" fmla="*/ 44 h 408"/>
                <a:gd name="T6" fmla="*/ 668 w 780"/>
                <a:gd name="T7" fmla="*/ 37 h 408"/>
                <a:gd name="T8" fmla="*/ 688 w 780"/>
                <a:gd name="T9" fmla="*/ 50 h 408"/>
                <a:gd name="T10" fmla="*/ 703 w 780"/>
                <a:gd name="T11" fmla="*/ 69 h 408"/>
                <a:gd name="T12" fmla="*/ 723 w 780"/>
                <a:gd name="T13" fmla="*/ 128 h 408"/>
                <a:gd name="T14" fmla="*/ 750 w 780"/>
                <a:gd name="T15" fmla="*/ 160 h 408"/>
                <a:gd name="T16" fmla="*/ 770 w 780"/>
                <a:gd name="T17" fmla="*/ 185 h 408"/>
                <a:gd name="T18" fmla="*/ 713 w 780"/>
                <a:gd name="T19" fmla="*/ 247 h 408"/>
                <a:gd name="T20" fmla="*/ 696 w 780"/>
                <a:gd name="T21" fmla="*/ 272 h 408"/>
                <a:gd name="T22" fmla="*/ 676 w 780"/>
                <a:gd name="T23" fmla="*/ 287 h 408"/>
                <a:gd name="T24" fmla="*/ 661 w 780"/>
                <a:gd name="T25" fmla="*/ 302 h 408"/>
                <a:gd name="T26" fmla="*/ 627 w 780"/>
                <a:gd name="T27" fmla="*/ 317 h 408"/>
                <a:gd name="T28" fmla="*/ 496 w 780"/>
                <a:gd name="T29" fmla="*/ 338 h 408"/>
                <a:gd name="T30" fmla="*/ 365 w 780"/>
                <a:gd name="T31" fmla="*/ 349 h 408"/>
                <a:gd name="T32" fmla="*/ 204 w 780"/>
                <a:gd name="T33" fmla="*/ 368 h 408"/>
                <a:gd name="T34" fmla="*/ 158 w 780"/>
                <a:gd name="T35" fmla="*/ 373 h 408"/>
                <a:gd name="T36" fmla="*/ 120 w 780"/>
                <a:gd name="T37" fmla="*/ 396 h 408"/>
                <a:gd name="T38" fmla="*/ 14 w 780"/>
                <a:gd name="T39" fmla="*/ 408 h 408"/>
                <a:gd name="T40" fmla="*/ 7 w 780"/>
                <a:gd name="T41" fmla="*/ 405 h 408"/>
                <a:gd name="T42" fmla="*/ 24 w 780"/>
                <a:gd name="T43" fmla="*/ 393 h 408"/>
                <a:gd name="T44" fmla="*/ 39 w 780"/>
                <a:gd name="T45" fmla="*/ 373 h 408"/>
                <a:gd name="T46" fmla="*/ 39 w 780"/>
                <a:gd name="T47" fmla="*/ 338 h 408"/>
                <a:gd name="T48" fmla="*/ 42 w 780"/>
                <a:gd name="T49" fmla="*/ 311 h 408"/>
                <a:gd name="T50" fmla="*/ 88 w 780"/>
                <a:gd name="T51" fmla="*/ 316 h 408"/>
                <a:gd name="T52" fmla="*/ 108 w 780"/>
                <a:gd name="T53" fmla="*/ 319 h 408"/>
                <a:gd name="T54" fmla="*/ 105 w 780"/>
                <a:gd name="T55" fmla="*/ 291 h 408"/>
                <a:gd name="T56" fmla="*/ 120 w 780"/>
                <a:gd name="T57" fmla="*/ 267 h 408"/>
                <a:gd name="T58" fmla="*/ 143 w 780"/>
                <a:gd name="T59" fmla="*/ 255 h 408"/>
                <a:gd name="T60" fmla="*/ 143 w 780"/>
                <a:gd name="T61" fmla="*/ 223 h 408"/>
                <a:gd name="T62" fmla="*/ 155 w 780"/>
                <a:gd name="T63" fmla="*/ 208 h 408"/>
                <a:gd name="T64" fmla="*/ 173 w 780"/>
                <a:gd name="T65" fmla="*/ 202 h 408"/>
                <a:gd name="T66" fmla="*/ 185 w 780"/>
                <a:gd name="T67" fmla="*/ 207 h 408"/>
                <a:gd name="T68" fmla="*/ 194 w 780"/>
                <a:gd name="T69" fmla="*/ 195 h 408"/>
                <a:gd name="T70" fmla="*/ 209 w 780"/>
                <a:gd name="T71" fmla="*/ 190 h 408"/>
                <a:gd name="T72" fmla="*/ 232 w 780"/>
                <a:gd name="T73" fmla="*/ 200 h 408"/>
                <a:gd name="T74" fmla="*/ 242 w 780"/>
                <a:gd name="T75" fmla="*/ 203 h 408"/>
                <a:gd name="T76" fmla="*/ 259 w 780"/>
                <a:gd name="T77" fmla="*/ 183 h 408"/>
                <a:gd name="T78" fmla="*/ 271 w 780"/>
                <a:gd name="T79" fmla="*/ 181 h 408"/>
                <a:gd name="T80" fmla="*/ 286 w 780"/>
                <a:gd name="T81" fmla="*/ 188 h 408"/>
                <a:gd name="T82" fmla="*/ 294 w 780"/>
                <a:gd name="T83" fmla="*/ 186 h 408"/>
                <a:gd name="T84" fmla="*/ 303 w 780"/>
                <a:gd name="T85" fmla="*/ 171 h 408"/>
                <a:gd name="T86" fmla="*/ 313 w 780"/>
                <a:gd name="T87" fmla="*/ 160 h 408"/>
                <a:gd name="T88" fmla="*/ 310 w 780"/>
                <a:gd name="T89" fmla="*/ 148 h 408"/>
                <a:gd name="T90" fmla="*/ 326 w 780"/>
                <a:gd name="T91" fmla="*/ 160 h 408"/>
                <a:gd name="T92" fmla="*/ 348 w 780"/>
                <a:gd name="T93" fmla="*/ 168 h 408"/>
                <a:gd name="T94" fmla="*/ 365 w 780"/>
                <a:gd name="T95" fmla="*/ 138 h 408"/>
                <a:gd name="T96" fmla="*/ 380 w 780"/>
                <a:gd name="T97" fmla="*/ 126 h 408"/>
                <a:gd name="T98" fmla="*/ 394 w 780"/>
                <a:gd name="T99" fmla="*/ 101 h 408"/>
                <a:gd name="T100" fmla="*/ 404 w 780"/>
                <a:gd name="T101" fmla="*/ 70 h 408"/>
                <a:gd name="T102" fmla="*/ 410 w 780"/>
                <a:gd name="T103" fmla="*/ 57 h 408"/>
                <a:gd name="T104" fmla="*/ 429 w 780"/>
                <a:gd name="T105" fmla="*/ 65 h 408"/>
                <a:gd name="T106" fmla="*/ 459 w 780"/>
                <a:gd name="T107" fmla="*/ 47 h 408"/>
                <a:gd name="T108" fmla="*/ 459 w 780"/>
                <a:gd name="T109" fmla="*/ 30 h 408"/>
                <a:gd name="T110" fmla="*/ 452 w 780"/>
                <a:gd name="T111" fmla="*/ 13 h 408"/>
                <a:gd name="T112" fmla="*/ 466 w 780"/>
                <a:gd name="T113" fmla="*/ 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0" h="408">
                  <a:moveTo>
                    <a:pt x="471" y="0"/>
                  </a:moveTo>
                  <a:lnTo>
                    <a:pt x="473" y="0"/>
                  </a:lnTo>
                  <a:lnTo>
                    <a:pt x="476" y="0"/>
                  </a:lnTo>
                  <a:lnTo>
                    <a:pt x="479" y="2"/>
                  </a:lnTo>
                  <a:lnTo>
                    <a:pt x="484" y="3"/>
                  </a:lnTo>
                  <a:lnTo>
                    <a:pt x="486" y="3"/>
                  </a:lnTo>
                  <a:lnTo>
                    <a:pt x="488" y="3"/>
                  </a:lnTo>
                  <a:lnTo>
                    <a:pt x="488" y="3"/>
                  </a:lnTo>
                  <a:lnTo>
                    <a:pt x="489" y="3"/>
                  </a:lnTo>
                  <a:lnTo>
                    <a:pt x="493" y="3"/>
                  </a:lnTo>
                  <a:lnTo>
                    <a:pt x="498" y="3"/>
                  </a:lnTo>
                  <a:lnTo>
                    <a:pt x="505" y="3"/>
                  </a:lnTo>
                  <a:lnTo>
                    <a:pt x="510" y="7"/>
                  </a:lnTo>
                  <a:lnTo>
                    <a:pt x="515" y="10"/>
                  </a:lnTo>
                  <a:lnTo>
                    <a:pt x="518" y="15"/>
                  </a:lnTo>
                  <a:lnTo>
                    <a:pt x="521" y="20"/>
                  </a:lnTo>
                  <a:lnTo>
                    <a:pt x="629" y="49"/>
                  </a:lnTo>
                  <a:lnTo>
                    <a:pt x="631" y="49"/>
                  </a:lnTo>
                  <a:lnTo>
                    <a:pt x="632" y="47"/>
                  </a:lnTo>
                  <a:lnTo>
                    <a:pt x="634" y="47"/>
                  </a:lnTo>
                  <a:lnTo>
                    <a:pt x="636" y="47"/>
                  </a:lnTo>
                  <a:lnTo>
                    <a:pt x="637" y="47"/>
                  </a:lnTo>
                  <a:lnTo>
                    <a:pt x="639" y="47"/>
                  </a:lnTo>
                  <a:lnTo>
                    <a:pt x="642" y="44"/>
                  </a:lnTo>
                  <a:lnTo>
                    <a:pt x="647" y="37"/>
                  </a:lnTo>
                  <a:lnTo>
                    <a:pt x="652" y="34"/>
                  </a:lnTo>
                  <a:lnTo>
                    <a:pt x="657" y="30"/>
                  </a:lnTo>
                  <a:lnTo>
                    <a:pt x="661" y="28"/>
                  </a:lnTo>
                  <a:lnTo>
                    <a:pt x="663" y="27"/>
                  </a:lnTo>
                  <a:lnTo>
                    <a:pt x="666" y="28"/>
                  </a:lnTo>
                  <a:lnTo>
                    <a:pt x="666" y="34"/>
                  </a:lnTo>
                  <a:lnTo>
                    <a:pt x="668" y="37"/>
                  </a:lnTo>
                  <a:lnTo>
                    <a:pt x="669" y="40"/>
                  </a:lnTo>
                  <a:lnTo>
                    <a:pt x="669" y="44"/>
                  </a:lnTo>
                  <a:lnTo>
                    <a:pt x="671" y="45"/>
                  </a:lnTo>
                  <a:lnTo>
                    <a:pt x="673" y="47"/>
                  </a:lnTo>
                  <a:lnTo>
                    <a:pt x="678" y="49"/>
                  </a:lnTo>
                  <a:lnTo>
                    <a:pt x="683" y="49"/>
                  </a:lnTo>
                  <a:lnTo>
                    <a:pt x="686" y="49"/>
                  </a:lnTo>
                  <a:lnTo>
                    <a:pt x="688" y="50"/>
                  </a:lnTo>
                  <a:lnTo>
                    <a:pt x="691" y="52"/>
                  </a:lnTo>
                  <a:lnTo>
                    <a:pt x="693" y="54"/>
                  </a:lnTo>
                  <a:lnTo>
                    <a:pt x="696" y="57"/>
                  </a:lnTo>
                  <a:lnTo>
                    <a:pt x="696" y="60"/>
                  </a:lnTo>
                  <a:lnTo>
                    <a:pt x="698" y="62"/>
                  </a:lnTo>
                  <a:lnTo>
                    <a:pt x="699" y="64"/>
                  </a:lnTo>
                  <a:lnTo>
                    <a:pt x="701" y="67"/>
                  </a:lnTo>
                  <a:lnTo>
                    <a:pt x="703" y="69"/>
                  </a:lnTo>
                  <a:lnTo>
                    <a:pt x="705" y="79"/>
                  </a:lnTo>
                  <a:lnTo>
                    <a:pt x="706" y="91"/>
                  </a:lnTo>
                  <a:lnTo>
                    <a:pt x="708" y="102"/>
                  </a:lnTo>
                  <a:lnTo>
                    <a:pt x="710" y="109"/>
                  </a:lnTo>
                  <a:lnTo>
                    <a:pt x="711" y="114"/>
                  </a:lnTo>
                  <a:lnTo>
                    <a:pt x="715" y="118"/>
                  </a:lnTo>
                  <a:lnTo>
                    <a:pt x="718" y="123"/>
                  </a:lnTo>
                  <a:lnTo>
                    <a:pt x="723" y="128"/>
                  </a:lnTo>
                  <a:lnTo>
                    <a:pt x="728" y="133"/>
                  </a:lnTo>
                  <a:lnTo>
                    <a:pt x="731" y="138"/>
                  </a:lnTo>
                  <a:lnTo>
                    <a:pt x="735" y="141"/>
                  </a:lnTo>
                  <a:lnTo>
                    <a:pt x="736" y="144"/>
                  </a:lnTo>
                  <a:lnTo>
                    <a:pt x="738" y="148"/>
                  </a:lnTo>
                  <a:lnTo>
                    <a:pt x="743" y="151"/>
                  </a:lnTo>
                  <a:lnTo>
                    <a:pt x="747" y="156"/>
                  </a:lnTo>
                  <a:lnTo>
                    <a:pt x="750" y="160"/>
                  </a:lnTo>
                  <a:lnTo>
                    <a:pt x="753" y="163"/>
                  </a:lnTo>
                  <a:lnTo>
                    <a:pt x="757" y="165"/>
                  </a:lnTo>
                  <a:lnTo>
                    <a:pt x="762" y="168"/>
                  </a:lnTo>
                  <a:lnTo>
                    <a:pt x="767" y="170"/>
                  </a:lnTo>
                  <a:lnTo>
                    <a:pt x="772" y="171"/>
                  </a:lnTo>
                  <a:lnTo>
                    <a:pt x="775" y="173"/>
                  </a:lnTo>
                  <a:lnTo>
                    <a:pt x="780" y="175"/>
                  </a:lnTo>
                  <a:lnTo>
                    <a:pt x="770" y="185"/>
                  </a:lnTo>
                  <a:lnTo>
                    <a:pt x="760" y="198"/>
                  </a:lnTo>
                  <a:lnTo>
                    <a:pt x="750" y="213"/>
                  </a:lnTo>
                  <a:lnTo>
                    <a:pt x="740" y="225"/>
                  </a:lnTo>
                  <a:lnTo>
                    <a:pt x="730" y="230"/>
                  </a:lnTo>
                  <a:lnTo>
                    <a:pt x="721" y="235"/>
                  </a:lnTo>
                  <a:lnTo>
                    <a:pt x="716" y="240"/>
                  </a:lnTo>
                  <a:lnTo>
                    <a:pt x="713" y="245"/>
                  </a:lnTo>
                  <a:lnTo>
                    <a:pt x="713" y="247"/>
                  </a:lnTo>
                  <a:lnTo>
                    <a:pt x="711" y="249"/>
                  </a:lnTo>
                  <a:lnTo>
                    <a:pt x="711" y="250"/>
                  </a:lnTo>
                  <a:lnTo>
                    <a:pt x="711" y="250"/>
                  </a:lnTo>
                  <a:lnTo>
                    <a:pt x="710" y="252"/>
                  </a:lnTo>
                  <a:lnTo>
                    <a:pt x="708" y="254"/>
                  </a:lnTo>
                  <a:lnTo>
                    <a:pt x="701" y="262"/>
                  </a:lnTo>
                  <a:lnTo>
                    <a:pt x="698" y="270"/>
                  </a:lnTo>
                  <a:lnTo>
                    <a:pt x="696" y="272"/>
                  </a:lnTo>
                  <a:lnTo>
                    <a:pt x="696" y="274"/>
                  </a:lnTo>
                  <a:lnTo>
                    <a:pt x="694" y="275"/>
                  </a:lnTo>
                  <a:lnTo>
                    <a:pt x="691" y="277"/>
                  </a:lnTo>
                  <a:lnTo>
                    <a:pt x="688" y="279"/>
                  </a:lnTo>
                  <a:lnTo>
                    <a:pt x="683" y="281"/>
                  </a:lnTo>
                  <a:lnTo>
                    <a:pt x="679" y="284"/>
                  </a:lnTo>
                  <a:lnTo>
                    <a:pt x="678" y="286"/>
                  </a:lnTo>
                  <a:lnTo>
                    <a:pt x="676" y="287"/>
                  </a:lnTo>
                  <a:lnTo>
                    <a:pt x="678" y="289"/>
                  </a:lnTo>
                  <a:lnTo>
                    <a:pt x="678" y="291"/>
                  </a:lnTo>
                  <a:lnTo>
                    <a:pt x="676" y="294"/>
                  </a:lnTo>
                  <a:lnTo>
                    <a:pt x="674" y="297"/>
                  </a:lnTo>
                  <a:lnTo>
                    <a:pt x="671" y="301"/>
                  </a:lnTo>
                  <a:lnTo>
                    <a:pt x="668" y="302"/>
                  </a:lnTo>
                  <a:lnTo>
                    <a:pt x="664" y="302"/>
                  </a:lnTo>
                  <a:lnTo>
                    <a:pt x="661" y="302"/>
                  </a:lnTo>
                  <a:lnTo>
                    <a:pt x="657" y="302"/>
                  </a:lnTo>
                  <a:lnTo>
                    <a:pt x="654" y="304"/>
                  </a:lnTo>
                  <a:lnTo>
                    <a:pt x="649" y="307"/>
                  </a:lnTo>
                  <a:lnTo>
                    <a:pt x="646" y="311"/>
                  </a:lnTo>
                  <a:lnTo>
                    <a:pt x="641" y="311"/>
                  </a:lnTo>
                  <a:lnTo>
                    <a:pt x="637" y="312"/>
                  </a:lnTo>
                  <a:lnTo>
                    <a:pt x="632" y="314"/>
                  </a:lnTo>
                  <a:lnTo>
                    <a:pt x="627" y="317"/>
                  </a:lnTo>
                  <a:lnTo>
                    <a:pt x="624" y="321"/>
                  </a:lnTo>
                  <a:lnTo>
                    <a:pt x="619" y="324"/>
                  </a:lnTo>
                  <a:lnTo>
                    <a:pt x="597" y="326"/>
                  </a:lnTo>
                  <a:lnTo>
                    <a:pt x="577" y="329"/>
                  </a:lnTo>
                  <a:lnTo>
                    <a:pt x="563" y="331"/>
                  </a:lnTo>
                  <a:lnTo>
                    <a:pt x="543" y="333"/>
                  </a:lnTo>
                  <a:lnTo>
                    <a:pt x="518" y="336"/>
                  </a:lnTo>
                  <a:lnTo>
                    <a:pt x="496" y="338"/>
                  </a:lnTo>
                  <a:lnTo>
                    <a:pt x="476" y="341"/>
                  </a:lnTo>
                  <a:lnTo>
                    <a:pt x="466" y="343"/>
                  </a:lnTo>
                  <a:lnTo>
                    <a:pt x="454" y="344"/>
                  </a:lnTo>
                  <a:lnTo>
                    <a:pt x="437" y="344"/>
                  </a:lnTo>
                  <a:lnTo>
                    <a:pt x="417" y="346"/>
                  </a:lnTo>
                  <a:lnTo>
                    <a:pt x="397" y="348"/>
                  </a:lnTo>
                  <a:lnTo>
                    <a:pt x="380" y="349"/>
                  </a:lnTo>
                  <a:lnTo>
                    <a:pt x="365" y="349"/>
                  </a:lnTo>
                  <a:lnTo>
                    <a:pt x="345" y="353"/>
                  </a:lnTo>
                  <a:lnTo>
                    <a:pt x="320" y="354"/>
                  </a:lnTo>
                  <a:lnTo>
                    <a:pt x="293" y="358"/>
                  </a:lnTo>
                  <a:lnTo>
                    <a:pt x="266" y="361"/>
                  </a:lnTo>
                  <a:lnTo>
                    <a:pt x="242" y="363"/>
                  </a:lnTo>
                  <a:lnTo>
                    <a:pt x="226" y="366"/>
                  </a:lnTo>
                  <a:lnTo>
                    <a:pt x="215" y="366"/>
                  </a:lnTo>
                  <a:lnTo>
                    <a:pt x="204" y="368"/>
                  </a:lnTo>
                  <a:lnTo>
                    <a:pt x="189" y="368"/>
                  </a:lnTo>
                  <a:lnTo>
                    <a:pt x="173" y="366"/>
                  </a:lnTo>
                  <a:lnTo>
                    <a:pt x="162" y="366"/>
                  </a:lnTo>
                  <a:lnTo>
                    <a:pt x="158" y="366"/>
                  </a:lnTo>
                  <a:lnTo>
                    <a:pt x="157" y="366"/>
                  </a:lnTo>
                  <a:lnTo>
                    <a:pt x="157" y="368"/>
                  </a:lnTo>
                  <a:lnTo>
                    <a:pt x="157" y="370"/>
                  </a:lnTo>
                  <a:lnTo>
                    <a:pt x="158" y="373"/>
                  </a:lnTo>
                  <a:lnTo>
                    <a:pt x="160" y="376"/>
                  </a:lnTo>
                  <a:lnTo>
                    <a:pt x="162" y="381"/>
                  </a:lnTo>
                  <a:lnTo>
                    <a:pt x="162" y="385"/>
                  </a:lnTo>
                  <a:lnTo>
                    <a:pt x="160" y="388"/>
                  </a:lnTo>
                  <a:lnTo>
                    <a:pt x="158" y="391"/>
                  </a:lnTo>
                  <a:lnTo>
                    <a:pt x="152" y="393"/>
                  </a:lnTo>
                  <a:lnTo>
                    <a:pt x="137" y="395"/>
                  </a:lnTo>
                  <a:lnTo>
                    <a:pt x="120" y="396"/>
                  </a:lnTo>
                  <a:lnTo>
                    <a:pt x="100" y="396"/>
                  </a:lnTo>
                  <a:lnTo>
                    <a:pt x="84" y="398"/>
                  </a:lnTo>
                  <a:lnTo>
                    <a:pt x="74" y="400"/>
                  </a:lnTo>
                  <a:lnTo>
                    <a:pt x="61" y="401"/>
                  </a:lnTo>
                  <a:lnTo>
                    <a:pt x="46" y="403"/>
                  </a:lnTo>
                  <a:lnTo>
                    <a:pt x="31" y="405"/>
                  </a:lnTo>
                  <a:lnTo>
                    <a:pt x="19" y="407"/>
                  </a:lnTo>
                  <a:lnTo>
                    <a:pt x="14" y="408"/>
                  </a:lnTo>
                  <a:lnTo>
                    <a:pt x="7" y="408"/>
                  </a:lnTo>
                  <a:lnTo>
                    <a:pt x="0" y="408"/>
                  </a:lnTo>
                  <a:lnTo>
                    <a:pt x="0" y="407"/>
                  </a:lnTo>
                  <a:lnTo>
                    <a:pt x="2" y="403"/>
                  </a:lnTo>
                  <a:lnTo>
                    <a:pt x="2" y="403"/>
                  </a:lnTo>
                  <a:lnTo>
                    <a:pt x="4" y="403"/>
                  </a:lnTo>
                  <a:lnTo>
                    <a:pt x="4" y="403"/>
                  </a:lnTo>
                  <a:lnTo>
                    <a:pt x="7" y="405"/>
                  </a:lnTo>
                  <a:lnTo>
                    <a:pt x="10" y="405"/>
                  </a:lnTo>
                  <a:lnTo>
                    <a:pt x="12" y="403"/>
                  </a:lnTo>
                  <a:lnTo>
                    <a:pt x="14" y="401"/>
                  </a:lnTo>
                  <a:lnTo>
                    <a:pt x="17" y="398"/>
                  </a:lnTo>
                  <a:lnTo>
                    <a:pt x="19" y="396"/>
                  </a:lnTo>
                  <a:lnTo>
                    <a:pt x="21" y="395"/>
                  </a:lnTo>
                  <a:lnTo>
                    <a:pt x="22" y="393"/>
                  </a:lnTo>
                  <a:lnTo>
                    <a:pt x="24" y="393"/>
                  </a:lnTo>
                  <a:lnTo>
                    <a:pt x="27" y="391"/>
                  </a:lnTo>
                  <a:lnTo>
                    <a:pt x="32" y="391"/>
                  </a:lnTo>
                  <a:lnTo>
                    <a:pt x="34" y="390"/>
                  </a:lnTo>
                  <a:lnTo>
                    <a:pt x="36" y="390"/>
                  </a:lnTo>
                  <a:lnTo>
                    <a:pt x="37" y="386"/>
                  </a:lnTo>
                  <a:lnTo>
                    <a:pt x="37" y="383"/>
                  </a:lnTo>
                  <a:lnTo>
                    <a:pt x="37" y="378"/>
                  </a:lnTo>
                  <a:lnTo>
                    <a:pt x="39" y="373"/>
                  </a:lnTo>
                  <a:lnTo>
                    <a:pt x="41" y="368"/>
                  </a:lnTo>
                  <a:lnTo>
                    <a:pt x="39" y="365"/>
                  </a:lnTo>
                  <a:lnTo>
                    <a:pt x="39" y="361"/>
                  </a:lnTo>
                  <a:lnTo>
                    <a:pt x="41" y="356"/>
                  </a:lnTo>
                  <a:lnTo>
                    <a:pt x="41" y="351"/>
                  </a:lnTo>
                  <a:lnTo>
                    <a:pt x="41" y="346"/>
                  </a:lnTo>
                  <a:lnTo>
                    <a:pt x="41" y="343"/>
                  </a:lnTo>
                  <a:lnTo>
                    <a:pt x="39" y="338"/>
                  </a:lnTo>
                  <a:lnTo>
                    <a:pt x="37" y="334"/>
                  </a:lnTo>
                  <a:lnTo>
                    <a:pt x="34" y="333"/>
                  </a:lnTo>
                  <a:lnTo>
                    <a:pt x="34" y="333"/>
                  </a:lnTo>
                  <a:lnTo>
                    <a:pt x="36" y="328"/>
                  </a:lnTo>
                  <a:lnTo>
                    <a:pt x="39" y="321"/>
                  </a:lnTo>
                  <a:lnTo>
                    <a:pt x="39" y="317"/>
                  </a:lnTo>
                  <a:lnTo>
                    <a:pt x="41" y="314"/>
                  </a:lnTo>
                  <a:lnTo>
                    <a:pt x="42" y="311"/>
                  </a:lnTo>
                  <a:lnTo>
                    <a:pt x="44" y="309"/>
                  </a:lnTo>
                  <a:lnTo>
                    <a:pt x="46" y="306"/>
                  </a:lnTo>
                  <a:lnTo>
                    <a:pt x="49" y="304"/>
                  </a:lnTo>
                  <a:lnTo>
                    <a:pt x="56" y="304"/>
                  </a:lnTo>
                  <a:lnTo>
                    <a:pt x="69" y="306"/>
                  </a:lnTo>
                  <a:lnTo>
                    <a:pt x="79" y="309"/>
                  </a:lnTo>
                  <a:lnTo>
                    <a:pt x="86" y="314"/>
                  </a:lnTo>
                  <a:lnTo>
                    <a:pt x="88" y="316"/>
                  </a:lnTo>
                  <a:lnTo>
                    <a:pt x="91" y="317"/>
                  </a:lnTo>
                  <a:lnTo>
                    <a:pt x="93" y="321"/>
                  </a:lnTo>
                  <a:lnTo>
                    <a:pt x="96" y="323"/>
                  </a:lnTo>
                  <a:lnTo>
                    <a:pt x="100" y="326"/>
                  </a:lnTo>
                  <a:lnTo>
                    <a:pt x="101" y="326"/>
                  </a:lnTo>
                  <a:lnTo>
                    <a:pt x="105" y="326"/>
                  </a:lnTo>
                  <a:lnTo>
                    <a:pt x="106" y="323"/>
                  </a:lnTo>
                  <a:lnTo>
                    <a:pt x="108" y="319"/>
                  </a:lnTo>
                  <a:lnTo>
                    <a:pt x="110" y="316"/>
                  </a:lnTo>
                  <a:lnTo>
                    <a:pt x="113" y="314"/>
                  </a:lnTo>
                  <a:lnTo>
                    <a:pt x="113" y="311"/>
                  </a:lnTo>
                  <a:lnTo>
                    <a:pt x="113" y="307"/>
                  </a:lnTo>
                  <a:lnTo>
                    <a:pt x="113" y="304"/>
                  </a:lnTo>
                  <a:lnTo>
                    <a:pt x="111" y="301"/>
                  </a:lnTo>
                  <a:lnTo>
                    <a:pt x="108" y="294"/>
                  </a:lnTo>
                  <a:lnTo>
                    <a:pt x="105" y="291"/>
                  </a:lnTo>
                  <a:lnTo>
                    <a:pt x="103" y="287"/>
                  </a:lnTo>
                  <a:lnTo>
                    <a:pt x="103" y="284"/>
                  </a:lnTo>
                  <a:lnTo>
                    <a:pt x="105" y="281"/>
                  </a:lnTo>
                  <a:lnTo>
                    <a:pt x="106" y="277"/>
                  </a:lnTo>
                  <a:lnTo>
                    <a:pt x="110" y="274"/>
                  </a:lnTo>
                  <a:lnTo>
                    <a:pt x="111" y="272"/>
                  </a:lnTo>
                  <a:lnTo>
                    <a:pt x="115" y="270"/>
                  </a:lnTo>
                  <a:lnTo>
                    <a:pt x="120" y="267"/>
                  </a:lnTo>
                  <a:lnTo>
                    <a:pt x="125" y="265"/>
                  </a:lnTo>
                  <a:lnTo>
                    <a:pt x="128" y="265"/>
                  </a:lnTo>
                  <a:lnTo>
                    <a:pt x="133" y="264"/>
                  </a:lnTo>
                  <a:lnTo>
                    <a:pt x="137" y="264"/>
                  </a:lnTo>
                  <a:lnTo>
                    <a:pt x="140" y="262"/>
                  </a:lnTo>
                  <a:lnTo>
                    <a:pt x="142" y="260"/>
                  </a:lnTo>
                  <a:lnTo>
                    <a:pt x="143" y="259"/>
                  </a:lnTo>
                  <a:lnTo>
                    <a:pt x="143" y="255"/>
                  </a:lnTo>
                  <a:lnTo>
                    <a:pt x="142" y="250"/>
                  </a:lnTo>
                  <a:lnTo>
                    <a:pt x="140" y="247"/>
                  </a:lnTo>
                  <a:lnTo>
                    <a:pt x="138" y="242"/>
                  </a:lnTo>
                  <a:lnTo>
                    <a:pt x="137" y="239"/>
                  </a:lnTo>
                  <a:lnTo>
                    <a:pt x="135" y="235"/>
                  </a:lnTo>
                  <a:lnTo>
                    <a:pt x="137" y="232"/>
                  </a:lnTo>
                  <a:lnTo>
                    <a:pt x="140" y="227"/>
                  </a:lnTo>
                  <a:lnTo>
                    <a:pt x="143" y="223"/>
                  </a:lnTo>
                  <a:lnTo>
                    <a:pt x="145" y="220"/>
                  </a:lnTo>
                  <a:lnTo>
                    <a:pt x="148" y="222"/>
                  </a:lnTo>
                  <a:lnTo>
                    <a:pt x="150" y="222"/>
                  </a:lnTo>
                  <a:lnTo>
                    <a:pt x="153" y="220"/>
                  </a:lnTo>
                  <a:lnTo>
                    <a:pt x="155" y="218"/>
                  </a:lnTo>
                  <a:lnTo>
                    <a:pt x="157" y="213"/>
                  </a:lnTo>
                  <a:lnTo>
                    <a:pt x="157" y="210"/>
                  </a:lnTo>
                  <a:lnTo>
                    <a:pt x="155" y="208"/>
                  </a:lnTo>
                  <a:lnTo>
                    <a:pt x="155" y="207"/>
                  </a:lnTo>
                  <a:lnTo>
                    <a:pt x="157" y="205"/>
                  </a:lnTo>
                  <a:lnTo>
                    <a:pt x="158" y="203"/>
                  </a:lnTo>
                  <a:lnTo>
                    <a:pt x="162" y="203"/>
                  </a:lnTo>
                  <a:lnTo>
                    <a:pt x="163" y="203"/>
                  </a:lnTo>
                  <a:lnTo>
                    <a:pt x="167" y="203"/>
                  </a:lnTo>
                  <a:lnTo>
                    <a:pt x="170" y="203"/>
                  </a:lnTo>
                  <a:lnTo>
                    <a:pt x="173" y="202"/>
                  </a:lnTo>
                  <a:lnTo>
                    <a:pt x="175" y="200"/>
                  </a:lnTo>
                  <a:lnTo>
                    <a:pt x="179" y="198"/>
                  </a:lnTo>
                  <a:lnTo>
                    <a:pt x="180" y="198"/>
                  </a:lnTo>
                  <a:lnTo>
                    <a:pt x="182" y="198"/>
                  </a:lnTo>
                  <a:lnTo>
                    <a:pt x="182" y="200"/>
                  </a:lnTo>
                  <a:lnTo>
                    <a:pt x="182" y="203"/>
                  </a:lnTo>
                  <a:lnTo>
                    <a:pt x="184" y="205"/>
                  </a:lnTo>
                  <a:lnTo>
                    <a:pt x="185" y="207"/>
                  </a:lnTo>
                  <a:lnTo>
                    <a:pt x="187" y="207"/>
                  </a:lnTo>
                  <a:lnTo>
                    <a:pt x="187" y="205"/>
                  </a:lnTo>
                  <a:lnTo>
                    <a:pt x="187" y="203"/>
                  </a:lnTo>
                  <a:lnTo>
                    <a:pt x="187" y="202"/>
                  </a:lnTo>
                  <a:lnTo>
                    <a:pt x="187" y="200"/>
                  </a:lnTo>
                  <a:lnTo>
                    <a:pt x="189" y="197"/>
                  </a:lnTo>
                  <a:lnTo>
                    <a:pt x="192" y="195"/>
                  </a:lnTo>
                  <a:lnTo>
                    <a:pt x="194" y="195"/>
                  </a:lnTo>
                  <a:lnTo>
                    <a:pt x="197" y="195"/>
                  </a:lnTo>
                  <a:lnTo>
                    <a:pt x="199" y="193"/>
                  </a:lnTo>
                  <a:lnTo>
                    <a:pt x="202" y="191"/>
                  </a:lnTo>
                  <a:lnTo>
                    <a:pt x="205" y="190"/>
                  </a:lnTo>
                  <a:lnTo>
                    <a:pt x="207" y="190"/>
                  </a:lnTo>
                  <a:lnTo>
                    <a:pt x="207" y="188"/>
                  </a:lnTo>
                  <a:lnTo>
                    <a:pt x="209" y="188"/>
                  </a:lnTo>
                  <a:lnTo>
                    <a:pt x="209" y="190"/>
                  </a:lnTo>
                  <a:lnTo>
                    <a:pt x="212" y="191"/>
                  </a:lnTo>
                  <a:lnTo>
                    <a:pt x="214" y="195"/>
                  </a:lnTo>
                  <a:lnTo>
                    <a:pt x="217" y="197"/>
                  </a:lnTo>
                  <a:lnTo>
                    <a:pt x="221" y="197"/>
                  </a:lnTo>
                  <a:lnTo>
                    <a:pt x="224" y="198"/>
                  </a:lnTo>
                  <a:lnTo>
                    <a:pt x="227" y="198"/>
                  </a:lnTo>
                  <a:lnTo>
                    <a:pt x="229" y="198"/>
                  </a:lnTo>
                  <a:lnTo>
                    <a:pt x="232" y="200"/>
                  </a:lnTo>
                  <a:lnTo>
                    <a:pt x="234" y="200"/>
                  </a:lnTo>
                  <a:lnTo>
                    <a:pt x="237" y="203"/>
                  </a:lnTo>
                  <a:lnTo>
                    <a:pt x="239" y="205"/>
                  </a:lnTo>
                  <a:lnTo>
                    <a:pt x="241" y="207"/>
                  </a:lnTo>
                  <a:lnTo>
                    <a:pt x="242" y="205"/>
                  </a:lnTo>
                  <a:lnTo>
                    <a:pt x="242" y="205"/>
                  </a:lnTo>
                  <a:lnTo>
                    <a:pt x="242" y="205"/>
                  </a:lnTo>
                  <a:lnTo>
                    <a:pt x="242" y="203"/>
                  </a:lnTo>
                  <a:lnTo>
                    <a:pt x="244" y="203"/>
                  </a:lnTo>
                  <a:lnTo>
                    <a:pt x="244" y="200"/>
                  </a:lnTo>
                  <a:lnTo>
                    <a:pt x="247" y="197"/>
                  </a:lnTo>
                  <a:lnTo>
                    <a:pt x="249" y="191"/>
                  </a:lnTo>
                  <a:lnTo>
                    <a:pt x="251" y="188"/>
                  </a:lnTo>
                  <a:lnTo>
                    <a:pt x="252" y="186"/>
                  </a:lnTo>
                  <a:lnTo>
                    <a:pt x="256" y="183"/>
                  </a:lnTo>
                  <a:lnTo>
                    <a:pt x="259" y="183"/>
                  </a:lnTo>
                  <a:lnTo>
                    <a:pt x="263" y="181"/>
                  </a:lnTo>
                  <a:lnTo>
                    <a:pt x="264" y="180"/>
                  </a:lnTo>
                  <a:lnTo>
                    <a:pt x="266" y="176"/>
                  </a:lnTo>
                  <a:lnTo>
                    <a:pt x="268" y="176"/>
                  </a:lnTo>
                  <a:lnTo>
                    <a:pt x="269" y="175"/>
                  </a:lnTo>
                  <a:lnTo>
                    <a:pt x="271" y="176"/>
                  </a:lnTo>
                  <a:lnTo>
                    <a:pt x="271" y="180"/>
                  </a:lnTo>
                  <a:lnTo>
                    <a:pt x="271" y="181"/>
                  </a:lnTo>
                  <a:lnTo>
                    <a:pt x="271" y="183"/>
                  </a:lnTo>
                  <a:lnTo>
                    <a:pt x="273" y="185"/>
                  </a:lnTo>
                  <a:lnTo>
                    <a:pt x="274" y="186"/>
                  </a:lnTo>
                  <a:lnTo>
                    <a:pt x="276" y="186"/>
                  </a:lnTo>
                  <a:lnTo>
                    <a:pt x="281" y="186"/>
                  </a:lnTo>
                  <a:lnTo>
                    <a:pt x="283" y="186"/>
                  </a:lnTo>
                  <a:lnTo>
                    <a:pt x="284" y="186"/>
                  </a:lnTo>
                  <a:lnTo>
                    <a:pt x="286" y="188"/>
                  </a:lnTo>
                  <a:lnTo>
                    <a:pt x="288" y="190"/>
                  </a:lnTo>
                  <a:lnTo>
                    <a:pt x="289" y="191"/>
                  </a:lnTo>
                  <a:lnTo>
                    <a:pt x="289" y="191"/>
                  </a:lnTo>
                  <a:lnTo>
                    <a:pt x="291" y="191"/>
                  </a:lnTo>
                  <a:lnTo>
                    <a:pt x="293" y="190"/>
                  </a:lnTo>
                  <a:lnTo>
                    <a:pt x="293" y="188"/>
                  </a:lnTo>
                  <a:lnTo>
                    <a:pt x="294" y="188"/>
                  </a:lnTo>
                  <a:lnTo>
                    <a:pt x="294" y="186"/>
                  </a:lnTo>
                  <a:lnTo>
                    <a:pt x="294" y="186"/>
                  </a:lnTo>
                  <a:lnTo>
                    <a:pt x="294" y="185"/>
                  </a:lnTo>
                  <a:lnTo>
                    <a:pt x="298" y="183"/>
                  </a:lnTo>
                  <a:lnTo>
                    <a:pt x="300" y="180"/>
                  </a:lnTo>
                  <a:lnTo>
                    <a:pt x="301" y="178"/>
                  </a:lnTo>
                  <a:lnTo>
                    <a:pt x="303" y="176"/>
                  </a:lnTo>
                  <a:lnTo>
                    <a:pt x="303" y="175"/>
                  </a:lnTo>
                  <a:lnTo>
                    <a:pt x="303" y="171"/>
                  </a:lnTo>
                  <a:lnTo>
                    <a:pt x="303" y="170"/>
                  </a:lnTo>
                  <a:lnTo>
                    <a:pt x="303" y="168"/>
                  </a:lnTo>
                  <a:lnTo>
                    <a:pt x="303" y="166"/>
                  </a:lnTo>
                  <a:lnTo>
                    <a:pt x="303" y="166"/>
                  </a:lnTo>
                  <a:lnTo>
                    <a:pt x="305" y="165"/>
                  </a:lnTo>
                  <a:lnTo>
                    <a:pt x="308" y="161"/>
                  </a:lnTo>
                  <a:lnTo>
                    <a:pt x="311" y="160"/>
                  </a:lnTo>
                  <a:lnTo>
                    <a:pt x="313" y="160"/>
                  </a:lnTo>
                  <a:lnTo>
                    <a:pt x="315" y="160"/>
                  </a:lnTo>
                  <a:lnTo>
                    <a:pt x="315" y="160"/>
                  </a:lnTo>
                  <a:lnTo>
                    <a:pt x="316" y="160"/>
                  </a:lnTo>
                  <a:lnTo>
                    <a:pt x="315" y="158"/>
                  </a:lnTo>
                  <a:lnTo>
                    <a:pt x="315" y="154"/>
                  </a:lnTo>
                  <a:lnTo>
                    <a:pt x="313" y="151"/>
                  </a:lnTo>
                  <a:lnTo>
                    <a:pt x="311" y="148"/>
                  </a:lnTo>
                  <a:lnTo>
                    <a:pt x="310" y="148"/>
                  </a:lnTo>
                  <a:lnTo>
                    <a:pt x="310" y="146"/>
                  </a:lnTo>
                  <a:lnTo>
                    <a:pt x="311" y="146"/>
                  </a:lnTo>
                  <a:lnTo>
                    <a:pt x="315" y="146"/>
                  </a:lnTo>
                  <a:lnTo>
                    <a:pt x="318" y="149"/>
                  </a:lnTo>
                  <a:lnTo>
                    <a:pt x="321" y="153"/>
                  </a:lnTo>
                  <a:lnTo>
                    <a:pt x="325" y="156"/>
                  </a:lnTo>
                  <a:lnTo>
                    <a:pt x="326" y="158"/>
                  </a:lnTo>
                  <a:lnTo>
                    <a:pt x="326" y="160"/>
                  </a:lnTo>
                  <a:lnTo>
                    <a:pt x="326" y="161"/>
                  </a:lnTo>
                  <a:lnTo>
                    <a:pt x="326" y="163"/>
                  </a:lnTo>
                  <a:lnTo>
                    <a:pt x="328" y="165"/>
                  </a:lnTo>
                  <a:lnTo>
                    <a:pt x="333" y="165"/>
                  </a:lnTo>
                  <a:lnTo>
                    <a:pt x="338" y="166"/>
                  </a:lnTo>
                  <a:lnTo>
                    <a:pt x="342" y="168"/>
                  </a:lnTo>
                  <a:lnTo>
                    <a:pt x="345" y="168"/>
                  </a:lnTo>
                  <a:lnTo>
                    <a:pt x="348" y="168"/>
                  </a:lnTo>
                  <a:lnTo>
                    <a:pt x="353" y="168"/>
                  </a:lnTo>
                  <a:lnTo>
                    <a:pt x="358" y="165"/>
                  </a:lnTo>
                  <a:lnTo>
                    <a:pt x="362" y="161"/>
                  </a:lnTo>
                  <a:lnTo>
                    <a:pt x="363" y="158"/>
                  </a:lnTo>
                  <a:lnTo>
                    <a:pt x="363" y="153"/>
                  </a:lnTo>
                  <a:lnTo>
                    <a:pt x="363" y="148"/>
                  </a:lnTo>
                  <a:lnTo>
                    <a:pt x="363" y="143"/>
                  </a:lnTo>
                  <a:lnTo>
                    <a:pt x="365" y="138"/>
                  </a:lnTo>
                  <a:lnTo>
                    <a:pt x="367" y="134"/>
                  </a:lnTo>
                  <a:lnTo>
                    <a:pt x="367" y="133"/>
                  </a:lnTo>
                  <a:lnTo>
                    <a:pt x="368" y="131"/>
                  </a:lnTo>
                  <a:lnTo>
                    <a:pt x="370" y="128"/>
                  </a:lnTo>
                  <a:lnTo>
                    <a:pt x="373" y="128"/>
                  </a:lnTo>
                  <a:lnTo>
                    <a:pt x="375" y="128"/>
                  </a:lnTo>
                  <a:lnTo>
                    <a:pt x="377" y="128"/>
                  </a:lnTo>
                  <a:lnTo>
                    <a:pt x="380" y="126"/>
                  </a:lnTo>
                  <a:lnTo>
                    <a:pt x="382" y="124"/>
                  </a:lnTo>
                  <a:lnTo>
                    <a:pt x="384" y="121"/>
                  </a:lnTo>
                  <a:lnTo>
                    <a:pt x="385" y="116"/>
                  </a:lnTo>
                  <a:lnTo>
                    <a:pt x="387" y="109"/>
                  </a:lnTo>
                  <a:lnTo>
                    <a:pt x="389" y="106"/>
                  </a:lnTo>
                  <a:lnTo>
                    <a:pt x="390" y="104"/>
                  </a:lnTo>
                  <a:lnTo>
                    <a:pt x="392" y="102"/>
                  </a:lnTo>
                  <a:lnTo>
                    <a:pt x="394" y="101"/>
                  </a:lnTo>
                  <a:lnTo>
                    <a:pt x="397" y="99"/>
                  </a:lnTo>
                  <a:lnTo>
                    <a:pt x="400" y="96"/>
                  </a:lnTo>
                  <a:lnTo>
                    <a:pt x="402" y="92"/>
                  </a:lnTo>
                  <a:lnTo>
                    <a:pt x="404" y="89"/>
                  </a:lnTo>
                  <a:lnTo>
                    <a:pt x="405" y="84"/>
                  </a:lnTo>
                  <a:lnTo>
                    <a:pt x="405" y="79"/>
                  </a:lnTo>
                  <a:lnTo>
                    <a:pt x="405" y="74"/>
                  </a:lnTo>
                  <a:lnTo>
                    <a:pt x="404" y="70"/>
                  </a:lnTo>
                  <a:lnTo>
                    <a:pt x="402" y="67"/>
                  </a:lnTo>
                  <a:lnTo>
                    <a:pt x="402" y="65"/>
                  </a:lnTo>
                  <a:lnTo>
                    <a:pt x="402" y="64"/>
                  </a:lnTo>
                  <a:lnTo>
                    <a:pt x="404" y="62"/>
                  </a:lnTo>
                  <a:lnTo>
                    <a:pt x="407" y="60"/>
                  </a:lnTo>
                  <a:lnTo>
                    <a:pt x="409" y="59"/>
                  </a:lnTo>
                  <a:lnTo>
                    <a:pt x="410" y="57"/>
                  </a:lnTo>
                  <a:lnTo>
                    <a:pt x="410" y="57"/>
                  </a:lnTo>
                  <a:lnTo>
                    <a:pt x="412" y="55"/>
                  </a:lnTo>
                  <a:lnTo>
                    <a:pt x="414" y="57"/>
                  </a:lnTo>
                  <a:lnTo>
                    <a:pt x="417" y="57"/>
                  </a:lnTo>
                  <a:lnTo>
                    <a:pt x="422" y="59"/>
                  </a:lnTo>
                  <a:lnTo>
                    <a:pt x="424" y="62"/>
                  </a:lnTo>
                  <a:lnTo>
                    <a:pt x="426" y="64"/>
                  </a:lnTo>
                  <a:lnTo>
                    <a:pt x="427" y="65"/>
                  </a:lnTo>
                  <a:lnTo>
                    <a:pt x="429" y="65"/>
                  </a:lnTo>
                  <a:lnTo>
                    <a:pt x="432" y="64"/>
                  </a:lnTo>
                  <a:lnTo>
                    <a:pt x="436" y="60"/>
                  </a:lnTo>
                  <a:lnTo>
                    <a:pt x="437" y="55"/>
                  </a:lnTo>
                  <a:lnTo>
                    <a:pt x="441" y="54"/>
                  </a:lnTo>
                  <a:lnTo>
                    <a:pt x="444" y="50"/>
                  </a:lnTo>
                  <a:lnTo>
                    <a:pt x="451" y="49"/>
                  </a:lnTo>
                  <a:lnTo>
                    <a:pt x="456" y="49"/>
                  </a:lnTo>
                  <a:lnTo>
                    <a:pt x="459" y="47"/>
                  </a:lnTo>
                  <a:lnTo>
                    <a:pt x="463" y="47"/>
                  </a:lnTo>
                  <a:lnTo>
                    <a:pt x="464" y="45"/>
                  </a:lnTo>
                  <a:lnTo>
                    <a:pt x="464" y="42"/>
                  </a:lnTo>
                  <a:lnTo>
                    <a:pt x="463" y="39"/>
                  </a:lnTo>
                  <a:lnTo>
                    <a:pt x="463" y="37"/>
                  </a:lnTo>
                  <a:lnTo>
                    <a:pt x="461" y="35"/>
                  </a:lnTo>
                  <a:lnTo>
                    <a:pt x="459" y="34"/>
                  </a:lnTo>
                  <a:lnTo>
                    <a:pt x="459" y="30"/>
                  </a:lnTo>
                  <a:lnTo>
                    <a:pt x="459" y="27"/>
                  </a:lnTo>
                  <a:lnTo>
                    <a:pt x="457" y="23"/>
                  </a:lnTo>
                  <a:lnTo>
                    <a:pt x="457" y="20"/>
                  </a:lnTo>
                  <a:lnTo>
                    <a:pt x="457" y="17"/>
                  </a:lnTo>
                  <a:lnTo>
                    <a:pt x="456" y="15"/>
                  </a:lnTo>
                  <a:lnTo>
                    <a:pt x="454" y="15"/>
                  </a:lnTo>
                  <a:lnTo>
                    <a:pt x="454" y="13"/>
                  </a:lnTo>
                  <a:lnTo>
                    <a:pt x="452" y="13"/>
                  </a:lnTo>
                  <a:lnTo>
                    <a:pt x="454" y="12"/>
                  </a:lnTo>
                  <a:lnTo>
                    <a:pt x="456" y="8"/>
                  </a:lnTo>
                  <a:lnTo>
                    <a:pt x="457" y="7"/>
                  </a:lnTo>
                  <a:lnTo>
                    <a:pt x="459" y="5"/>
                  </a:lnTo>
                  <a:lnTo>
                    <a:pt x="459" y="3"/>
                  </a:lnTo>
                  <a:lnTo>
                    <a:pt x="461" y="3"/>
                  </a:lnTo>
                  <a:lnTo>
                    <a:pt x="463" y="2"/>
                  </a:lnTo>
                  <a:lnTo>
                    <a:pt x="466" y="2"/>
                  </a:lnTo>
                  <a:lnTo>
                    <a:pt x="468" y="0"/>
                  </a:lnTo>
                  <a:lnTo>
                    <a:pt x="47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 name="Freeform 31"/>
            <p:cNvSpPr>
              <a:spLocks/>
            </p:cNvSpPr>
            <p:nvPr/>
          </p:nvSpPr>
          <p:spPr bwMode="auto">
            <a:xfrm>
              <a:off x="7880717" y="4549365"/>
              <a:ext cx="377949" cy="268956"/>
            </a:xfrm>
            <a:custGeom>
              <a:avLst/>
              <a:gdLst>
                <a:gd name="T0" fmla="*/ 415 w 482"/>
                <a:gd name="T1" fmla="*/ 162 h 343"/>
                <a:gd name="T2" fmla="*/ 482 w 482"/>
                <a:gd name="T3" fmla="*/ 162 h 343"/>
                <a:gd name="T4" fmla="*/ 473 w 482"/>
                <a:gd name="T5" fmla="*/ 185 h 343"/>
                <a:gd name="T6" fmla="*/ 462 w 482"/>
                <a:gd name="T7" fmla="*/ 239 h 343"/>
                <a:gd name="T8" fmla="*/ 450 w 482"/>
                <a:gd name="T9" fmla="*/ 289 h 343"/>
                <a:gd name="T10" fmla="*/ 438 w 482"/>
                <a:gd name="T11" fmla="*/ 294 h 343"/>
                <a:gd name="T12" fmla="*/ 435 w 482"/>
                <a:gd name="T13" fmla="*/ 335 h 343"/>
                <a:gd name="T14" fmla="*/ 420 w 482"/>
                <a:gd name="T15" fmla="*/ 331 h 343"/>
                <a:gd name="T16" fmla="*/ 421 w 482"/>
                <a:gd name="T17" fmla="*/ 294 h 343"/>
                <a:gd name="T18" fmla="*/ 431 w 482"/>
                <a:gd name="T19" fmla="*/ 252 h 343"/>
                <a:gd name="T20" fmla="*/ 421 w 482"/>
                <a:gd name="T21" fmla="*/ 237 h 343"/>
                <a:gd name="T22" fmla="*/ 405 w 482"/>
                <a:gd name="T23" fmla="*/ 229 h 343"/>
                <a:gd name="T24" fmla="*/ 408 w 482"/>
                <a:gd name="T25" fmla="*/ 209 h 343"/>
                <a:gd name="T26" fmla="*/ 405 w 482"/>
                <a:gd name="T27" fmla="*/ 197 h 343"/>
                <a:gd name="T28" fmla="*/ 391 w 482"/>
                <a:gd name="T29" fmla="*/ 185 h 343"/>
                <a:gd name="T30" fmla="*/ 369 w 482"/>
                <a:gd name="T31" fmla="*/ 190 h 343"/>
                <a:gd name="T32" fmla="*/ 361 w 482"/>
                <a:gd name="T33" fmla="*/ 153 h 343"/>
                <a:gd name="T34" fmla="*/ 346 w 482"/>
                <a:gd name="T35" fmla="*/ 133 h 343"/>
                <a:gd name="T36" fmla="*/ 357 w 482"/>
                <a:gd name="T37" fmla="*/ 118 h 343"/>
                <a:gd name="T38" fmla="*/ 347 w 482"/>
                <a:gd name="T39" fmla="*/ 106 h 343"/>
                <a:gd name="T40" fmla="*/ 342 w 482"/>
                <a:gd name="T41" fmla="*/ 88 h 343"/>
                <a:gd name="T42" fmla="*/ 347 w 482"/>
                <a:gd name="T43" fmla="*/ 54 h 343"/>
                <a:gd name="T44" fmla="*/ 364 w 482"/>
                <a:gd name="T45" fmla="*/ 44 h 343"/>
                <a:gd name="T46" fmla="*/ 366 w 482"/>
                <a:gd name="T47" fmla="*/ 27 h 343"/>
                <a:gd name="T48" fmla="*/ 346 w 482"/>
                <a:gd name="T49" fmla="*/ 32 h 343"/>
                <a:gd name="T50" fmla="*/ 337 w 482"/>
                <a:gd name="T51" fmla="*/ 54 h 343"/>
                <a:gd name="T52" fmla="*/ 329 w 482"/>
                <a:gd name="T53" fmla="*/ 62 h 343"/>
                <a:gd name="T54" fmla="*/ 324 w 482"/>
                <a:gd name="T55" fmla="*/ 68 h 343"/>
                <a:gd name="T56" fmla="*/ 310 w 482"/>
                <a:gd name="T57" fmla="*/ 79 h 343"/>
                <a:gd name="T58" fmla="*/ 321 w 482"/>
                <a:gd name="T59" fmla="*/ 94 h 343"/>
                <a:gd name="T60" fmla="*/ 322 w 482"/>
                <a:gd name="T61" fmla="*/ 131 h 343"/>
                <a:gd name="T62" fmla="*/ 324 w 482"/>
                <a:gd name="T63" fmla="*/ 153 h 343"/>
                <a:gd name="T64" fmla="*/ 334 w 482"/>
                <a:gd name="T65" fmla="*/ 182 h 343"/>
                <a:gd name="T66" fmla="*/ 334 w 482"/>
                <a:gd name="T67" fmla="*/ 195 h 343"/>
                <a:gd name="T68" fmla="*/ 326 w 482"/>
                <a:gd name="T69" fmla="*/ 189 h 343"/>
                <a:gd name="T70" fmla="*/ 349 w 482"/>
                <a:gd name="T71" fmla="*/ 207 h 343"/>
                <a:gd name="T72" fmla="*/ 368 w 482"/>
                <a:gd name="T73" fmla="*/ 232 h 343"/>
                <a:gd name="T74" fmla="*/ 344 w 482"/>
                <a:gd name="T75" fmla="*/ 222 h 343"/>
                <a:gd name="T76" fmla="*/ 319 w 482"/>
                <a:gd name="T77" fmla="*/ 220 h 343"/>
                <a:gd name="T78" fmla="*/ 304 w 482"/>
                <a:gd name="T79" fmla="*/ 209 h 343"/>
                <a:gd name="T80" fmla="*/ 273 w 482"/>
                <a:gd name="T81" fmla="*/ 202 h 343"/>
                <a:gd name="T82" fmla="*/ 255 w 482"/>
                <a:gd name="T83" fmla="*/ 202 h 343"/>
                <a:gd name="T84" fmla="*/ 260 w 482"/>
                <a:gd name="T85" fmla="*/ 177 h 343"/>
                <a:gd name="T86" fmla="*/ 268 w 482"/>
                <a:gd name="T87" fmla="*/ 150 h 343"/>
                <a:gd name="T88" fmla="*/ 248 w 482"/>
                <a:gd name="T89" fmla="*/ 128 h 343"/>
                <a:gd name="T90" fmla="*/ 215 w 482"/>
                <a:gd name="T91" fmla="*/ 120 h 343"/>
                <a:gd name="T92" fmla="*/ 200 w 482"/>
                <a:gd name="T93" fmla="*/ 94 h 343"/>
                <a:gd name="T94" fmla="*/ 174 w 482"/>
                <a:gd name="T95" fmla="*/ 79 h 343"/>
                <a:gd name="T96" fmla="*/ 169 w 482"/>
                <a:gd name="T97" fmla="*/ 62 h 343"/>
                <a:gd name="T98" fmla="*/ 151 w 482"/>
                <a:gd name="T99" fmla="*/ 62 h 343"/>
                <a:gd name="T100" fmla="*/ 139 w 482"/>
                <a:gd name="T101" fmla="*/ 57 h 343"/>
                <a:gd name="T102" fmla="*/ 119 w 482"/>
                <a:gd name="T103" fmla="*/ 68 h 343"/>
                <a:gd name="T104" fmla="*/ 109 w 482"/>
                <a:gd name="T105" fmla="*/ 81 h 343"/>
                <a:gd name="T106" fmla="*/ 82 w 482"/>
                <a:gd name="T107" fmla="*/ 83 h 343"/>
                <a:gd name="T108" fmla="*/ 70 w 482"/>
                <a:gd name="T109" fmla="*/ 83 h 343"/>
                <a:gd name="T110" fmla="*/ 60 w 482"/>
                <a:gd name="T111" fmla="*/ 103 h 343"/>
                <a:gd name="T112" fmla="*/ 28 w 482"/>
                <a:gd name="T113" fmla="*/ 126 h 343"/>
                <a:gd name="T114" fmla="*/ 8 w 482"/>
                <a:gd name="T115" fmla="*/ 128 h 343"/>
                <a:gd name="T116" fmla="*/ 226 w 482"/>
                <a:gd name="T117" fmla="*/ 32 h 343"/>
                <a:gd name="T118" fmla="*/ 369 w 482"/>
                <a:gd name="T11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 h="343">
                  <a:moveTo>
                    <a:pt x="369" y="0"/>
                  </a:moveTo>
                  <a:lnTo>
                    <a:pt x="373" y="17"/>
                  </a:lnTo>
                  <a:lnTo>
                    <a:pt x="379" y="37"/>
                  </a:lnTo>
                  <a:lnTo>
                    <a:pt x="384" y="61"/>
                  </a:lnTo>
                  <a:lnTo>
                    <a:pt x="393" y="86"/>
                  </a:lnTo>
                  <a:lnTo>
                    <a:pt x="399" y="110"/>
                  </a:lnTo>
                  <a:lnTo>
                    <a:pt x="405" y="131"/>
                  </a:lnTo>
                  <a:lnTo>
                    <a:pt x="410" y="150"/>
                  </a:lnTo>
                  <a:lnTo>
                    <a:pt x="415" y="162"/>
                  </a:lnTo>
                  <a:lnTo>
                    <a:pt x="416" y="165"/>
                  </a:lnTo>
                  <a:lnTo>
                    <a:pt x="421" y="165"/>
                  </a:lnTo>
                  <a:lnTo>
                    <a:pt x="433" y="163"/>
                  </a:lnTo>
                  <a:lnTo>
                    <a:pt x="447" y="162"/>
                  </a:lnTo>
                  <a:lnTo>
                    <a:pt x="463" y="160"/>
                  </a:lnTo>
                  <a:lnTo>
                    <a:pt x="478" y="157"/>
                  </a:lnTo>
                  <a:lnTo>
                    <a:pt x="478" y="158"/>
                  </a:lnTo>
                  <a:lnTo>
                    <a:pt x="480" y="160"/>
                  </a:lnTo>
                  <a:lnTo>
                    <a:pt x="482" y="162"/>
                  </a:lnTo>
                  <a:lnTo>
                    <a:pt x="482" y="163"/>
                  </a:lnTo>
                  <a:lnTo>
                    <a:pt x="482" y="165"/>
                  </a:lnTo>
                  <a:lnTo>
                    <a:pt x="480" y="167"/>
                  </a:lnTo>
                  <a:lnTo>
                    <a:pt x="480" y="170"/>
                  </a:lnTo>
                  <a:lnTo>
                    <a:pt x="478" y="175"/>
                  </a:lnTo>
                  <a:lnTo>
                    <a:pt x="478" y="180"/>
                  </a:lnTo>
                  <a:lnTo>
                    <a:pt x="477" y="183"/>
                  </a:lnTo>
                  <a:lnTo>
                    <a:pt x="475" y="183"/>
                  </a:lnTo>
                  <a:lnTo>
                    <a:pt x="473" y="185"/>
                  </a:lnTo>
                  <a:lnTo>
                    <a:pt x="472" y="185"/>
                  </a:lnTo>
                  <a:lnTo>
                    <a:pt x="470" y="187"/>
                  </a:lnTo>
                  <a:lnTo>
                    <a:pt x="468" y="189"/>
                  </a:lnTo>
                  <a:lnTo>
                    <a:pt x="467" y="194"/>
                  </a:lnTo>
                  <a:lnTo>
                    <a:pt x="465" y="199"/>
                  </a:lnTo>
                  <a:lnTo>
                    <a:pt x="465" y="207"/>
                  </a:lnTo>
                  <a:lnTo>
                    <a:pt x="463" y="219"/>
                  </a:lnTo>
                  <a:lnTo>
                    <a:pt x="463" y="234"/>
                  </a:lnTo>
                  <a:lnTo>
                    <a:pt x="462" y="239"/>
                  </a:lnTo>
                  <a:lnTo>
                    <a:pt x="460" y="241"/>
                  </a:lnTo>
                  <a:lnTo>
                    <a:pt x="458" y="242"/>
                  </a:lnTo>
                  <a:lnTo>
                    <a:pt x="457" y="244"/>
                  </a:lnTo>
                  <a:lnTo>
                    <a:pt x="455" y="247"/>
                  </a:lnTo>
                  <a:lnTo>
                    <a:pt x="453" y="251"/>
                  </a:lnTo>
                  <a:lnTo>
                    <a:pt x="452" y="266"/>
                  </a:lnTo>
                  <a:lnTo>
                    <a:pt x="452" y="283"/>
                  </a:lnTo>
                  <a:lnTo>
                    <a:pt x="452" y="288"/>
                  </a:lnTo>
                  <a:lnTo>
                    <a:pt x="450" y="289"/>
                  </a:lnTo>
                  <a:lnTo>
                    <a:pt x="450" y="291"/>
                  </a:lnTo>
                  <a:lnTo>
                    <a:pt x="450" y="291"/>
                  </a:lnTo>
                  <a:lnTo>
                    <a:pt x="448" y="289"/>
                  </a:lnTo>
                  <a:lnTo>
                    <a:pt x="447" y="289"/>
                  </a:lnTo>
                  <a:lnTo>
                    <a:pt x="443" y="289"/>
                  </a:lnTo>
                  <a:lnTo>
                    <a:pt x="442" y="289"/>
                  </a:lnTo>
                  <a:lnTo>
                    <a:pt x="440" y="291"/>
                  </a:lnTo>
                  <a:lnTo>
                    <a:pt x="438" y="293"/>
                  </a:lnTo>
                  <a:lnTo>
                    <a:pt x="438" y="294"/>
                  </a:lnTo>
                  <a:lnTo>
                    <a:pt x="436" y="298"/>
                  </a:lnTo>
                  <a:lnTo>
                    <a:pt x="435" y="301"/>
                  </a:lnTo>
                  <a:lnTo>
                    <a:pt x="435" y="304"/>
                  </a:lnTo>
                  <a:lnTo>
                    <a:pt x="435" y="309"/>
                  </a:lnTo>
                  <a:lnTo>
                    <a:pt x="435" y="316"/>
                  </a:lnTo>
                  <a:lnTo>
                    <a:pt x="435" y="325"/>
                  </a:lnTo>
                  <a:lnTo>
                    <a:pt x="435" y="330"/>
                  </a:lnTo>
                  <a:lnTo>
                    <a:pt x="435" y="333"/>
                  </a:lnTo>
                  <a:lnTo>
                    <a:pt x="435" y="335"/>
                  </a:lnTo>
                  <a:lnTo>
                    <a:pt x="433" y="336"/>
                  </a:lnTo>
                  <a:lnTo>
                    <a:pt x="431" y="338"/>
                  </a:lnTo>
                  <a:lnTo>
                    <a:pt x="430" y="338"/>
                  </a:lnTo>
                  <a:lnTo>
                    <a:pt x="428" y="341"/>
                  </a:lnTo>
                  <a:lnTo>
                    <a:pt x="426" y="343"/>
                  </a:lnTo>
                  <a:lnTo>
                    <a:pt x="425" y="341"/>
                  </a:lnTo>
                  <a:lnTo>
                    <a:pt x="423" y="340"/>
                  </a:lnTo>
                  <a:lnTo>
                    <a:pt x="421" y="336"/>
                  </a:lnTo>
                  <a:lnTo>
                    <a:pt x="420" y="331"/>
                  </a:lnTo>
                  <a:lnTo>
                    <a:pt x="420" y="328"/>
                  </a:lnTo>
                  <a:lnTo>
                    <a:pt x="418" y="325"/>
                  </a:lnTo>
                  <a:lnTo>
                    <a:pt x="418" y="320"/>
                  </a:lnTo>
                  <a:lnTo>
                    <a:pt x="420" y="316"/>
                  </a:lnTo>
                  <a:lnTo>
                    <a:pt x="420" y="315"/>
                  </a:lnTo>
                  <a:lnTo>
                    <a:pt x="421" y="313"/>
                  </a:lnTo>
                  <a:lnTo>
                    <a:pt x="423" y="311"/>
                  </a:lnTo>
                  <a:lnTo>
                    <a:pt x="421" y="304"/>
                  </a:lnTo>
                  <a:lnTo>
                    <a:pt x="421" y="294"/>
                  </a:lnTo>
                  <a:lnTo>
                    <a:pt x="420" y="284"/>
                  </a:lnTo>
                  <a:lnTo>
                    <a:pt x="420" y="279"/>
                  </a:lnTo>
                  <a:lnTo>
                    <a:pt x="421" y="274"/>
                  </a:lnTo>
                  <a:lnTo>
                    <a:pt x="421" y="271"/>
                  </a:lnTo>
                  <a:lnTo>
                    <a:pt x="423" y="267"/>
                  </a:lnTo>
                  <a:lnTo>
                    <a:pt x="425" y="264"/>
                  </a:lnTo>
                  <a:lnTo>
                    <a:pt x="426" y="259"/>
                  </a:lnTo>
                  <a:lnTo>
                    <a:pt x="430" y="256"/>
                  </a:lnTo>
                  <a:lnTo>
                    <a:pt x="431" y="252"/>
                  </a:lnTo>
                  <a:lnTo>
                    <a:pt x="435" y="251"/>
                  </a:lnTo>
                  <a:lnTo>
                    <a:pt x="436" y="247"/>
                  </a:lnTo>
                  <a:lnTo>
                    <a:pt x="436" y="246"/>
                  </a:lnTo>
                  <a:lnTo>
                    <a:pt x="436" y="242"/>
                  </a:lnTo>
                  <a:lnTo>
                    <a:pt x="433" y="241"/>
                  </a:lnTo>
                  <a:lnTo>
                    <a:pt x="431" y="239"/>
                  </a:lnTo>
                  <a:lnTo>
                    <a:pt x="430" y="237"/>
                  </a:lnTo>
                  <a:lnTo>
                    <a:pt x="426" y="236"/>
                  </a:lnTo>
                  <a:lnTo>
                    <a:pt x="421" y="237"/>
                  </a:lnTo>
                  <a:lnTo>
                    <a:pt x="416" y="239"/>
                  </a:lnTo>
                  <a:lnTo>
                    <a:pt x="413" y="239"/>
                  </a:lnTo>
                  <a:lnTo>
                    <a:pt x="410" y="239"/>
                  </a:lnTo>
                  <a:lnTo>
                    <a:pt x="408" y="239"/>
                  </a:lnTo>
                  <a:lnTo>
                    <a:pt x="405" y="237"/>
                  </a:lnTo>
                  <a:lnTo>
                    <a:pt x="403" y="236"/>
                  </a:lnTo>
                  <a:lnTo>
                    <a:pt x="403" y="232"/>
                  </a:lnTo>
                  <a:lnTo>
                    <a:pt x="403" y="231"/>
                  </a:lnTo>
                  <a:lnTo>
                    <a:pt x="405" y="229"/>
                  </a:lnTo>
                  <a:lnTo>
                    <a:pt x="408" y="229"/>
                  </a:lnTo>
                  <a:lnTo>
                    <a:pt x="410" y="227"/>
                  </a:lnTo>
                  <a:lnTo>
                    <a:pt x="411" y="225"/>
                  </a:lnTo>
                  <a:lnTo>
                    <a:pt x="415" y="220"/>
                  </a:lnTo>
                  <a:lnTo>
                    <a:pt x="415" y="217"/>
                  </a:lnTo>
                  <a:lnTo>
                    <a:pt x="415" y="212"/>
                  </a:lnTo>
                  <a:lnTo>
                    <a:pt x="413" y="210"/>
                  </a:lnTo>
                  <a:lnTo>
                    <a:pt x="411" y="209"/>
                  </a:lnTo>
                  <a:lnTo>
                    <a:pt x="408" y="209"/>
                  </a:lnTo>
                  <a:lnTo>
                    <a:pt x="405" y="207"/>
                  </a:lnTo>
                  <a:lnTo>
                    <a:pt x="401" y="207"/>
                  </a:lnTo>
                  <a:lnTo>
                    <a:pt x="399" y="205"/>
                  </a:lnTo>
                  <a:lnTo>
                    <a:pt x="398" y="202"/>
                  </a:lnTo>
                  <a:lnTo>
                    <a:pt x="398" y="202"/>
                  </a:lnTo>
                  <a:lnTo>
                    <a:pt x="399" y="200"/>
                  </a:lnTo>
                  <a:lnTo>
                    <a:pt x="401" y="199"/>
                  </a:lnTo>
                  <a:lnTo>
                    <a:pt x="403" y="199"/>
                  </a:lnTo>
                  <a:lnTo>
                    <a:pt x="405" y="197"/>
                  </a:lnTo>
                  <a:lnTo>
                    <a:pt x="406" y="195"/>
                  </a:lnTo>
                  <a:lnTo>
                    <a:pt x="406" y="194"/>
                  </a:lnTo>
                  <a:lnTo>
                    <a:pt x="403" y="192"/>
                  </a:lnTo>
                  <a:lnTo>
                    <a:pt x="401" y="190"/>
                  </a:lnTo>
                  <a:lnTo>
                    <a:pt x="398" y="189"/>
                  </a:lnTo>
                  <a:lnTo>
                    <a:pt x="394" y="187"/>
                  </a:lnTo>
                  <a:lnTo>
                    <a:pt x="393" y="185"/>
                  </a:lnTo>
                  <a:lnTo>
                    <a:pt x="393" y="185"/>
                  </a:lnTo>
                  <a:lnTo>
                    <a:pt x="391" y="185"/>
                  </a:lnTo>
                  <a:lnTo>
                    <a:pt x="391" y="187"/>
                  </a:lnTo>
                  <a:lnTo>
                    <a:pt x="389" y="189"/>
                  </a:lnTo>
                  <a:lnTo>
                    <a:pt x="388" y="192"/>
                  </a:lnTo>
                  <a:lnTo>
                    <a:pt x="386" y="195"/>
                  </a:lnTo>
                  <a:lnTo>
                    <a:pt x="384" y="195"/>
                  </a:lnTo>
                  <a:lnTo>
                    <a:pt x="381" y="195"/>
                  </a:lnTo>
                  <a:lnTo>
                    <a:pt x="379" y="194"/>
                  </a:lnTo>
                  <a:lnTo>
                    <a:pt x="376" y="192"/>
                  </a:lnTo>
                  <a:lnTo>
                    <a:pt x="369" y="190"/>
                  </a:lnTo>
                  <a:lnTo>
                    <a:pt x="363" y="187"/>
                  </a:lnTo>
                  <a:lnTo>
                    <a:pt x="359" y="183"/>
                  </a:lnTo>
                  <a:lnTo>
                    <a:pt x="359" y="180"/>
                  </a:lnTo>
                  <a:lnTo>
                    <a:pt x="357" y="177"/>
                  </a:lnTo>
                  <a:lnTo>
                    <a:pt x="357" y="172"/>
                  </a:lnTo>
                  <a:lnTo>
                    <a:pt x="357" y="167"/>
                  </a:lnTo>
                  <a:lnTo>
                    <a:pt x="357" y="162"/>
                  </a:lnTo>
                  <a:lnTo>
                    <a:pt x="359" y="157"/>
                  </a:lnTo>
                  <a:lnTo>
                    <a:pt x="361" y="153"/>
                  </a:lnTo>
                  <a:lnTo>
                    <a:pt x="359" y="150"/>
                  </a:lnTo>
                  <a:lnTo>
                    <a:pt x="357" y="148"/>
                  </a:lnTo>
                  <a:lnTo>
                    <a:pt x="354" y="145"/>
                  </a:lnTo>
                  <a:lnTo>
                    <a:pt x="351" y="141"/>
                  </a:lnTo>
                  <a:lnTo>
                    <a:pt x="347" y="140"/>
                  </a:lnTo>
                  <a:lnTo>
                    <a:pt x="346" y="138"/>
                  </a:lnTo>
                  <a:lnTo>
                    <a:pt x="344" y="136"/>
                  </a:lnTo>
                  <a:lnTo>
                    <a:pt x="344" y="135"/>
                  </a:lnTo>
                  <a:lnTo>
                    <a:pt x="346" y="133"/>
                  </a:lnTo>
                  <a:lnTo>
                    <a:pt x="347" y="133"/>
                  </a:lnTo>
                  <a:lnTo>
                    <a:pt x="351" y="130"/>
                  </a:lnTo>
                  <a:lnTo>
                    <a:pt x="354" y="128"/>
                  </a:lnTo>
                  <a:lnTo>
                    <a:pt x="357" y="126"/>
                  </a:lnTo>
                  <a:lnTo>
                    <a:pt x="357" y="126"/>
                  </a:lnTo>
                  <a:lnTo>
                    <a:pt x="359" y="125"/>
                  </a:lnTo>
                  <a:lnTo>
                    <a:pt x="359" y="121"/>
                  </a:lnTo>
                  <a:lnTo>
                    <a:pt x="359" y="118"/>
                  </a:lnTo>
                  <a:lnTo>
                    <a:pt x="357" y="118"/>
                  </a:lnTo>
                  <a:lnTo>
                    <a:pt x="356" y="116"/>
                  </a:lnTo>
                  <a:lnTo>
                    <a:pt x="352" y="116"/>
                  </a:lnTo>
                  <a:lnTo>
                    <a:pt x="351" y="116"/>
                  </a:lnTo>
                  <a:lnTo>
                    <a:pt x="347" y="116"/>
                  </a:lnTo>
                  <a:lnTo>
                    <a:pt x="344" y="115"/>
                  </a:lnTo>
                  <a:lnTo>
                    <a:pt x="344" y="113"/>
                  </a:lnTo>
                  <a:lnTo>
                    <a:pt x="344" y="111"/>
                  </a:lnTo>
                  <a:lnTo>
                    <a:pt x="346" y="108"/>
                  </a:lnTo>
                  <a:lnTo>
                    <a:pt x="347" y="106"/>
                  </a:lnTo>
                  <a:lnTo>
                    <a:pt x="351" y="101"/>
                  </a:lnTo>
                  <a:lnTo>
                    <a:pt x="352" y="98"/>
                  </a:lnTo>
                  <a:lnTo>
                    <a:pt x="354" y="91"/>
                  </a:lnTo>
                  <a:lnTo>
                    <a:pt x="352" y="89"/>
                  </a:lnTo>
                  <a:lnTo>
                    <a:pt x="351" y="89"/>
                  </a:lnTo>
                  <a:lnTo>
                    <a:pt x="349" y="89"/>
                  </a:lnTo>
                  <a:lnTo>
                    <a:pt x="346" y="89"/>
                  </a:lnTo>
                  <a:lnTo>
                    <a:pt x="344" y="88"/>
                  </a:lnTo>
                  <a:lnTo>
                    <a:pt x="342" y="88"/>
                  </a:lnTo>
                  <a:lnTo>
                    <a:pt x="341" y="86"/>
                  </a:lnTo>
                  <a:lnTo>
                    <a:pt x="341" y="81"/>
                  </a:lnTo>
                  <a:lnTo>
                    <a:pt x="341" y="76"/>
                  </a:lnTo>
                  <a:lnTo>
                    <a:pt x="342" y="69"/>
                  </a:lnTo>
                  <a:lnTo>
                    <a:pt x="342" y="66"/>
                  </a:lnTo>
                  <a:lnTo>
                    <a:pt x="344" y="62"/>
                  </a:lnTo>
                  <a:lnTo>
                    <a:pt x="344" y="61"/>
                  </a:lnTo>
                  <a:lnTo>
                    <a:pt x="346" y="57"/>
                  </a:lnTo>
                  <a:lnTo>
                    <a:pt x="347" y="54"/>
                  </a:lnTo>
                  <a:lnTo>
                    <a:pt x="351" y="52"/>
                  </a:lnTo>
                  <a:lnTo>
                    <a:pt x="354" y="51"/>
                  </a:lnTo>
                  <a:lnTo>
                    <a:pt x="357" y="51"/>
                  </a:lnTo>
                  <a:lnTo>
                    <a:pt x="361" y="49"/>
                  </a:lnTo>
                  <a:lnTo>
                    <a:pt x="366" y="47"/>
                  </a:lnTo>
                  <a:lnTo>
                    <a:pt x="368" y="47"/>
                  </a:lnTo>
                  <a:lnTo>
                    <a:pt x="368" y="46"/>
                  </a:lnTo>
                  <a:lnTo>
                    <a:pt x="366" y="46"/>
                  </a:lnTo>
                  <a:lnTo>
                    <a:pt x="364" y="44"/>
                  </a:lnTo>
                  <a:lnTo>
                    <a:pt x="363" y="44"/>
                  </a:lnTo>
                  <a:lnTo>
                    <a:pt x="361" y="42"/>
                  </a:lnTo>
                  <a:lnTo>
                    <a:pt x="361" y="41"/>
                  </a:lnTo>
                  <a:lnTo>
                    <a:pt x="361" y="39"/>
                  </a:lnTo>
                  <a:lnTo>
                    <a:pt x="363" y="36"/>
                  </a:lnTo>
                  <a:lnTo>
                    <a:pt x="364" y="34"/>
                  </a:lnTo>
                  <a:lnTo>
                    <a:pt x="366" y="32"/>
                  </a:lnTo>
                  <a:lnTo>
                    <a:pt x="366" y="29"/>
                  </a:lnTo>
                  <a:lnTo>
                    <a:pt x="366" y="27"/>
                  </a:lnTo>
                  <a:lnTo>
                    <a:pt x="364" y="27"/>
                  </a:lnTo>
                  <a:lnTo>
                    <a:pt x="363" y="27"/>
                  </a:lnTo>
                  <a:lnTo>
                    <a:pt x="359" y="29"/>
                  </a:lnTo>
                  <a:lnTo>
                    <a:pt x="357" y="29"/>
                  </a:lnTo>
                  <a:lnTo>
                    <a:pt x="356" y="27"/>
                  </a:lnTo>
                  <a:lnTo>
                    <a:pt x="354" y="27"/>
                  </a:lnTo>
                  <a:lnTo>
                    <a:pt x="351" y="27"/>
                  </a:lnTo>
                  <a:lnTo>
                    <a:pt x="347" y="29"/>
                  </a:lnTo>
                  <a:lnTo>
                    <a:pt x="346" y="32"/>
                  </a:lnTo>
                  <a:lnTo>
                    <a:pt x="346" y="34"/>
                  </a:lnTo>
                  <a:lnTo>
                    <a:pt x="347" y="37"/>
                  </a:lnTo>
                  <a:lnTo>
                    <a:pt x="349" y="41"/>
                  </a:lnTo>
                  <a:lnTo>
                    <a:pt x="349" y="44"/>
                  </a:lnTo>
                  <a:lnTo>
                    <a:pt x="347" y="47"/>
                  </a:lnTo>
                  <a:lnTo>
                    <a:pt x="346" y="51"/>
                  </a:lnTo>
                  <a:lnTo>
                    <a:pt x="342" y="52"/>
                  </a:lnTo>
                  <a:lnTo>
                    <a:pt x="339" y="54"/>
                  </a:lnTo>
                  <a:lnTo>
                    <a:pt x="337" y="54"/>
                  </a:lnTo>
                  <a:lnTo>
                    <a:pt x="337" y="54"/>
                  </a:lnTo>
                  <a:lnTo>
                    <a:pt x="336" y="52"/>
                  </a:lnTo>
                  <a:lnTo>
                    <a:pt x="334" y="51"/>
                  </a:lnTo>
                  <a:lnTo>
                    <a:pt x="332" y="51"/>
                  </a:lnTo>
                  <a:lnTo>
                    <a:pt x="332" y="52"/>
                  </a:lnTo>
                  <a:lnTo>
                    <a:pt x="332" y="54"/>
                  </a:lnTo>
                  <a:lnTo>
                    <a:pt x="332" y="57"/>
                  </a:lnTo>
                  <a:lnTo>
                    <a:pt x="331" y="61"/>
                  </a:lnTo>
                  <a:lnTo>
                    <a:pt x="329" y="62"/>
                  </a:lnTo>
                  <a:lnTo>
                    <a:pt x="329" y="62"/>
                  </a:lnTo>
                  <a:lnTo>
                    <a:pt x="327" y="62"/>
                  </a:lnTo>
                  <a:lnTo>
                    <a:pt x="326" y="61"/>
                  </a:lnTo>
                  <a:lnTo>
                    <a:pt x="326" y="59"/>
                  </a:lnTo>
                  <a:lnTo>
                    <a:pt x="324" y="61"/>
                  </a:lnTo>
                  <a:lnTo>
                    <a:pt x="322" y="62"/>
                  </a:lnTo>
                  <a:lnTo>
                    <a:pt x="322" y="64"/>
                  </a:lnTo>
                  <a:lnTo>
                    <a:pt x="322" y="66"/>
                  </a:lnTo>
                  <a:lnTo>
                    <a:pt x="324" y="68"/>
                  </a:lnTo>
                  <a:lnTo>
                    <a:pt x="324" y="71"/>
                  </a:lnTo>
                  <a:lnTo>
                    <a:pt x="322" y="76"/>
                  </a:lnTo>
                  <a:lnTo>
                    <a:pt x="322" y="79"/>
                  </a:lnTo>
                  <a:lnTo>
                    <a:pt x="321" y="81"/>
                  </a:lnTo>
                  <a:lnTo>
                    <a:pt x="321" y="81"/>
                  </a:lnTo>
                  <a:lnTo>
                    <a:pt x="319" y="79"/>
                  </a:lnTo>
                  <a:lnTo>
                    <a:pt x="317" y="79"/>
                  </a:lnTo>
                  <a:lnTo>
                    <a:pt x="314" y="79"/>
                  </a:lnTo>
                  <a:lnTo>
                    <a:pt x="310" y="79"/>
                  </a:lnTo>
                  <a:lnTo>
                    <a:pt x="307" y="81"/>
                  </a:lnTo>
                  <a:lnTo>
                    <a:pt x="307" y="83"/>
                  </a:lnTo>
                  <a:lnTo>
                    <a:pt x="307" y="84"/>
                  </a:lnTo>
                  <a:lnTo>
                    <a:pt x="309" y="86"/>
                  </a:lnTo>
                  <a:lnTo>
                    <a:pt x="310" y="88"/>
                  </a:lnTo>
                  <a:lnTo>
                    <a:pt x="312" y="89"/>
                  </a:lnTo>
                  <a:lnTo>
                    <a:pt x="314" y="91"/>
                  </a:lnTo>
                  <a:lnTo>
                    <a:pt x="317" y="93"/>
                  </a:lnTo>
                  <a:lnTo>
                    <a:pt x="321" y="94"/>
                  </a:lnTo>
                  <a:lnTo>
                    <a:pt x="324" y="98"/>
                  </a:lnTo>
                  <a:lnTo>
                    <a:pt x="326" y="101"/>
                  </a:lnTo>
                  <a:lnTo>
                    <a:pt x="327" y="104"/>
                  </a:lnTo>
                  <a:lnTo>
                    <a:pt x="326" y="106"/>
                  </a:lnTo>
                  <a:lnTo>
                    <a:pt x="326" y="111"/>
                  </a:lnTo>
                  <a:lnTo>
                    <a:pt x="324" y="116"/>
                  </a:lnTo>
                  <a:lnTo>
                    <a:pt x="322" y="123"/>
                  </a:lnTo>
                  <a:lnTo>
                    <a:pt x="322" y="128"/>
                  </a:lnTo>
                  <a:lnTo>
                    <a:pt x="322" y="131"/>
                  </a:lnTo>
                  <a:lnTo>
                    <a:pt x="322" y="133"/>
                  </a:lnTo>
                  <a:lnTo>
                    <a:pt x="322" y="135"/>
                  </a:lnTo>
                  <a:lnTo>
                    <a:pt x="324" y="136"/>
                  </a:lnTo>
                  <a:lnTo>
                    <a:pt x="324" y="140"/>
                  </a:lnTo>
                  <a:lnTo>
                    <a:pt x="322" y="143"/>
                  </a:lnTo>
                  <a:lnTo>
                    <a:pt x="322" y="148"/>
                  </a:lnTo>
                  <a:lnTo>
                    <a:pt x="322" y="150"/>
                  </a:lnTo>
                  <a:lnTo>
                    <a:pt x="324" y="152"/>
                  </a:lnTo>
                  <a:lnTo>
                    <a:pt x="324" y="153"/>
                  </a:lnTo>
                  <a:lnTo>
                    <a:pt x="324" y="153"/>
                  </a:lnTo>
                  <a:lnTo>
                    <a:pt x="326" y="157"/>
                  </a:lnTo>
                  <a:lnTo>
                    <a:pt x="327" y="158"/>
                  </a:lnTo>
                  <a:lnTo>
                    <a:pt x="329" y="163"/>
                  </a:lnTo>
                  <a:lnTo>
                    <a:pt x="329" y="167"/>
                  </a:lnTo>
                  <a:lnTo>
                    <a:pt x="331" y="170"/>
                  </a:lnTo>
                  <a:lnTo>
                    <a:pt x="331" y="173"/>
                  </a:lnTo>
                  <a:lnTo>
                    <a:pt x="332" y="178"/>
                  </a:lnTo>
                  <a:lnTo>
                    <a:pt x="334" y="182"/>
                  </a:lnTo>
                  <a:lnTo>
                    <a:pt x="337" y="183"/>
                  </a:lnTo>
                  <a:lnTo>
                    <a:pt x="339" y="187"/>
                  </a:lnTo>
                  <a:lnTo>
                    <a:pt x="342" y="189"/>
                  </a:lnTo>
                  <a:lnTo>
                    <a:pt x="344" y="190"/>
                  </a:lnTo>
                  <a:lnTo>
                    <a:pt x="344" y="194"/>
                  </a:lnTo>
                  <a:lnTo>
                    <a:pt x="341" y="195"/>
                  </a:lnTo>
                  <a:lnTo>
                    <a:pt x="339" y="197"/>
                  </a:lnTo>
                  <a:lnTo>
                    <a:pt x="336" y="197"/>
                  </a:lnTo>
                  <a:lnTo>
                    <a:pt x="334" y="195"/>
                  </a:lnTo>
                  <a:lnTo>
                    <a:pt x="332" y="194"/>
                  </a:lnTo>
                  <a:lnTo>
                    <a:pt x="331" y="192"/>
                  </a:lnTo>
                  <a:lnTo>
                    <a:pt x="329" y="189"/>
                  </a:lnTo>
                  <a:lnTo>
                    <a:pt x="326" y="187"/>
                  </a:lnTo>
                  <a:lnTo>
                    <a:pt x="324" y="185"/>
                  </a:lnTo>
                  <a:lnTo>
                    <a:pt x="322" y="183"/>
                  </a:lnTo>
                  <a:lnTo>
                    <a:pt x="322" y="185"/>
                  </a:lnTo>
                  <a:lnTo>
                    <a:pt x="324" y="187"/>
                  </a:lnTo>
                  <a:lnTo>
                    <a:pt x="326" y="189"/>
                  </a:lnTo>
                  <a:lnTo>
                    <a:pt x="327" y="190"/>
                  </a:lnTo>
                  <a:lnTo>
                    <a:pt x="331" y="192"/>
                  </a:lnTo>
                  <a:lnTo>
                    <a:pt x="332" y="194"/>
                  </a:lnTo>
                  <a:lnTo>
                    <a:pt x="334" y="197"/>
                  </a:lnTo>
                  <a:lnTo>
                    <a:pt x="337" y="199"/>
                  </a:lnTo>
                  <a:lnTo>
                    <a:pt x="339" y="200"/>
                  </a:lnTo>
                  <a:lnTo>
                    <a:pt x="342" y="202"/>
                  </a:lnTo>
                  <a:lnTo>
                    <a:pt x="346" y="204"/>
                  </a:lnTo>
                  <a:lnTo>
                    <a:pt x="349" y="207"/>
                  </a:lnTo>
                  <a:lnTo>
                    <a:pt x="352" y="210"/>
                  </a:lnTo>
                  <a:lnTo>
                    <a:pt x="356" y="214"/>
                  </a:lnTo>
                  <a:lnTo>
                    <a:pt x="359" y="217"/>
                  </a:lnTo>
                  <a:lnTo>
                    <a:pt x="363" y="220"/>
                  </a:lnTo>
                  <a:lnTo>
                    <a:pt x="366" y="224"/>
                  </a:lnTo>
                  <a:lnTo>
                    <a:pt x="368" y="225"/>
                  </a:lnTo>
                  <a:lnTo>
                    <a:pt x="369" y="227"/>
                  </a:lnTo>
                  <a:lnTo>
                    <a:pt x="369" y="231"/>
                  </a:lnTo>
                  <a:lnTo>
                    <a:pt x="368" y="232"/>
                  </a:lnTo>
                  <a:lnTo>
                    <a:pt x="366" y="234"/>
                  </a:lnTo>
                  <a:lnTo>
                    <a:pt x="364" y="234"/>
                  </a:lnTo>
                  <a:lnTo>
                    <a:pt x="363" y="232"/>
                  </a:lnTo>
                  <a:lnTo>
                    <a:pt x="359" y="231"/>
                  </a:lnTo>
                  <a:lnTo>
                    <a:pt x="356" y="227"/>
                  </a:lnTo>
                  <a:lnTo>
                    <a:pt x="351" y="224"/>
                  </a:lnTo>
                  <a:lnTo>
                    <a:pt x="347" y="222"/>
                  </a:lnTo>
                  <a:lnTo>
                    <a:pt x="346" y="222"/>
                  </a:lnTo>
                  <a:lnTo>
                    <a:pt x="344" y="222"/>
                  </a:lnTo>
                  <a:lnTo>
                    <a:pt x="342" y="222"/>
                  </a:lnTo>
                  <a:lnTo>
                    <a:pt x="342" y="222"/>
                  </a:lnTo>
                  <a:lnTo>
                    <a:pt x="339" y="222"/>
                  </a:lnTo>
                  <a:lnTo>
                    <a:pt x="336" y="224"/>
                  </a:lnTo>
                  <a:lnTo>
                    <a:pt x="332" y="222"/>
                  </a:lnTo>
                  <a:lnTo>
                    <a:pt x="326" y="222"/>
                  </a:lnTo>
                  <a:lnTo>
                    <a:pt x="322" y="222"/>
                  </a:lnTo>
                  <a:lnTo>
                    <a:pt x="321" y="220"/>
                  </a:lnTo>
                  <a:lnTo>
                    <a:pt x="319" y="220"/>
                  </a:lnTo>
                  <a:lnTo>
                    <a:pt x="319" y="219"/>
                  </a:lnTo>
                  <a:lnTo>
                    <a:pt x="315" y="219"/>
                  </a:lnTo>
                  <a:lnTo>
                    <a:pt x="312" y="217"/>
                  </a:lnTo>
                  <a:lnTo>
                    <a:pt x="309" y="215"/>
                  </a:lnTo>
                  <a:lnTo>
                    <a:pt x="307" y="215"/>
                  </a:lnTo>
                  <a:lnTo>
                    <a:pt x="307" y="214"/>
                  </a:lnTo>
                  <a:lnTo>
                    <a:pt x="305" y="212"/>
                  </a:lnTo>
                  <a:lnTo>
                    <a:pt x="305" y="210"/>
                  </a:lnTo>
                  <a:lnTo>
                    <a:pt x="304" y="209"/>
                  </a:lnTo>
                  <a:lnTo>
                    <a:pt x="297" y="205"/>
                  </a:lnTo>
                  <a:lnTo>
                    <a:pt x="290" y="200"/>
                  </a:lnTo>
                  <a:lnTo>
                    <a:pt x="284" y="194"/>
                  </a:lnTo>
                  <a:lnTo>
                    <a:pt x="280" y="192"/>
                  </a:lnTo>
                  <a:lnTo>
                    <a:pt x="278" y="192"/>
                  </a:lnTo>
                  <a:lnTo>
                    <a:pt x="277" y="194"/>
                  </a:lnTo>
                  <a:lnTo>
                    <a:pt x="275" y="195"/>
                  </a:lnTo>
                  <a:lnTo>
                    <a:pt x="275" y="199"/>
                  </a:lnTo>
                  <a:lnTo>
                    <a:pt x="273" y="202"/>
                  </a:lnTo>
                  <a:lnTo>
                    <a:pt x="270" y="205"/>
                  </a:lnTo>
                  <a:lnTo>
                    <a:pt x="268" y="209"/>
                  </a:lnTo>
                  <a:lnTo>
                    <a:pt x="265" y="210"/>
                  </a:lnTo>
                  <a:lnTo>
                    <a:pt x="263" y="210"/>
                  </a:lnTo>
                  <a:lnTo>
                    <a:pt x="262" y="209"/>
                  </a:lnTo>
                  <a:lnTo>
                    <a:pt x="260" y="207"/>
                  </a:lnTo>
                  <a:lnTo>
                    <a:pt x="258" y="205"/>
                  </a:lnTo>
                  <a:lnTo>
                    <a:pt x="255" y="204"/>
                  </a:lnTo>
                  <a:lnTo>
                    <a:pt x="255" y="202"/>
                  </a:lnTo>
                  <a:lnTo>
                    <a:pt x="255" y="200"/>
                  </a:lnTo>
                  <a:lnTo>
                    <a:pt x="255" y="197"/>
                  </a:lnTo>
                  <a:lnTo>
                    <a:pt x="255" y="192"/>
                  </a:lnTo>
                  <a:lnTo>
                    <a:pt x="255" y="190"/>
                  </a:lnTo>
                  <a:lnTo>
                    <a:pt x="255" y="189"/>
                  </a:lnTo>
                  <a:lnTo>
                    <a:pt x="257" y="187"/>
                  </a:lnTo>
                  <a:lnTo>
                    <a:pt x="257" y="185"/>
                  </a:lnTo>
                  <a:lnTo>
                    <a:pt x="258" y="182"/>
                  </a:lnTo>
                  <a:lnTo>
                    <a:pt x="260" y="177"/>
                  </a:lnTo>
                  <a:lnTo>
                    <a:pt x="262" y="172"/>
                  </a:lnTo>
                  <a:lnTo>
                    <a:pt x="263" y="168"/>
                  </a:lnTo>
                  <a:lnTo>
                    <a:pt x="265" y="167"/>
                  </a:lnTo>
                  <a:lnTo>
                    <a:pt x="267" y="165"/>
                  </a:lnTo>
                  <a:lnTo>
                    <a:pt x="267" y="163"/>
                  </a:lnTo>
                  <a:lnTo>
                    <a:pt x="268" y="160"/>
                  </a:lnTo>
                  <a:lnTo>
                    <a:pt x="268" y="157"/>
                  </a:lnTo>
                  <a:lnTo>
                    <a:pt x="268" y="153"/>
                  </a:lnTo>
                  <a:lnTo>
                    <a:pt x="268" y="150"/>
                  </a:lnTo>
                  <a:lnTo>
                    <a:pt x="267" y="148"/>
                  </a:lnTo>
                  <a:lnTo>
                    <a:pt x="265" y="145"/>
                  </a:lnTo>
                  <a:lnTo>
                    <a:pt x="263" y="140"/>
                  </a:lnTo>
                  <a:lnTo>
                    <a:pt x="260" y="138"/>
                  </a:lnTo>
                  <a:lnTo>
                    <a:pt x="257" y="136"/>
                  </a:lnTo>
                  <a:lnTo>
                    <a:pt x="255" y="133"/>
                  </a:lnTo>
                  <a:lnTo>
                    <a:pt x="252" y="130"/>
                  </a:lnTo>
                  <a:lnTo>
                    <a:pt x="250" y="130"/>
                  </a:lnTo>
                  <a:lnTo>
                    <a:pt x="248" y="128"/>
                  </a:lnTo>
                  <a:lnTo>
                    <a:pt x="245" y="128"/>
                  </a:lnTo>
                  <a:lnTo>
                    <a:pt x="240" y="126"/>
                  </a:lnTo>
                  <a:lnTo>
                    <a:pt x="236" y="125"/>
                  </a:lnTo>
                  <a:lnTo>
                    <a:pt x="233" y="123"/>
                  </a:lnTo>
                  <a:lnTo>
                    <a:pt x="230" y="121"/>
                  </a:lnTo>
                  <a:lnTo>
                    <a:pt x="226" y="121"/>
                  </a:lnTo>
                  <a:lnTo>
                    <a:pt x="221" y="121"/>
                  </a:lnTo>
                  <a:lnTo>
                    <a:pt x="216" y="120"/>
                  </a:lnTo>
                  <a:lnTo>
                    <a:pt x="215" y="120"/>
                  </a:lnTo>
                  <a:lnTo>
                    <a:pt x="213" y="118"/>
                  </a:lnTo>
                  <a:lnTo>
                    <a:pt x="213" y="116"/>
                  </a:lnTo>
                  <a:lnTo>
                    <a:pt x="215" y="115"/>
                  </a:lnTo>
                  <a:lnTo>
                    <a:pt x="215" y="111"/>
                  </a:lnTo>
                  <a:lnTo>
                    <a:pt x="213" y="106"/>
                  </a:lnTo>
                  <a:lnTo>
                    <a:pt x="211" y="103"/>
                  </a:lnTo>
                  <a:lnTo>
                    <a:pt x="208" y="99"/>
                  </a:lnTo>
                  <a:lnTo>
                    <a:pt x="203" y="96"/>
                  </a:lnTo>
                  <a:lnTo>
                    <a:pt x="200" y="94"/>
                  </a:lnTo>
                  <a:lnTo>
                    <a:pt x="196" y="94"/>
                  </a:lnTo>
                  <a:lnTo>
                    <a:pt x="191" y="94"/>
                  </a:lnTo>
                  <a:lnTo>
                    <a:pt x="186" y="94"/>
                  </a:lnTo>
                  <a:lnTo>
                    <a:pt x="181" y="94"/>
                  </a:lnTo>
                  <a:lnTo>
                    <a:pt x="181" y="91"/>
                  </a:lnTo>
                  <a:lnTo>
                    <a:pt x="181" y="88"/>
                  </a:lnTo>
                  <a:lnTo>
                    <a:pt x="179" y="84"/>
                  </a:lnTo>
                  <a:lnTo>
                    <a:pt x="176" y="83"/>
                  </a:lnTo>
                  <a:lnTo>
                    <a:pt x="174" y="79"/>
                  </a:lnTo>
                  <a:lnTo>
                    <a:pt x="173" y="76"/>
                  </a:lnTo>
                  <a:lnTo>
                    <a:pt x="173" y="74"/>
                  </a:lnTo>
                  <a:lnTo>
                    <a:pt x="171" y="74"/>
                  </a:lnTo>
                  <a:lnTo>
                    <a:pt x="171" y="74"/>
                  </a:lnTo>
                  <a:lnTo>
                    <a:pt x="171" y="74"/>
                  </a:lnTo>
                  <a:lnTo>
                    <a:pt x="169" y="74"/>
                  </a:lnTo>
                  <a:lnTo>
                    <a:pt x="169" y="71"/>
                  </a:lnTo>
                  <a:lnTo>
                    <a:pt x="168" y="66"/>
                  </a:lnTo>
                  <a:lnTo>
                    <a:pt x="169" y="62"/>
                  </a:lnTo>
                  <a:lnTo>
                    <a:pt x="169" y="61"/>
                  </a:lnTo>
                  <a:lnTo>
                    <a:pt x="169" y="59"/>
                  </a:lnTo>
                  <a:lnTo>
                    <a:pt x="168" y="59"/>
                  </a:lnTo>
                  <a:lnTo>
                    <a:pt x="166" y="59"/>
                  </a:lnTo>
                  <a:lnTo>
                    <a:pt x="164" y="59"/>
                  </a:lnTo>
                  <a:lnTo>
                    <a:pt x="161" y="61"/>
                  </a:lnTo>
                  <a:lnTo>
                    <a:pt x="159" y="61"/>
                  </a:lnTo>
                  <a:lnTo>
                    <a:pt x="154" y="61"/>
                  </a:lnTo>
                  <a:lnTo>
                    <a:pt x="151" y="62"/>
                  </a:lnTo>
                  <a:lnTo>
                    <a:pt x="149" y="62"/>
                  </a:lnTo>
                  <a:lnTo>
                    <a:pt x="147" y="64"/>
                  </a:lnTo>
                  <a:lnTo>
                    <a:pt x="147" y="64"/>
                  </a:lnTo>
                  <a:lnTo>
                    <a:pt x="147" y="64"/>
                  </a:lnTo>
                  <a:lnTo>
                    <a:pt x="146" y="64"/>
                  </a:lnTo>
                  <a:lnTo>
                    <a:pt x="144" y="62"/>
                  </a:lnTo>
                  <a:lnTo>
                    <a:pt x="142" y="61"/>
                  </a:lnTo>
                  <a:lnTo>
                    <a:pt x="141" y="57"/>
                  </a:lnTo>
                  <a:lnTo>
                    <a:pt x="139" y="57"/>
                  </a:lnTo>
                  <a:lnTo>
                    <a:pt x="139" y="56"/>
                  </a:lnTo>
                  <a:lnTo>
                    <a:pt x="137" y="56"/>
                  </a:lnTo>
                  <a:lnTo>
                    <a:pt x="134" y="57"/>
                  </a:lnTo>
                  <a:lnTo>
                    <a:pt x="131" y="59"/>
                  </a:lnTo>
                  <a:lnTo>
                    <a:pt x="127" y="59"/>
                  </a:lnTo>
                  <a:lnTo>
                    <a:pt x="126" y="61"/>
                  </a:lnTo>
                  <a:lnTo>
                    <a:pt x="124" y="62"/>
                  </a:lnTo>
                  <a:lnTo>
                    <a:pt x="122" y="66"/>
                  </a:lnTo>
                  <a:lnTo>
                    <a:pt x="119" y="68"/>
                  </a:lnTo>
                  <a:lnTo>
                    <a:pt x="115" y="69"/>
                  </a:lnTo>
                  <a:lnTo>
                    <a:pt x="112" y="69"/>
                  </a:lnTo>
                  <a:lnTo>
                    <a:pt x="110" y="69"/>
                  </a:lnTo>
                  <a:lnTo>
                    <a:pt x="109" y="69"/>
                  </a:lnTo>
                  <a:lnTo>
                    <a:pt x="107" y="71"/>
                  </a:lnTo>
                  <a:lnTo>
                    <a:pt x="107" y="73"/>
                  </a:lnTo>
                  <a:lnTo>
                    <a:pt x="107" y="76"/>
                  </a:lnTo>
                  <a:lnTo>
                    <a:pt x="109" y="79"/>
                  </a:lnTo>
                  <a:lnTo>
                    <a:pt x="109" y="81"/>
                  </a:lnTo>
                  <a:lnTo>
                    <a:pt x="107" y="83"/>
                  </a:lnTo>
                  <a:lnTo>
                    <a:pt x="104" y="83"/>
                  </a:lnTo>
                  <a:lnTo>
                    <a:pt x="99" y="84"/>
                  </a:lnTo>
                  <a:lnTo>
                    <a:pt x="92" y="84"/>
                  </a:lnTo>
                  <a:lnTo>
                    <a:pt x="87" y="84"/>
                  </a:lnTo>
                  <a:lnTo>
                    <a:pt x="85" y="84"/>
                  </a:lnTo>
                  <a:lnTo>
                    <a:pt x="84" y="84"/>
                  </a:lnTo>
                  <a:lnTo>
                    <a:pt x="84" y="83"/>
                  </a:lnTo>
                  <a:lnTo>
                    <a:pt x="82" y="83"/>
                  </a:lnTo>
                  <a:lnTo>
                    <a:pt x="82" y="83"/>
                  </a:lnTo>
                  <a:lnTo>
                    <a:pt x="79" y="81"/>
                  </a:lnTo>
                  <a:lnTo>
                    <a:pt x="75" y="78"/>
                  </a:lnTo>
                  <a:lnTo>
                    <a:pt x="73" y="76"/>
                  </a:lnTo>
                  <a:lnTo>
                    <a:pt x="72" y="76"/>
                  </a:lnTo>
                  <a:lnTo>
                    <a:pt x="72" y="78"/>
                  </a:lnTo>
                  <a:lnTo>
                    <a:pt x="72" y="79"/>
                  </a:lnTo>
                  <a:lnTo>
                    <a:pt x="70" y="81"/>
                  </a:lnTo>
                  <a:lnTo>
                    <a:pt x="70" y="83"/>
                  </a:lnTo>
                  <a:lnTo>
                    <a:pt x="72" y="84"/>
                  </a:lnTo>
                  <a:lnTo>
                    <a:pt x="72" y="86"/>
                  </a:lnTo>
                  <a:lnTo>
                    <a:pt x="70" y="88"/>
                  </a:lnTo>
                  <a:lnTo>
                    <a:pt x="68" y="91"/>
                  </a:lnTo>
                  <a:lnTo>
                    <a:pt x="65" y="94"/>
                  </a:lnTo>
                  <a:lnTo>
                    <a:pt x="65" y="98"/>
                  </a:lnTo>
                  <a:lnTo>
                    <a:pt x="63" y="99"/>
                  </a:lnTo>
                  <a:lnTo>
                    <a:pt x="62" y="101"/>
                  </a:lnTo>
                  <a:lnTo>
                    <a:pt x="60" y="103"/>
                  </a:lnTo>
                  <a:lnTo>
                    <a:pt x="55" y="103"/>
                  </a:lnTo>
                  <a:lnTo>
                    <a:pt x="52" y="103"/>
                  </a:lnTo>
                  <a:lnTo>
                    <a:pt x="48" y="103"/>
                  </a:lnTo>
                  <a:lnTo>
                    <a:pt x="47" y="103"/>
                  </a:lnTo>
                  <a:lnTo>
                    <a:pt x="45" y="104"/>
                  </a:lnTo>
                  <a:lnTo>
                    <a:pt x="40" y="111"/>
                  </a:lnTo>
                  <a:lnTo>
                    <a:pt x="33" y="120"/>
                  </a:lnTo>
                  <a:lnTo>
                    <a:pt x="31" y="123"/>
                  </a:lnTo>
                  <a:lnTo>
                    <a:pt x="28" y="126"/>
                  </a:lnTo>
                  <a:lnTo>
                    <a:pt x="25" y="131"/>
                  </a:lnTo>
                  <a:lnTo>
                    <a:pt x="20" y="135"/>
                  </a:lnTo>
                  <a:lnTo>
                    <a:pt x="18" y="138"/>
                  </a:lnTo>
                  <a:lnTo>
                    <a:pt x="16" y="140"/>
                  </a:lnTo>
                  <a:lnTo>
                    <a:pt x="13" y="141"/>
                  </a:lnTo>
                  <a:lnTo>
                    <a:pt x="11" y="143"/>
                  </a:lnTo>
                  <a:lnTo>
                    <a:pt x="10" y="145"/>
                  </a:lnTo>
                  <a:lnTo>
                    <a:pt x="10" y="140"/>
                  </a:lnTo>
                  <a:lnTo>
                    <a:pt x="8" y="128"/>
                  </a:lnTo>
                  <a:lnTo>
                    <a:pt x="5" y="111"/>
                  </a:lnTo>
                  <a:lnTo>
                    <a:pt x="3" y="93"/>
                  </a:lnTo>
                  <a:lnTo>
                    <a:pt x="0" y="78"/>
                  </a:lnTo>
                  <a:lnTo>
                    <a:pt x="36" y="71"/>
                  </a:lnTo>
                  <a:lnTo>
                    <a:pt x="75" y="62"/>
                  </a:lnTo>
                  <a:lnTo>
                    <a:pt x="114" y="54"/>
                  </a:lnTo>
                  <a:lnTo>
                    <a:pt x="154" y="47"/>
                  </a:lnTo>
                  <a:lnTo>
                    <a:pt x="191" y="39"/>
                  </a:lnTo>
                  <a:lnTo>
                    <a:pt x="226" y="32"/>
                  </a:lnTo>
                  <a:lnTo>
                    <a:pt x="257" y="26"/>
                  </a:lnTo>
                  <a:lnTo>
                    <a:pt x="282" y="20"/>
                  </a:lnTo>
                  <a:lnTo>
                    <a:pt x="300" y="17"/>
                  </a:lnTo>
                  <a:lnTo>
                    <a:pt x="310" y="14"/>
                  </a:lnTo>
                  <a:lnTo>
                    <a:pt x="331" y="10"/>
                  </a:lnTo>
                  <a:lnTo>
                    <a:pt x="349" y="7"/>
                  </a:lnTo>
                  <a:lnTo>
                    <a:pt x="361" y="5"/>
                  </a:lnTo>
                  <a:lnTo>
                    <a:pt x="368" y="0"/>
                  </a:lnTo>
                  <a:lnTo>
                    <a:pt x="36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 name="Freeform 32"/>
            <p:cNvSpPr>
              <a:spLocks/>
            </p:cNvSpPr>
            <p:nvPr/>
          </p:nvSpPr>
          <p:spPr bwMode="auto">
            <a:xfrm>
              <a:off x="8170060" y="4539172"/>
              <a:ext cx="90175" cy="139575"/>
            </a:xfrm>
            <a:custGeom>
              <a:avLst/>
              <a:gdLst>
                <a:gd name="T0" fmla="*/ 19 w 115"/>
                <a:gd name="T1" fmla="*/ 0 h 178"/>
                <a:gd name="T2" fmla="*/ 27 w 115"/>
                <a:gd name="T3" fmla="*/ 7 h 178"/>
                <a:gd name="T4" fmla="*/ 30 w 115"/>
                <a:gd name="T5" fmla="*/ 10 h 178"/>
                <a:gd name="T6" fmla="*/ 27 w 115"/>
                <a:gd name="T7" fmla="*/ 22 h 178"/>
                <a:gd name="T8" fmla="*/ 27 w 115"/>
                <a:gd name="T9" fmla="*/ 28 h 178"/>
                <a:gd name="T10" fmla="*/ 29 w 115"/>
                <a:gd name="T11" fmla="*/ 33 h 178"/>
                <a:gd name="T12" fmla="*/ 29 w 115"/>
                <a:gd name="T13" fmla="*/ 40 h 178"/>
                <a:gd name="T14" fmla="*/ 29 w 115"/>
                <a:gd name="T15" fmla="*/ 45 h 178"/>
                <a:gd name="T16" fmla="*/ 30 w 115"/>
                <a:gd name="T17" fmla="*/ 47 h 178"/>
                <a:gd name="T18" fmla="*/ 34 w 115"/>
                <a:gd name="T19" fmla="*/ 52 h 178"/>
                <a:gd name="T20" fmla="*/ 37 w 115"/>
                <a:gd name="T21" fmla="*/ 55 h 178"/>
                <a:gd name="T22" fmla="*/ 46 w 115"/>
                <a:gd name="T23" fmla="*/ 62 h 178"/>
                <a:gd name="T24" fmla="*/ 51 w 115"/>
                <a:gd name="T25" fmla="*/ 67 h 178"/>
                <a:gd name="T26" fmla="*/ 51 w 115"/>
                <a:gd name="T27" fmla="*/ 69 h 178"/>
                <a:gd name="T28" fmla="*/ 54 w 115"/>
                <a:gd name="T29" fmla="*/ 74 h 178"/>
                <a:gd name="T30" fmla="*/ 57 w 115"/>
                <a:gd name="T31" fmla="*/ 81 h 178"/>
                <a:gd name="T32" fmla="*/ 61 w 115"/>
                <a:gd name="T33" fmla="*/ 86 h 178"/>
                <a:gd name="T34" fmla="*/ 66 w 115"/>
                <a:gd name="T35" fmla="*/ 96 h 178"/>
                <a:gd name="T36" fmla="*/ 69 w 115"/>
                <a:gd name="T37" fmla="*/ 102 h 178"/>
                <a:gd name="T38" fmla="*/ 71 w 115"/>
                <a:gd name="T39" fmla="*/ 104 h 178"/>
                <a:gd name="T40" fmla="*/ 73 w 115"/>
                <a:gd name="T41" fmla="*/ 106 h 178"/>
                <a:gd name="T42" fmla="*/ 76 w 115"/>
                <a:gd name="T43" fmla="*/ 111 h 178"/>
                <a:gd name="T44" fmla="*/ 79 w 115"/>
                <a:gd name="T45" fmla="*/ 116 h 178"/>
                <a:gd name="T46" fmla="*/ 83 w 115"/>
                <a:gd name="T47" fmla="*/ 117 h 178"/>
                <a:gd name="T48" fmla="*/ 86 w 115"/>
                <a:gd name="T49" fmla="*/ 117 h 178"/>
                <a:gd name="T50" fmla="*/ 93 w 115"/>
                <a:gd name="T51" fmla="*/ 121 h 178"/>
                <a:gd name="T52" fmla="*/ 99 w 115"/>
                <a:gd name="T53" fmla="*/ 123 h 178"/>
                <a:gd name="T54" fmla="*/ 101 w 115"/>
                <a:gd name="T55" fmla="*/ 124 h 178"/>
                <a:gd name="T56" fmla="*/ 101 w 115"/>
                <a:gd name="T57" fmla="*/ 124 h 178"/>
                <a:gd name="T58" fmla="*/ 99 w 115"/>
                <a:gd name="T59" fmla="*/ 126 h 178"/>
                <a:gd name="T60" fmla="*/ 99 w 115"/>
                <a:gd name="T61" fmla="*/ 129 h 178"/>
                <a:gd name="T62" fmla="*/ 98 w 115"/>
                <a:gd name="T63" fmla="*/ 136 h 178"/>
                <a:gd name="T64" fmla="*/ 98 w 115"/>
                <a:gd name="T65" fmla="*/ 144 h 178"/>
                <a:gd name="T66" fmla="*/ 99 w 115"/>
                <a:gd name="T67" fmla="*/ 148 h 178"/>
                <a:gd name="T68" fmla="*/ 101 w 115"/>
                <a:gd name="T69" fmla="*/ 148 h 178"/>
                <a:gd name="T70" fmla="*/ 109 w 115"/>
                <a:gd name="T71" fmla="*/ 149 h 178"/>
                <a:gd name="T72" fmla="*/ 115 w 115"/>
                <a:gd name="T73" fmla="*/ 153 h 178"/>
                <a:gd name="T74" fmla="*/ 115 w 115"/>
                <a:gd name="T75" fmla="*/ 154 h 178"/>
                <a:gd name="T76" fmla="*/ 113 w 115"/>
                <a:gd name="T77" fmla="*/ 154 h 178"/>
                <a:gd name="T78" fmla="*/ 113 w 115"/>
                <a:gd name="T79" fmla="*/ 156 h 178"/>
                <a:gd name="T80" fmla="*/ 111 w 115"/>
                <a:gd name="T81" fmla="*/ 163 h 178"/>
                <a:gd name="T82" fmla="*/ 109 w 115"/>
                <a:gd name="T83" fmla="*/ 170 h 178"/>
                <a:gd name="T84" fmla="*/ 78 w 115"/>
                <a:gd name="T85" fmla="*/ 175 h 178"/>
                <a:gd name="T86" fmla="*/ 52 w 115"/>
                <a:gd name="T87" fmla="*/ 178 h 178"/>
                <a:gd name="T88" fmla="*/ 46 w 115"/>
                <a:gd name="T89" fmla="*/ 175 h 178"/>
                <a:gd name="T90" fmla="*/ 36 w 115"/>
                <a:gd name="T91" fmla="*/ 144 h 178"/>
                <a:gd name="T92" fmla="*/ 24 w 115"/>
                <a:gd name="T93" fmla="*/ 99 h 178"/>
                <a:gd name="T94" fmla="*/ 10 w 115"/>
                <a:gd name="T95" fmla="*/ 50 h 178"/>
                <a:gd name="T96" fmla="*/ 0 w 115"/>
                <a:gd name="T97" fmla="*/ 13 h 178"/>
                <a:gd name="T98" fmla="*/ 4 w 115"/>
                <a:gd name="T99" fmla="*/ 7 h 178"/>
                <a:gd name="T100" fmla="*/ 9 w 115"/>
                <a:gd name="T101" fmla="*/ 2 h 178"/>
                <a:gd name="T102" fmla="*/ 15 w 115"/>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78">
                  <a:moveTo>
                    <a:pt x="15" y="0"/>
                  </a:moveTo>
                  <a:lnTo>
                    <a:pt x="19" y="0"/>
                  </a:lnTo>
                  <a:lnTo>
                    <a:pt x="24" y="3"/>
                  </a:lnTo>
                  <a:lnTo>
                    <a:pt x="27" y="7"/>
                  </a:lnTo>
                  <a:lnTo>
                    <a:pt x="29" y="8"/>
                  </a:lnTo>
                  <a:lnTo>
                    <a:pt x="30" y="10"/>
                  </a:lnTo>
                  <a:lnTo>
                    <a:pt x="29" y="15"/>
                  </a:lnTo>
                  <a:lnTo>
                    <a:pt x="27" y="22"/>
                  </a:lnTo>
                  <a:lnTo>
                    <a:pt x="27" y="25"/>
                  </a:lnTo>
                  <a:lnTo>
                    <a:pt x="27" y="28"/>
                  </a:lnTo>
                  <a:lnTo>
                    <a:pt x="27" y="32"/>
                  </a:lnTo>
                  <a:lnTo>
                    <a:pt x="29" y="33"/>
                  </a:lnTo>
                  <a:lnTo>
                    <a:pt x="29" y="37"/>
                  </a:lnTo>
                  <a:lnTo>
                    <a:pt x="29" y="40"/>
                  </a:lnTo>
                  <a:lnTo>
                    <a:pt x="29" y="44"/>
                  </a:lnTo>
                  <a:lnTo>
                    <a:pt x="29" y="45"/>
                  </a:lnTo>
                  <a:lnTo>
                    <a:pt x="30" y="47"/>
                  </a:lnTo>
                  <a:lnTo>
                    <a:pt x="30" y="47"/>
                  </a:lnTo>
                  <a:lnTo>
                    <a:pt x="32" y="49"/>
                  </a:lnTo>
                  <a:lnTo>
                    <a:pt x="34" y="52"/>
                  </a:lnTo>
                  <a:lnTo>
                    <a:pt x="36" y="54"/>
                  </a:lnTo>
                  <a:lnTo>
                    <a:pt x="37" y="55"/>
                  </a:lnTo>
                  <a:lnTo>
                    <a:pt x="41" y="59"/>
                  </a:lnTo>
                  <a:lnTo>
                    <a:pt x="46" y="62"/>
                  </a:lnTo>
                  <a:lnTo>
                    <a:pt x="47" y="64"/>
                  </a:lnTo>
                  <a:lnTo>
                    <a:pt x="51" y="67"/>
                  </a:lnTo>
                  <a:lnTo>
                    <a:pt x="51" y="69"/>
                  </a:lnTo>
                  <a:lnTo>
                    <a:pt x="51" y="69"/>
                  </a:lnTo>
                  <a:lnTo>
                    <a:pt x="52" y="72"/>
                  </a:lnTo>
                  <a:lnTo>
                    <a:pt x="54" y="74"/>
                  </a:lnTo>
                  <a:lnTo>
                    <a:pt x="56" y="77"/>
                  </a:lnTo>
                  <a:lnTo>
                    <a:pt x="57" y="81"/>
                  </a:lnTo>
                  <a:lnTo>
                    <a:pt x="59" y="82"/>
                  </a:lnTo>
                  <a:lnTo>
                    <a:pt x="61" y="86"/>
                  </a:lnTo>
                  <a:lnTo>
                    <a:pt x="62" y="89"/>
                  </a:lnTo>
                  <a:lnTo>
                    <a:pt x="66" y="96"/>
                  </a:lnTo>
                  <a:lnTo>
                    <a:pt x="67" y="99"/>
                  </a:lnTo>
                  <a:lnTo>
                    <a:pt x="69" y="102"/>
                  </a:lnTo>
                  <a:lnTo>
                    <a:pt x="69" y="104"/>
                  </a:lnTo>
                  <a:lnTo>
                    <a:pt x="71" y="104"/>
                  </a:lnTo>
                  <a:lnTo>
                    <a:pt x="71" y="106"/>
                  </a:lnTo>
                  <a:lnTo>
                    <a:pt x="73" y="106"/>
                  </a:lnTo>
                  <a:lnTo>
                    <a:pt x="74" y="107"/>
                  </a:lnTo>
                  <a:lnTo>
                    <a:pt x="76" y="111"/>
                  </a:lnTo>
                  <a:lnTo>
                    <a:pt x="78" y="114"/>
                  </a:lnTo>
                  <a:lnTo>
                    <a:pt x="79" y="116"/>
                  </a:lnTo>
                  <a:lnTo>
                    <a:pt x="81" y="117"/>
                  </a:lnTo>
                  <a:lnTo>
                    <a:pt x="83" y="117"/>
                  </a:lnTo>
                  <a:lnTo>
                    <a:pt x="83" y="117"/>
                  </a:lnTo>
                  <a:lnTo>
                    <a:pt x="86" y="117"/>
                  </a:lnTo>
                  <a:lnTo>
                    <a:pt x="89" y="119"/>
                  </a:lnTo>
                  <a:lnTo>
                    <a:pt x="93" y="121"/>
                  </a:lnTo>
                  <a:lnTo>
                    <a:pt x="98" y="123"/>
                  </a:lnTo>
                  <a:lnTo>
                    <a:pt x="99" y="123"/>
                  </a:lnTo>
                  <a:lnTo>
                    <a:pt x="101" y="123"/>
                  </a:lnTo>
                  <a:lnTo>
                    <a:pt x="101" y="124"/>
                  </a:lnTo>
                  <a:lnTo>
                    <a:pt x="101" y="124"/>
                  </a:lnTo>
                  <a:lnTo>
                    <a:pt x="101" y="124"/>
                  </a:lnTo>
                  <a:lnTo>
                    <a:pt x="101" y="124"/>
                  </a:lnTo>
                  <a:lnTo>
                    <a:pt x="99" y="126"/>
                  </a:lnTo>
                  <a:lnTo>
                    <a:pt x="99" y="128"/>
                  </a:lnTo>
                  <a:lnTo>
                    <a:pt x="99" y="129"/>
                  </a:lnTo>
                  <a:lnTo>
                    <a:pt x="99" y="133"/>
                  </a:lnTo>
                  <a:lnTo>
                    <a:pt x="98" y="136"/>
                  </a:lnTo>
                  <a:lnTo>
                    <a:pt x="98" y="141"/>
                  </a:lnTo>
                  <a:lnTo>
                    <a:pt x="98" y="144"/>
                  </a:lnTo>
                  <a:lnTo>
                    <a:pt x="98" y="146"/>
                  </a:lnTo>
                  <a:lnTo>
                    <a:pt x="99" y="148"/>
                  </a:lnTo>
                  <a:lnTo>
                    <a:pt x="99" y="148"/>
                  </a:lnTo>
                  <a:lnTo>
                    <a:pt x="101" y="148"/>
                  </a:lnTo>
                  <a:lnTo>
                    <a:pt x="104" y="148"/>
                  </a:lnTo>
                  <a:lnTo>
                    <a:pt x="109" y="149"/>
                  </a:lnTo>
                  <a:lnTo>
                    <a:pt x="113" y="151"/>
                  </a:lnTo>
                  <a:lnTo>
                    <a:pt x="115" y="153"/>
                  </a:lnTo>
                  <a:lnTo>
                    <a:pt x="115" y="154"/>
                  </a:lnTo>
                  <a:lnTo>
                    <a:pt x="115" y="154"/>
                  </a:lnTo>
                  <a:lnTo>
                    <a:pt x="115" y="154"/>
                  </a:lnTo>
                  <a:lnTo>
                    <a:pt x="113" y="154"/>
                  </a:lnTo>
                  <a:lnTo>
                    <a:pt x="113" y="154"/>
                  </a:lnTo>
                  <a:lnTo>
                    <a:pt x="113" y="156"/>
                  </a:lnTo>
                  <a:lnTo>
                    <a:pt x="113" y="159"/>
                  </a:lnTo>
                  <a:lnTo>
                    <a:pt x="111" y="163"/>
                  </a:lnTo>
                  <a:lnTo>
                    <a:pt x="109" y="168"/>
                  </a:lnTo>
                  <a:lnTo>
                    <a:pt x="109" y="170"/>
                  </a:lnTo>
                  <a:lnTo>
                    <a:pt x="94" y="173"/>
                  </a:lnTo>
                  <a:lnTo>
                    <a:pt x="78" y="175"/>
                  </a:lnTo>
                  <a:lnTo>
                    <a:pt x="64" y="176"/>
                  </a:lnTo>
                  <a:lnTo>
                    <a:pt x="52" y="178"/>
                  </a:lnTo>
                  <a:lnTo>
                    <a:pt x="47" y="178"/>
                  </a:lnTo>
                  <a:lnTo>
                    <a:pt x="46" y="175"/>
                  </a:lnTo>
                  <a:lnTo>
                    <a:pt x="41" y="163"/>
                  </a:lnTo>
                  <a:lnTo>
                    <a:pt x="36" y="144"/>
                  </a:lnTo>
                  <a:lnTo>
                    <a:pt x="30" y="123"/>
                  </a:lnTo>
                  <a:lnTo>
                    <a:pt x="24" y="99"/>
                  </a:lnTo>
                  <a:lnTo>
                    <a:pt x="15" y="74"/>
                  </a:lnTo>
                  <a:lnTo>
                    <a:pt x="10" y="50"/>
                  </a:lnTo>
                  <a:lnTo>
                    <a:pt x="4" y="30"/>
                  </a:lnTo>
                  <a:lnTo>
                    <a:pt x="0" y="13"/>
                  </a:lnTo>
                  <a:lnTo>
                    <a:pt x="2" y="10"/>
                  </a:lnTo>
                  <a:lnTo>
                    <a:pt x="4" y="7"/>
                  </a:lnTo>
                  <a:lnTo>
                    <a:pt x="7" y="5"/>
                  </a:lnTo>
                  <a:lnTo>
                    <a:pt x="9" y="2"/>
                  </a:lnTo>
                  <a:lnTo>
                    <a:pt x="12" y="0"/>
                  </a:lnTo>
                  <a:lnTo>
                    <a:pt x="1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 name="Freeform 33"/>
            <p:cNvSpPr>
              <a:spLocks/>
            </p:cNvSpPr>
            <p:nvPr/>
          </p:nvSpPr>
          <p:spPr bwMode="auto">
            <a:xfrm>
              <a:off x="8189663" y="4361175"/>
              <a:ext cx="111346" cy="255626"/>
            </a:xfrm>
            <a:custGeom>
              <a:avLst/>
              <a:gdLst>
                <a:gd name="T0" fmla="*/ 88 w 142"/>
                <a:gd name="T1" fmla="*/ 20 h 326"/>
                <a:gd name="T2" fmla="*/ 126 w 142"/>
                <a:gd name="T3" fmla="*/ 44 h 326"/>
                <a:gd name="T4" fmla="*/ 123 w 142"/>
                <a:gd name="T5" fmla="*/ 64 h 326"/>
                <a:gd name="T6" fmla="*/ 113 w 142"/>
                <a:gd name="T7" fmla="*/ 72 h 326"/>
                <a:gd name="T8" fmla="*/ 110 w 142"/>
                <a:gd name="T9" fmla="*/ 81 h 326"/>
                <a:gd name="T10" fmla="*/ 106 w 142"/>
                <a:gd name="T11" fmla="*/ 87 h 326"/>
                <a:gd name="T12" fmla="*/ 101 w 142"/>
                <a:gd name="T13" fmla="*/ 99 h 326"/>
                <a:gd name="T14" fmla="*/ 106 w 142"/>
                <a:gd name="T15" fmla="*/ 106 h 326"/>
                <a:gd name="T16" fmla="*/ 118 w 142"/>
                <a:gd name="T17" fmla="*/ 104 h 326"/>
                <a:gd name="T18" fmla="*/ 132 w 142"/>
                <a:gd name="T19" fmla="*/ 106 h 326"/>
                <a:gd name="T20" fmla="*/ 137 w 142"/>
                <a:gd name="T21" fmla="*/ 108 h 326"/>
                <a:gd name="T22" fmla="*/ 138 w 142"/>
                <a:gd name="T23" fmla="*/ 111 h 326"/>
                <a:gd name="T24" fmla="*/ 137 w 142"/>
                <a:gd name="T25" fmla="*/ 121 h 326"/>
                <a:gd name="T26" fmla="*/ 140 w 142"/>
                <a:gd name="T27" fmla="*/ 141 h 326"/>
                <a:gd name="T28" fmla="*/ 140 w 142"/>
                <a:gd name="T29" fmla="*/ 163 h 326"/>
                <a:gd name="T30" fmla="*/ 133 w 142"/>
                <a:gd name="T31" fmla="*/ 170 h 326"/>
                <a:gd name="T32" fmla="*/ 137 w 142"/>
                <a:gd name="T33" fmla="*/ 173 h 326"/>
                <a:gd name="T34" fmla="*/ 138 w 142"/>
                <a:gd name="T35" fmla="*/ 183 h 326"/>
                <a:gd name="T36" fmla="*/ 135 w 142"/>
                <a:gd name="T37" fmla="*/ 197 h 326"/>
                <a:gd name="T38" fmla="*/ 137 w 142"/>
                <a:gd name="T39" fmla="*/ 213 h 326"/>
                <a:gd name="T40" fmla="*/ 135 w 142"/>
                <a:gd name="T41" fmla="*/ 220 h 326"/>
                <a:gd name="T42" fmla="*/ 132 w 142"/>
                <a:gd name="T43" fmla="*/ 227 h 326"/>
                <a:gd name="T44" fmla="*/ 128 w 142"/>
                <a:gd name="T45" fmla="*/ 229 h 326"/>
                <a:gd name="T46" fmla="*/ 126 w 142"/>
                <a:gd name="T47" fmla="*/ 230 h 326"/>
                <a:gd name="T48" fmla="*/ 120 w 142"/>
                <a:gd name="T49" fmla="*/ 237 h 326"/>
                <a:gd name="T50" fmla="*/ 120 w 142"/>
                <a:gd name="T51" fmla="*/ 245 h 326"/>
                <a:gd name="T52" fmla="*/ 120 w 142"/>
                <a:gd name="T53" fmla="*/ 252 h 326"/>
                <a:gd name="T54" fmla="*/ 111 w 142"/>
                <a:gd name="T55" fmla="*/ 269 h 326"/>
                <a:gd name="T56" fmla="*/ 105 w 142"/>
                <a:gd name="T57" fmla="*/ 276 h 326"/>
                <a:gd name="T58" fmla="*/ 103 w 142"/>
                <a:gd name="T59" fmla="*/ 282 h 326"/>
                <a:gd name="T60" fmla="*/ 101 w 142"/>
                <a:gd name="T61" fmla="*/ 297 h 326"/>
                <a:gd name="T62" fmla="*/ 95 w 142"/>
                <a:gd name="T63" fmla="*/ 314 h 326"/>
                <a:gd name="T64" fmla="*/ 86 w 142"/>
                <a:gd name="T65" fmla="*/ 326 h 326"/>
                <a:gd name="T66" fmla="*/ 81 w 142"/>
                <a:gd name="T67" fmla="*/ 302 h 326"/>
                <a:gd name="T68" fmla="*/ 73 w 142"/>
                <a:gd name="T69" fmla="*/ 292 h 326"/>
                <a:gd name="T70" fmla="*/ 48 w 142"/>
                <a:gd name="T71" fmla="*/ 294 h 326"/>
                <a:gd name="T72" fmla="*/ 36 w 142"/>
                <a:gd name="T73" fmla="*/ 282 h 326"/>
                <a:gd name="T74" fmla="*/ 17 w 142"/>
                <a:gd name="T75" fmla="*/ 271 h 326"/>
                <a:gd name="T76" fmla="*/ 7 w 142"/>
                <a:gd name="T77" fmla="*/ 255 h 326"/>
                <a:gd name="T78" fmla="*/ 12 w 142"/>
                <a:gd name="T79" fmla="*/ 227 h 326"/>
                <a:gd name="T80" fmla="*/ 24 w 142"/>
                <a:gd name="T81" fmla="*/ 213 h 326"/>
                <a:gd name="T82" fmla="*/ 32 w 142"/>
                <a:gd name="T83" fmla="*/ 203 h 326"/>
                <a:gd name="T84" fmla="*/ 58 w 142"/>
                <a:gd name="T85" fmla="*/ 170 h 326"/>
                <a:gd name="T86" fmla="*/ 61 w 142"/>
                <a:gd name="T87" fmla="*/ 158 h 326"/>
                <a:gd name="T88" fmla="*/ 49 w 142"/>
                <a:gd name="T89" fmla="*/ 141 h 326"/>
                <a:gd name="T90" fmla="*/ 29 w 142"/>
                <a:gd name="T91" fmla="*/ 133 h 326"/>
                <a:gd name="T92" fmla="*/ 19 w 142"/>
                <a:gd name="T93" fmla="*/ 124 h 326"/>
                <a:gd name="T94" fmla="*/ 7 w 142"/>
                <a:gd name="T95" fmla="*/ 114 h 326"/>
                <a:gd name="T96" fmla="*/ 2 w 142"/>
                <a:gd name="T97" fmla="*/ 103 h 326"/>
                <a:gd name="T98" fmla="*/ 11 w 142"/>
                <a:gd name="T99" fmla="*/ 77 h 326"/>
                <a:gd name="T100" fmla="*/ 5 w 142"/>
                <a:gd name="T101" fmla="*/ 66 h 326"/>
                <a:gd name="T102" fmla="*/ 0 w 142"/>
                <a:gd name="T103" fmla="*/ 61 h 326"/>
                <a:gd name="T104" fmla="*/ 11 w 142"/>
                <a:gd name="T105" fmla="*/ 47 h 326"/>
                <a:gd name="T106" fmla="*/ 16 w 142"/>
                <a:gd name="T107" fmla="*/ 1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326">
                  <a:moveTo>
                    <a:pt x="31" y="0"/>
                  </a:moveTo>
                  <a:lnTo>
                    <a:pt x="44" y="7"/>
                  </a:lnTo>
                  <a:lnTo>
                    <a:pt x="61" y="12"/>
                  </a:lnTo>
                  <a:lnTo>
                    <a:pt x="76" y="17"/>
                  </a:lnTo>
                  <a:lnTo>
                    <a:pt x="88" y="20"/>
                  </a:lnTo>
                  <a:lnTo>
                    <a:pt x="101" y="24"/>
                  </a:lnTo>
                  <a:lnTo>
                    <a:pt x="116" y="29"/>
                  </a:lnTo>
                  <a:lnTo>
                    <a:pt x="121" y="34"/>
                  </a:lnTo>
                  <a:lnTo>
                    <a:pt x="125" y="37"/>
                  </a:lnTo>
                  <a:lnTo>
                    <a:pt x="126" y="44"/>
                  </a:lnTo>
                  <a:lnTo>
                    <a:pt x="126" y="49"/>
                  </a:lnTo>
                  <a:lnTo>
                    <a:pt x="125" y="54"/>
                  </a:lnTo>
                  <a:lnTo>
                    <a:pt x="125" y="59"/>
                  </a:lnTo>
                  <a:lnTo>
                    <a:pt x="125" y="59"/>
                  </a:lnTo>
                  <a:lnTo>
                    <a:pt x="123" y="64"/>
                  </a:lnTo>
                  <a:lnTo>
                    <a:pt x="120" y="69"/>
                  </a:lnTo>
                  <a:lnTo>
                    <a:pt x="118" y="69"/>
                  </a:lnTo>
                  <a:lnTo>
                    <a:pt x="116" y="71"/>
                  </a:lnTo>
                  <a:lnTo>
                    <a:pt x="115" y="71"/>
                  </a:lnTo>
                  <a:lnTo>
                    <a:pt x="113" y="72"/>
                  </a:lnTo>
                  <a:lnTo>
                    <a:pt x="113" y="74"/>
                  </a:lnTo>
                  <a:lnTo>
                    <a:pt x="111" y="74"/>
                  </a:lnTo>
                  <a:lnTo>
                    <a:pt x="111" y="76"/>
                  </a:lnTo>
                  <a:lnTo>
                    <a:pt x="110" y="77"/>
                  </a:lnTo>
                  <a:lnTo>
                    <a:pt x="110" y="81"/>
                  </a:lnTo>
                  <a:lnTo>
                    <a:pt x="108" y="81"/>
                  </a:lnTo>
                  <a:lnTo>
                    <a:pt x="108" y="82"/>
                  </a:lnTo>
                  <a:lnTo>
                    <a:pt x="108" y="84"/>
                  </a:lnTo>
                  <a:lnTo>
                    <a:pt x="108" y="86"/>
                  </a:lnTo>
                  <a:lnTo>
                    <a:pt x="106" y="87"/>
                  </a:lnTo>
                  <a:lnTo>
                    <a:pt x="105" y="89"/>
                  </a:lnTo>
                  <a:lnTo>
                    <a:pt x="103" y="92"/>
                  </a:lnTo>
                  <a:lnTo>
                    <a:pt x="101" y="96"/>
                  </a:lnTo>
                  <a:lnTo>
                    <a:pt x="101" y="97"/>
                  </a:lnTo>
                  <a:lnTo>
                    <a:pt x="101" y="99"/>
                  </a:lnTo>
                  <a:lnTo>
                    <a:pt x="101" y="99"/>
                  </a:lnTo>
                  <a:lnTo>
                    <a:pt x="103" y="99"/>
                  </a:lnTo>
                  <a:lnTo>
                    <a:pt x="103" y="101"/>
                  </a:lnTo>
                  <a:lnTo>
                    <a:pt x="105" y="103"/>
                  </a:lnTo>
                  <a:lnTo>
                    <a:pt x="106" y="106"/>
                  </a:lnTo>
                  <a:lnTo>
                    <a:pt x="108" y="106"/>
                  </a:lnTo>
                  <a:lnTo>
                    <a:pt x="110" y="106"/>
                  </a:lnTo>
                  <a:lnTo>
                    <a:pt x="110" y="104"/>
                  </a:lnTo>
                  <a:lnTo>
                    <a:pt x="111" y="104"/>
                  </a:lnTo>
                  <a:lnTo>
                    <a:pt x="118" y="104"/>
                  </a:lnTo>
                  <a:lnTo>
                    <a:pt x="120" y="104"/>
                  </a:lnTo>
                  <a:lnTo>
                    <a:pt x="123" y="104"/>
                  </a:lnTo>
                  <a:lnTo>
                    <a:pt x="125" y="104"/>
                  </a:lnTo>
                  <a:lnTo>
                    <a:pt x="130" y="106"/>
                  </a:lnTo>
                  <a:lnTo>
                    <a:pt x="132" y="106"/>
                  </a:lnTo>
                  <a:lnTo>
                    <a:pt x="133" y="106"/>
                  </a:lnTo>
                  <a:lnTo>
                    <a:pt x="133" y="106"/>
                  </a:lnTo>
                  <a:lnTo>
                    <a:pt x="133" y="108"/>
                  </a:lnTo>
                  <a:lnTo>
                    <a:pt x="135" y="108"/>
                  </a:lnTo>
                  <a:lnTo>
                    <a:pt x="137" y="108"/>
                  </a:lnTo>
                  <a:lnTo>
                    <a:pt x="140" y="109"/>
                  </a:lnTo>
                  <a:lnTo>
                    <a:pt x="140" y="109"/>
                  </a:lnTo>
                  <a:lnTo>
                    <a:pt x="140" y="111"/>
                  </a:lnTo>
                  <a:lnTo>
                    <a:pt x="138" y="111"/>
                  </a:lnTo>
                  <a:lnTo>
                    <a:pt x="138" y="111"/>
                  </a:lnTo>
                  <a:lnTo>
                    <a:pt x="138" y="111"/>
                  </a:lnTo>
                  <a:lnTo>
                    <a:pt x="137" y="113"/>
                  </a:lnTo>
                  <a:lnTo>
                    <a:pt x="137" y="114"/>
                  </a:lnTo>
                  <a:lnTo>
                    <a:pt x="137" y="118"/>
                  </a:lnTo>
                  <a:lnTo>
                    <a:pt x="137" y="121"/>
                  </a:lnTo>
                  <a:lnTo>
                    <a:pt x="138" y="126"/>
                  </a:lnTo>
                  <a:lnTo>
                    <a:pt x="138" y="129"/>
                  </a:lnTo>
                  <a:lnTo>
                    <a:pt x="138" y="133"/>
                  </a:lnTo>
                  <a:lnTo>
                    <a:pt x="140" y="138"/>
                  </a:lnTo>
                  <a:lnTo>
                    <a:pt x="140" y="141"/>
                  </a:lnTo>
                  <a:lnTo>
                    <a:pt x="140" y="146"/>
                  </a:lnTo>
                  <a:lnTo>
                    <a:pt x="142" y="148"/>
                  </a:lnTo>
                  <a:lnTo>
                    <a:pt x="142" y="160"/>
                  </a:lnTo>
                  <a:lnTo>
                    <a:pt x="140" y="161"/>
                  </a:lnTo>
                  <a:lnTo>
                    <a:pt x="140" y="163"/>
                  </a:lnTo>
                  <a:lnTo>
                    <a:pt x="138" y="163"/>
                  </a:lnTo>
                  <a:lnTo>
                    <a:pt x="137" y="165"/>
                  </a:lnTo>
                  <a:lnTo>
                    <a:pt x="135" y="166"/>
                  </a:lnTo>
                  <a:lnTo>
                    <a:pt x="135" y="168"/>
                  </a:lnTo>
                  <a:lnTo>
                    <a:pt x="133" y="170"/>
                  </a:lnTo>
                  <a:lnTo>
                    <a:pt x="135" y="170"/>
                  </a:lnTo>
                  <a:lnTo>
                    <a:pt x="135" y="168"/>
                  </a:lnTo>
                  <a:lnTo>
                    <a:pt x="135" y="168"/>
                  </a:lnTo>
                  <a:lnTo>
                    <a:pt x="135" y="170"/>
                  </a:lnTo>
                  <a:lnTo>
                    <a:pt x="137" y="173"/>
                  </a:lnTo>
                  <a:lnTo>
                    <a:pt x="138" y="178"/>
                  </a:lnTo>
                  <a:lnTo>
                    <a:pt x="138" y="180"/>
                  </a:lnTo>
                  <a:lnTo>
                    <a:pt x="138" y="181"/>
                  </a:lnTo>
                  <a:lnTo>
                    <a:pt x="138" y="183"/>
                  </a:lnTo>
                  <a:lnTo>
                    <a:pt x="138" y="183"/>
                  </a:lnTo>
                  <a:lnTo>
                    <a:pt x="138" y="185"/>
                  </a:lnTo>
                  <a:lnTo>
                    <a:pt x="137" y="188"/>
                  </a:lnTo>
                  <a:lnTo>
                    <a:pt x="137" y="193"/>
                  </a:lnTo>
                  <a:lnTo>
                    <a:pt x="135" y="195"/>
                  </a:lnTo>
                  <a:lnTo>
                    <a:pt x="135" y="197"/>
                  </a:lnTo>
                  <a:lnTo>
                    <a:pt x="135" y="197"/>
                  </a:lnTo>
                  <a:lnTo>
                    <a:pt x="135" y="198"/>
                  </a:lnTo>
                  <a:lnTo>
                    <a:pt x="137" y="202"/>
                  </a:lnTo>
                  <a:lnTo>
                    <a:pt x="137" y="208"/>
                  </a:lnTo>
                  <a:lnTo>
                    <a:pt x="137" y="213"/>
                  </a:lnTo>
                  <a:lnTo>
                    <a:pt x="135" y="217"/>
                  </a:lnTo>
                  <a:lnTo>
                    <a:pt x="135" y="218"/>
                  </a:lnTo>
                  <a:lnTo>
                    <a:pt x="135" y="220"/>
                  </a:lnTo>
                  <a:lnTo>
                    <a:pt x="135" y="220"/>
                  </a:lnTo>
                  <a:lnTo>
                    <a:pt x="135" y="220"/>
                  </a:lnTo>
                  <a:lnTo>
                    <a:pt x="133" y="220"/>
                  </a:lnTo>
                  <a:lnTo>
                    <a:pt x="133" y="220"/>
                  </a:lnTo>
                  <a:lnTo>
                    <a:pt x="132" y="222"/>
                  </a:lnTo>
                  <a:lnTo>
                    <a:pt x="132" y="224"/>
                  </a:lnTo>
                  <a:lnTo>
                    <a:pt x="132" y="227"/>
                  </a:lnTo>
                  <a:lnTo>
                    <a:pt x="132" y="229"/>
                  </a:lnTo>
                  <a:lnTo>
                    <a:pt x="132" y="229"/>
                  </a:lnTo>
                  <a:lnTo>
                    <a:pt x="132" y="229"/>
                  </a:lnTo>
                  <a:lnTo>
                    <a:pt x="130" y="229"/>
                  </a:lnTo>
                  <a:lnTo>
                    <a:pt x="128" y="229"/>
                  </a:lnTo>
                  <a:lnTo>
                    <a:pt x="128" y="230"/>
                  </a:lnTo>
                  <a:lnTo>
                    <a:pt x="128" y="230"/>
                  </a:lnTo>
                  <a:lnTo>
                    <a:pt x="128" y="230"/>
                  </a:lnTo>
                  <a:lnTo>
                    <a:pt x="128" y="230"/>
                  </a:lnTo>
                  <a:lnTo>
                    <a:pt x="126" y="230"/>
                  </a:lnTo>
                  <a:lnTo>
                    <a:pt x="125" y="230"/>
                  </a:lnTo>
                  <a:lnTo>
                    <a:pt x="123" y="234"/>
                  </a:lnTo>
                  <a:lnTo>
                    <a:pt x="121" y="235"/>
                  </a:lnTo>
                  <a:lnTo>
                    <a:pt x="121" y="235"/>
                  </a:lnTo>
                  <a:lnTo>
                    <a:pt x="120" y="237"/>
                  </a:lnTo>
                  <a:lnTo>
                    <a:pt x="120" y="239"/>
                  </a:lnTo>
                  <a:lnTo>
                    <a:pt x="120" y="242"/>
                  </a:lnTo>
                  <a:lnTo>
                    <a:pt x="120" y="244"/>
                  </a:lnTo>
                  <a:lnTo>
                    <a:pt x="120" y="245"/>
                  </a:lnTo>
                  <a:lnTo>
                    <a:pt x="120" y="245"/>
                  </a:lnTo>
                  <a:lnTo>
                    <a:pt x="120" y="249"/>
                  </a:lnTo>
                  <a:lnTo>
                    <a:pt x="120" y="250"/>
                  </a:lnTo>
                  <a:lnTo>
                    <a:pt x="120" y="250"/>
                  </a:lnTo>
                  <a:lnTo>
                    <a:pt x="120" y="252"/>
                  </a:lnTo>
                  <a:lnTo>
                    <a:pt x="120" y="252"/>
                  </a:lnTo>
                  <a:lnTo>
                    <a:pt x="118" y="254"/>
                  </a:lnTo>
                  <a:lnTo>
                    <a:pt x="116" y="257"/>
                  </a:lnTo>
                  <a:lnTo>
                    <a:pt x="115" y="262"/>
                  </a:lnTo>
                  <a:lnTo>
                    <a:pt x="113" y="266"/>
                  </a:lnTo>
                  <a:lnTo>
                    <a:pt x="111" y="269"/>
                  </a:lnTo>
                  <a:lnTo>
                    <a:pt x="111" y="271"/>
                  </a:lnTo>
                  <a:lnTo>
                    <a:pt x="110" y="271"/>
                  </a:lnTo>
                  <a:lnTo>
                    <a:pt x="108" y="272"/>
                  </a:lnTo>
                  <a:lnTo>
                    <a:pt x="108" y="274"/>
                  </a:lnTo>
                  <a:lnTo>
                    <a:pt x="105" y="276"/>
                  </a:lnTo>
                  <a:lnTo>
                    <a:pt x="103" y="279"/>
                  </a:lnTo>
                  <a:lnTo>
                    <a:pt x="103" y="281"/>
                  </a:lnTo>
                  <a:lnTo>
                    <a:pt x="101" y="281"/>
                  </a:lnTo>
                  <a:lnTo>
                    <a:pt x="101" y="282"/>
                  </a:lnTo>
                  <a:lnTo>
                    <a:pt x="103" y="282"/>
                  </a:lnTo>
                  <a:lnTo>
                    <a:pt x="103" y="284"/>
                  </a:lnTo>
                  <a:lnTo>
                    <a:pt x="103" y="287"/>
                  </a:lnTo>
                  <a:lnTo>
                    <a:pt x="101" y="291"/>
                  </a:lnTo>
                  <a:lnTo>
                    <a:pt x="101" y="294"/>
                  </a:lnTo>
                  <a:lnTo>
                    <a:pt x="101" y="297"/>
                  </a:lnTo>
                  <a:lnTo>
                    <a:pt x="100" y="299"/>
                  </a:lnTo>
                  <a:lnTo>
                    <a:pt x="98" y="304"/>
                  </a:lnTo>
                  <a:lnTo>
                    <a:pt x="96" y="308"/>
                  </a:lnTo>
                  <a:lnTo>
                    <a:pt x="96" y="311"/>
                  </a:lnTo>
                  <a:lnTo>
                    <a:pt x="95" y="314"/>
                  </a:lnTo>
                  <a:lnTo>
                    <a:pt x="95" y="316"/>
                  </a:lnTo>
                  <a:lnTo>
                    <a:pt x="95" y="321"/>
                  </a:lnTo>
                  <a:lnTo>
                    <a:pt x="91" y="324"/>
                  </a:lnTo>
                  <a:lnTo>
                    <a:pt x="90" y="326"/>
                  </a:lnTo>
                  <a:lnTo>
                    <a:pt x="86" y="326"/>
                  </a:lnTo>
                  <a:lnTo>
                    <a:pt x="83" y="326"/>
                  </a:lnTo>
                  <a:lnTo>
                    <a:pt x="79" y="324"/>
                  </a:lnTo>
                  <a:lnTo>
                    <a:pt x="79" y="321"/>
                  </a:lnTo>
                  <a:lnTo>
                    <a:pt x="79" y="313"/>
                  </a:lnTo>
                  <a:lnTo>
                    <a:pt x="81" y="302"/>
                  </a:lnTo>
                  <a:lnTo>
                    <a:pt x="81" y="297"/>
                  </a:lnTo>
                  <a:lnTo>
                    <a:pt x="81" y="294"/>
                  </a:lnTo>
                  <a:lnTo>
                    <a:pt x="78" y="292"/>
                  </a:lnTo>
                  <a:lnTo>
                    <a:pt x="76" y="292"/>
                  </a:lnTo>
                  <a:lnTo>
                    <a:pt x="73" y="292"/>
                  </a:lnTo>
                  <a:lnTo>
                    <a:pt x="66" y="292"/>
                  </a:lnTo>
                  <a:lnTo>
                    <a:pt x="61" y="294"/>
                  </a:lnTo>
                  <a:lnTo>
                    <a:pt x="54" y="296"/>
                  </a:lnTo>
                  <a:lnTo>
                    <a:pt x="51" y="296"/>
                  </a:lnTo>
                  <a:lnTo>
                    <a:pt x="48" y="294"/>
                  </a:lnTo>
                  <a:lnTo>
                    <a:pt x="46" y="292"/>
                  </a:lnTo>
                  <a:lnTo>
                    <a:pt x="44" y="291"/>
                  </a:lnTo>
                  <a:lnTo>
                    <a:pt x="42" y="287"/>
                  </a:lnTo>
                  <a:lnTo>
                    <a:pt x="39" y="284"/>
                  </a:lnTo>
                  <a:lnTo>
                    <a:pt x="36" y="282"/>
                  </a:lnTo>
                  <a:lnTo>
                    <a:pt x="29" y="279"/>
                  </a:lnTo>
                  <a:lnTo>
                    <a:pt x="24" y="276"/>
                  </a:lnTo>
                  <a:lnTo>
                    <a:pt x="21" y="274"/>
                  </a:lnTo>
                  <a:lnTo>
                    <a:pt x="19" y="272"/>
                  </a:lnTo>
                  <a:lnTo>
                    <a:pt x="17" y="271"/>
                  </a:lnTo>
                  <a:lnTo>
                    <a:pt x="16" y="267"/>
                  </a:lnTo>
                  <a:lnTo>
                    <a:pt x="12" y="264"/>
                  </a:lnTo>
                  <a:lnTo>
                    <a:pt x="11" y="262"/>
                  </a:lnTo>
                  <a:lnTo>
                    <a:pt x="9" y="259"/>
                  </a:lnTo>
                  <a:lnTo>
                    <a:pt x="7" y="255"/>
                  </a:lnTo>
                  <a:lnTo>
                    <a:pt x="7" y="252"/>
                  </a:lnTo>
                  <a:lnTo>
                    <a:pt x="7" y="247"/>
                  </a:lnTo>
                  <a:lnTo>
                    <a:pt x="7" y="240"/>
                  </a:lnTo>
                  <a:lnTo>
                    <a:pt x="9" y="234"/>
                  </a:lnTo>
                  <a:lnTo>
                    <a:pt x="12" y="227"/>
                  </a:lnTo>
                  <a:lnTo>
                    <a:pt x="16" y="222"/>
                  </a:lnTo>
                  <a:lnTo>
                    <a:pt x="19" y="217"/>
                  </a:lnTo>
                  <a:lnTo>
                    <a:pt x="21" y="215"/>
                  </a:lnTo>
                  <a:lnTo>
                    <a:pt x="22" y="215"/>
                  </a:lnTo>
                  <a:lnTo>
                    <a:pt x="24" y="213"/>
                  </a:lnTo>
                  <a:lnTo>
                    <a:pt x="26" y="213"/>
                  </a:lnTo>
                  <a:lnTo>
                    <a:pt x="27" y="213"/>
                  </a:lnTo>
                  <a:lnTo>
                    <a:pt x="29" y="212"/>
                  </a:lnTo>
                  <a:lnTo>
                    <a:pt x="31" y="208"/>
                  </a:lnTo>
                  <a:lnTo>
                    <a:pt x="32" y="203"/>
                  </a:lnTo>
                  <a:lnTo>
                    <a:pt x="39" y="192"/>
                  </a:lnTo>
                  <a:lnTo>
                    <a:pt x="46" y="185"/>
                  </a:lnTo>
                  <a:lnTo>
                    <a:pt x="53" y="176"/>
                  </a:lnTo>
                  <a:lnTo>
                    <a:pt x="56" y="173"/>
                  </a:lnTo>
                  <a:lnTo>
                    <a:pt x="58" y="170"/>
                  </a:lnTo>
                  <a:lnTo>
                    <a:pt x="61" y="168"/>
                  </a:lnTo>
                  <a:lnTo>
                    <a:pt x="63" y="165"/>
                  </a:lnTo>
                  <a:lnTo>
                    <a:pt x="63" y="163"/>
                  </a:lnTo>
                  <a:lnTo>
                    <a:pt x="63" y="161"/>
                  </a:lnTo>
                  <a:lnTo>
                    <a:pt x="61" y="158"/>
                  </a:lnTo>
                  <a:lnTo>
                    <a:pt x="58" y="155"/>
                  </a:lnTo>
                  <a:lnTo>
                    <a:pt x="54" y="151"/>
                  </a:lnTo>
                  <a:lnTo>
                    <a:pt x="53" y="148"/>
                  </a:lnTo>
                  <a:lnTo>
                    <a:pt x="51" y="145"/>
                  </a:lnTo>
                  <a:lnTo>
                    <a:pt x="49" y="141"/>
                  </a:lnTo>
                  <a:lnTo>
                    <a:pt x="48" y="139"/>
                  </a:lnTo>
                  <a:lnTo>
                    <a:pt x="44" y="136"/>
                  </a:lnTo>
                  <a:lnTo>
                    <a:pt x="41" y="134"/>
                  </a:lnTo>
                  <a:lnTo>
                    <a:pt x="36" y="134"/>
                  </a:lnTo>
                  <a:lnTo>
                    <a:pt x="29" y="133"/>
                  </a:lnTo>
                  <a:lnTo>
                    <a:pt x="24" y="133"/>
                  </a:lnTo>
                  <a:lnTo>
                    <a:pt x="21" y="131"/>
                  </a:lnTo>
                  <a:lnTo>
                    <a:pt x="21" y="129"/>
                  </a:lnTo>
                  <a:lnTo>
                    <a:pt x="19" y="128"/>
                  </a:lnTo>
                  <a:lnTo>
                    <a:pt x="19" y="124"/>
                  </a:lnTo>
                  <a:lnTo>
                    <a:pt x="17" y="121"/>
                  </a:lnTo>
                  <a:lnTo>
                    <a:pt x="16" y="119"/>
                  </a:lnTo>
                  <a:lnTo>
                    <a:pt x="12" y="118"/>
                  </a:lnTo>
                  <a:lnTo>
                    <a:pt x="11" y="116"/>
                  </a:lnTo>
                  <a:lnTo>
                    <a:pt x="7" y="114"/>
                  </a:lnTo>
                  <a:lnTo>
                    <a:pt x="5" y="113"/>
                  </a:lnTo>
                  <a:lnTo>
                    <a:pt x="5" y="109"/>
                  </a:lnTo>
                  <a:lnTo>
                    <a:pt x="4" y="108"/>
                  </a:lnTo>
                  <a:lnTo>
                    <a:pt x="2" y="106"/>
                  </a:lnTo>
                  <a:lnTo>
                    <a:pt x="2" y="103"/>
                  </a:lnTo>
                  <a:lnTo>
                    <a:pt x="2" y="99"/>
                  </a:lnTo>
                  <a:lnTo>
                    <a:pt x="2" y="94"/>
                  </a:lnTo>
                  <a:lnTo>
                    <a:pt x="5" y="87"/>
                  </a:lnTo>
                  <a:lnTo>
                    <a:pt x="7" y="82"/>
                  </a:lnTo>
                  <a:lnTo>
                    <a:pt x="11" y="77"/>
                  </a:lnTo>
                  <a:lnTo>
                    <a:pt x="12" y="74"/>
                  </a:lnTo>
                  <a:lnTo>
                    <a:pt x="12" y="72"/>
                  </a:lnTo>
                  <a:lnTo>
                    <a:pt x="11" y="71"/>
                  </a:lnTo>
                  <a:lnTo>
                    <a:pt x="9" y="69"/>
                  </a:lnTo>
                  <a:lnTo>
                    <a:pt x="5" y="66"/>
                  </a:lnTo>
                  <a:lnTo>
                    <a:pt x="4" y="66"/>
                  </a:lnTo>
                  <a:lnTo>
                    <a:pt x="2" y="64"/>
                  </a:lnTo>
                  <a:lnTo>
                    <a:pt x="0" y="64"/>
                  </a:lnTo>
                  <a:lnTo>
                    <a:pt x="0" y="62"/>
                  </a:lnTo>
                  <a:lnTo>
                    <a:pt x="0" y="61"/>
                  </a:lnTo>
                  <a:lnTo>
                    <a:pt x="2" y="57"/>
                  </a:lnTo>
                  <a:lnTo>
                    <a:pt x="5" y="54"/>
                  </a:lnTo>
                  <a:lnTo>
                    <a:pt x="7" y="52"/>
                  </a:lnTo>
                  <a:lnTo>
                    <a:pt x="9" y="49"/>
                  </a:lnTo>
                  <a:lnTo>
                    <a:pt x="11" y="47"/>
                  </a:lnTo>
                  <a:lnTo>
                    <a:pt x="12" y="44"/>
                  </a:lnTo>
                  <a:lnTo>
                    <a:pt x="14" y="39"/>
                  </a:lnTo>
                  <a:lnTo>
                    <a:pt x="14" y="30"/>
                  </a:lnTo>
                  <a:lnTo>
                    <a:pt x="14" y="25"/>
                  </a:lnTo>
                  <a:lnTo>
                    <a:pt x="16" y="19"/>
                  </a:lnTo>
                  <a:lnTo>
                    <a:pt x="22" y="10"/>
                  </a:lnTo>
                  <a:lnTo>
                    <a:pt x="27" y="5"/>
                  </a:lnTo>
                  <a:lnTo>
                    <a:pt x="3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 name="Freeform 34"/>
            <p:cNvSpPr>
              <a:spLocks/>
            </p:cNvSpPr>
            <p:nvPr/>
          </p:nvSpPr>
          <p:spPr bwMode="auto">
            <a:xfrm>
              <a:off x="8173981" y="4926530"/>
              <a:ext cx="0" cy="3921"/>
            </a:xfrm>
            <a:custGeom>
              <a:avLst/>
              <a:gdLst>
                <a:gd name="T0" fmla="*/ 0 h 5"/>
                <a:gd name="T1" fmla="*/ 2 h 5"/>
                <a:gd name="T2" fmla="*/ 3 h 5"/>
                <a:gd name="T3" fmla="*/ 5 h 5"/>
                <a:gd name="T4" fmla="*/ 3 h 5"/>
                <a:gd name="T5" fmla="*/ 2 h 5"/>
                <a:gd name="T6" fmla="*/ 0 h 5"/>
              </a:gdLst>
              <a:ahLst/>
              <a:cxnLst>
                <a:cxn ang="0">
                  <a:pos x="0" y="T0"/>
                </a:cxn>
                <a:cxn ang="0">
                  <a:pos x="0" y="T1"/>
                </a:cxn>
                <a:cxn ang="0">
                  <a:pos x="0" y="T2"/>
                </a:cxn>
                <a:cxn ang="0">
                  <a:pos x="0" y="T3"/>
                </a:cxn>
                <a:cxn ang="0">
                  <a:pos x="0" y="T4"/>
                </a:cxn>
                <a:cxn ang="0">
                  <a:pos x="0" y="T5"/>
                </a:cxn>
                <a:cxn ang="0">
                  <a:pos x="0" y="T6"/>
                </a:cxn>
              </a:cxnLst>
              <a:rect l="0" t="0" r="r" b="b"/>
              <a:pathLst>
                <a:path h="5">
                  <a:moveTo>
                    <a:pt x="0" y="0"/>
                  </a:moveTo>
                  <a:lnTo>
                    <a:pt x="0" y="2"/>
                  </a:lnTo>
                  <a:lnTo>
                    <a:pt x="0" y="3"/>
                  </a:lnTo>
                  <a:lnTo>
                    <a:pt x="0" y="5"/>
                  </a:lnTo>
                  <a:lnTo>
                    <a:pt x="0" y="3"/>
                  </a:lnTo>
                  <a:lnTo>
                    <a:pt x="0" y="2"/>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 name="Freeform 35"/>
            <p:cNvSpPr>
              <a:spLocks/>
            </p:cNvSpPr>
            <p:nvPr/>
          </p:nvSpPr>
          <p:spPr bwMode="auto">
            <a:xfrm>
              <a:off x="7590590" y="4623073"/>
              <a:ext cx="637496" cy="367756"/>
            </a:xfrm>
            <a:custGeom>
              <a:avLst/>
              <a:gdLst>
                <a:gd name="T0" fmla="*/ 583 w 813"/>
                <a:gd name="T1" fmla="*/ 24 h 469"/>
                <a:gd name="T2" fmla="*/ 620 w 813"/>
                <a:gd name="T3" fmla="*/ 36 h 469"/>
                <a:gd name="T4" fmla="*/ 638 w 813"/>
                <a:gd name="T5" fmla="*/ 66 h 469"/>
                <a:gd name="T6" fmla="*/ 625 w 813"/>
                <a:gd name="T7" fmla="*/ 96 h 469"/>
                <a:gd name="T8" fmla="*/ 628 w 813"/>
                <a:gd name="T9" fmla="*/ 118 h 469"/>
                <a:gd name="T10" fmla="*/ 647 w 813"/>
                <a:gd name="T11" fmla="*/ 113 h 469"/>
                <a:gd name="T12" fmla="*/ 684 w 813"/>
                <a:gd name="T13" fmla="*/ 137 h 469"/>
                <a:gd name="T14" fmla="*/ 724 w 813"/>
                <a:gd name="T15" fmla="*/ 147 h 469"/>
                <a:gd name="T16" fmla="*/ 741 w 813"/>
                <a:gd name="T17" fmla="*/ 167 h 469"/>
                <a:gd name="T18" fmla="*/ 744 w 813"/>
                <a:gd name="T19" fmla="*/ 195 h 469"/>
                <a:gd name="T20" fmla="*/ 719 w 813"/>
                <a:gd name="T21" fmla="*/ 185 h 469"/>
                <a:gd name="T22" fmla="*/ 679 w 813"/>
                <a:gd name="T23" fmla="*/ 158 h 469"/>
                <a:gd name="T24" fmla="*/ 694 w 813"/>
                <a:gd name="T25" fmla="*/ 175 h 469"/>
                <a:gd name="T26" fmla="*/ 707 w 813"/>
                <a:gd name="T27" fmla="*/ 187 h 469"/>
                <a:gd name="T28" fmla="*/ 729 w 813"/>
                <a:gd name="T29" fmla="*/ 202 h 469"/>
                <a:gd name="T30" fmla="*/ 746 w 813"/>
                <a:gd name="T31" fmla="*/ 210 h 469"/>
                <a:gd name="T32" fmla="*/ 763 w 813"/>
                <a:gd name="T33" fmla="*/ 222 h 469"/>
                <a:gd name="T34" fmla="*/ 748 w 813"/>
                <a:gd name="T35" fmla="*/ 227 h 469"/>
                <a:gd name="T36" fmla="*/ 746 w 813"/>
                <a:gd name="T37" fmla="*/ 242 h 469"/>
                <a:gd name="T38" fmla="*/ 714 w 813"/>
                <a:gd name="T39" fmla="*/ 229 h 469"/>
                <a:gd name="T40" fmla="*/ 731 w 813"/>
                <a:gd name="T41" fmla="*/ 246 h 469"/>
                <a:gd name="T42" fmla="*/ 753 w 813"/>
                <a:gd name="T43" fmla="*/ 251 h 469"/>
                <a:gd name="T44" fmla="*/ 769 w 813"/>
                <a:gd name="T45" fmla="*/ 271 h 469"/>
                <a:gd name="T46" fmla="*/ 753 w 813"/>
                <a:gd name="T47" fmla="*/ 283 h 469"/>
                <a:gd name="T48" fmla="*/ 731 w 813"/>
                <a:gd name="T49" fmla="*/ 266 h 469"/>
                <a:gd name="T50" fmla="*/ 704 w 813"/>
                <a:gd name="T51" fmla="*/ 254 h 469"/>
                <a:gd name="T52" fmla="*/ 685 w 813"/>
                <a:gd name="T53" fmla="*/ 254 h 469"/>
                <a:gd name="T54" fmla="*/ 679 w 813"/>
                <a:gd name="T55" fmla="*/ 257 h 469"/>
                <a:gd name="T56" fmla="*/ 711 w 813"/>
                <a:gd name="T57" fmla="*/ 263 h 469"/>
                <a:gd name="T58" fmla="*/ 727 w 813"/>
                <a:gd name="T59" fmla="*/ 271 h 469"/>
                <a:gd name="T60" fmla="*/ 748 w 813"/>
                <a:gd name="T61" fmla="*/ 294 h 469"/>
                <a:gd name="T62" fmla="*/ 756 w 813"/>
                <a:gd name="T63" fmla="*/ 291 h 469"/>
                <a:gd name="T64" fmla="*/ 768 w 813"/>
                <a:gd name="T65" fmla="*/ 286 h 469"/>
                <a:gd name="T66" fmla="*/ 806 w 813"/>
                <a:gd name="T67" fmla="*/ 294 h 469"/>
                <a:gd name="T68" fmla="*/ 813 w 813"/>
                <a:gd name="T69" fmla="*/ 323 h 469"/>
                <a:gd name="T70" fmla="*/ 606 w 813"/>
                <a:gd name="T71" fmla="*/ 372 h 469"/>
                <a:gd name="T72" fmla="*/ 311 w 813"/>
                <a:gd name="T73" fmla="*/ 427 h 469"/>
                <a:gd name="T74" fmla="*/ 128 w 813"/>
                <a:gd name="T75" fmla="*/ 449 h 469"/>
                <a:gd name="T76" fmla="*/ 18 w 813"/>
                <a:gd name="T77" fmla="*/ 457 h 469"/>
                <a:gd name="T78" fmla="*/ 57 w 813"/>
                <a:gd name="T79" fmla="*/ 439 h 469"/>
                <a:gd name="T80" fmla="*/ 77 w 813"/>
                <a:gd name="T81" fmla="*/ 417 h 469"/>
                <a:gd name="T82" fmla="*/ 102 w 813"/>
                <a:gd name="T83" fmla="*/ 380 h 469"/>
                <a:gd name="T84" fmla="*/ 171 w 813"/>
                <a:gd name="T85" fmla="*/ 335 h 469"/>
                <a:gd name="T86" fmla="*/ 218 w 813"/>
                <a:gd name="T87" fmla="*/ 350 h 469"/>
                <a:gd name="T88" fmla="*/ 264 w 813"/>
                <a:gd name="T89" fmla="*/ 336 h 469"/>
                <a:gd name="T90" fmla="*/ 282 w 813"/>
                <a:gd name="T91" fmla="*/ 313 h 469"/>
                <a:gd name="T92" fmla="*/ 322 w 813"/>
                <a:gd name="T93" fmla="*/ 301 h 469"/>
                <a:gd name="T94" fmla="*/ 344 w 813"/>
                <a:gd name="T95" fmla="*/ 274 h 469"/>
                <a:gd name="T96" fmla="*/ 348 w 813"/>
                <a:gd name="T97" fmla="*/ 241 h 469"/>
                <a:gd name="T98" fmla="*/ 371 w 813"/>
                <a:gd name="T99" fmla="*/ 182 h 469"/>
                <a:gd name="T100" fmla="*/ 375 w 813"/>
                <a:gd name="T101" fmla="*/ 142 h 469"/>
                <a:gd name="T102" fmla="*/ 410 w 813"/>
                <a:gd name="T103" fmla="*/ 152 h 469"/>
                <a:gd name="T104" fmla="*/ 430 w 813"/>
                <a:gd name="T105" fmla="*/ 121 h 469"/>
                <a:gd name="T106" fmla="*/ 447 w 813"/>
                <a:gd name="T107" fmla="*/ 93 h 469"/>
                <a:gd name="T108" fmla="*/ 472 w 813"/>
                <a:gd name="T109" fmla="*/ 69 h 469"/>
                <a:gd name="T110" fmla="*/ 487 w 813"/>
                <a:gd name="T111" fmla="*/ 44 h 469"/>
                <a:gd name="T112" fmla="*/ 491 w 813"/>
                <a:gd name="T113" fmla="*/ 9 h 469"/>
                <a:gd name="T114" fmla="*/ 527 w 813"/>
                <a:gd name="T115" fmla="*/ 17 h 469"/>
                <a:gd name="T116" fmla="*/ 551 w 813"/>
                <a:gd name="T117" fmla="*/ 1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3" h="469">
                  <a:moveTo>
                    <a:pt x="561" y="0"/>
                  </a:moveTo>
                  <a:lnTo>
                    <a:pt x="566" y="0"/>
                  </a:lnTo>
                  <a:lnTo>
                    <a:pt x="570" y="0"/>
                  </a:lnTo>
                  <a:lnTo>
                    <a:pt x="573" y="2"/>
                  </a:lnTo>
                  <a:lnTo>
                    <a:pt x="578" y="5"/>
                  </a:lnTo>
                  <a:lnTo>
                    <a:pt x="581" y="9"/>
                  </a:lnTo>
                  <a:lnTo>
                    <a:pt x="583" y="12"/>
                  </a:lnTo>
                  <a:lnTo>
                    <a:pt x="585" y="17"/>
                  </a:lnTo>
                  <a:lnTo>
                    <a:pt x="585" y="21"/>
                  </a:lnTo>
                  <a:lnTo>
                    <a:pt x="583" y="22"/>
                  </a:lnTo>
                  <a:lnTo>
                    <a:pt x="583" y="24"/>
                  </a:lnTo>
                  <a:lnTo>
                    <a:pt x="585" y="26"/>
                  </a:lnTo>
                  <a:lnTo>
                    <a:pt x="586" y="26"/>
                  </a:lnTo>
                  <a:lnTo>
                    <a:pt x="591" y="27"/>
                  </a:lnTo>
                  <a:lnTo>
                    <a:pt x="596" y="27"/>
                  </a:lnTo>
                  <a:lnTo>
                    <a:pt x="600" y="27"/>
                  </a:lnTo>
                  <a:lnTo>
                    <a:pt x="603" y="29"/>
                  </a:lnTo>
                  <a:lnTo>
                    <a:pt x="606" y="31"/>
                  </a:lnTo>
                  <a:lnTo>
                    <a:pt x="610" y="32"/>
                  </a:lnTo>
                  <a:lnTo>
                    <a:pt x="615" y="34"/>
                  </a:lnTo>
                  <a:lnTo>
                    <a:pt x="618" y="34"/>
                  </a:lnTo>
                  <a:lnTo>
                    <a:pt x="620" y="36"/>
                  </a:lnTo>
                  <a:lnTo>
                    <a:pt x="622" y="36"/>
                  </a:lnTo>
                  <a:lnTo>
                    <a:pt x="625" y="39"/>
                  </a:lnTo>
                  <a:lnTo>
                    <a:pt x="627" y="42"/>
                  </a:lnTo>
                  <a:lnTo>
                    <a:pt x="630" y="44"/>
                  </a:lnTo>
                  <a:lnTo>
                    <a:pt x="633" y="46"/>
                  </a:lnTo>
                  <a:lnTo>
                    <a:pt x="635" y="51"/>
                  </a:lnTo>
                  <a:lnTo>
                    <a:pt x="637" y="54"/>
                  </a:lnTo>
                  <a:lnTo>
                    <a:pt x="638" y="56"/>
                  </a:lnTo>
                  <a:lnTo>
                    <a:pt x="638" y="59"/>
                  </a:lnTo>
                  <a:lnTo>
                    <a:pt x="638" y="63"/>
                  </a:lnTo>
                  <a:lnTo>
                    <a:pt x="638" y="66"/>
                  </a:lnTo>
                  <a:lnTo>
                    <a:pt x="637" y="69"/>
                  </a:lnTo>
                  <a:lnTo>
                    <a:pt x="637" y="71"/>
                  </a:lnTo>
                  <a:lnTo>
                    <a:pt x="635" y="73"/>
                  </a:lnTo>
                  <a:lnTo>
                    <a:pt x="633" y="74"/>
                  </a:lnTo>
                  <a:lnTo>
                    <a:pt x="632" y="78"/>
                  </a:lnTo>
                  <a:lnTo>
                    <a:pt x="630" y="83"/>
                  </a:lnTo>
                  <a:lnTo>
                    <a:pt x="628" y="88"/>
                  </a:lnTo>
                  <a:lnTo>
                    <a:pt x="627" y="91"/>
                  </a:lnTo>
                  <a:lnTo>
                    <a:pt x="627" y="93"/>
                  </a:lnTo>
                  <a:lnTo>
                    <a:pt x="625" y="95"/>
                  </a:lnTo>
                  <a:lnTo>
                    <a:pt x="625" y="96"/>
                  </a:lnTo>
                  <a:lnTo>
                    <a:pt x="625" y="98"/>
                  </a:lnTo>
                  <a:lnTo>
                    <a:pt x="625" y="103"/>
                  </a:lnTo>
                  <a:lnTo>
                    <a:pt x="625" y="106"/>
                  </a:lnTo>
                  <a:lnTo>
                    <a:pt x="625" y="108"/>
                  </a:lnTo>
                  <a:lnTo>
                    <a:pt x="625" y="110"/>
                  </a:lnTo>
                  <a:lnTo>
                    <a:pt x="623" y="108"/>
                  </a:lnTo>
                  <a:lnTo>
                    <a:pt x="622" y="110"/>
                  </a:lnTo>
                  <a:lnTo>
                    <a:pt x="622" y="110"/>
                  </a:lnTo>
                  <a:lnTo>
                    <a:pt x="623" y="113"/>
                  </a:lnTo>
                  <a:lnTo>
                    <a:pt x="625" y="115"/>
                  </a:lnTo>
                  <a:lnTo>
                    <a:pt x="628" y="118"/>
                  </a:lnTo>
                  <a:lnTo>
                    <a:pt x="632" y="120"/>
                  </a:lnTo>
                  <a:lnTo>
                    <a:pt x="635" y="123"/>
                  </a:lnTo>
                  <a:lnTo>
                    <a:pt x="638" y="123"/>
                  </a:lnTo>
                  <a:lnTo>
                    <a:pt x="640" y="123"/>
                  </a:lnTo>
                  <a:lnTo>
                    <a:pt x="642" y="123"/>
                  </a:lnTo>
                  <a:lnTo>
                    <a:pt x="642" y="121"/>
                  </a:lnTo>
                  <a:lnTo>
                    <a:pt x="642" y="120"/>
                  </a:lnTo>
                  <a:lnTo>
                    <a:pt x="642" y="118"/>
                  </a:lnTo>
                  <a:lnTo>
                    <a:pt x="643" y="115"/>
                  </a:lnTo>
                  <a:lnTo>
                    <a:pt x="643" y="113"/>
                  </a:lnTo>
                  <a:lnTo>
                    <a:pt x="647" y="113"/>
                  </a:lnTo>
                  <a:lnTo>
                    <a:pt x="648" y="113"/>
                  </a:lnTo>
                  <a:lnTo>
                    <a:pt x="652" y="116"/>
                  </a:lnTo>
                  <a:lnTo>
                    <a:pt x="655" y="118"/>
                  </a:lnTo>
                  <a:lnTo>
                    <a:pt x="657" y="121"/>
                  </a:lnTo>
                  <a:lnTo>
                    <a:pt x="659" y="125"/>
                  </a:lnTo>
                  <a:lnTo>
                    <a:pt x="662" y="128"/>
                  </a:lnTo>
                  <a:lnTo>
                    <a:pt x="669" y="131"/>
                  </a:lnTo>
                  <a:lnTo>
                    <a:pt x="675" y="135"/>
                  </a:lnTo>
                  <a:lnTo>
                    <a:pt x="679" y="137"/>
                  </a:lnTo>
                  <a:lnTo>
                    <a:pt x="682" y="137"/>
                  </a:lnTo>
                  <a:lnTo>
                    <a:pt x="684" y="137"/>
                  </a:lnTo>
                  <a:lnTo>
                    <a:pt x="687" y="137"/>
                  </a:lnTo>
                  <a:lnTo>
                    <a:pt x="689" y="135"/>
                  </a:lnTo>
                  <a:lnTo>
                    <a:pt x="694" y="135"/>
                  </a:lnTo>
                  <a:lnTo>
                    <a:pt x="699" y="135"/>
                  </a:lnTo>
                  <a:lnTo>
                    <a:pt x="704" y="137"/>
                  </a:lnTo>
                  <a:lnTo>
                    <a:pt x="709" y="138"/>
                  </a:lnTo>
                  <a:lnTo>
                    <a:pt x="711" y="142"/>
                  </a:lnTo>
                  <a:lnTo>
                    <a:pt x="714" y="143"/>
                  </a:lnTo>
                  <a:lnTo>
                    <a:pt x="717" y="145"/>
                  </a:lnTo>
                  <a:lnTo>
                    <a:pt x="719" y="147"/>
                  </a:lnTo>
                  <a:lnTo>
                    <a:pt x="724" y="147"/>
                  </a:lnTo>
                  <a:lnTo>
                    <a:pt x="729" y="150"/>
                  </a:lnTo>
                  <a:lnTo>
                    <a:pt x="734" y="152"/>
                  </a:lnTo>
                  <a:lnTo>
                    <a:pt x="738" y="153"/>
                  </a:lnTo>
                  <a:lnTo>
                    <a:pt x="743" y="155"/>
                  </a:lnTo>
                  <a:lnTo>
                    <a:pt x="746" y="157"/>
                  </a:lnTo>
                  <a:lnTo>
                    <a:pt x="748" y="158"/>
                  </a:lnTo>
                  <a:lnTo>
                    <a:pt x="748" y="162"/>
                  </a:lnTo>
                  <a:lnTo>
                    <a:pt x="748" y="163"/>
                  </a:lnTo>
                  <a:lnTo>
                    <a:pt x="746" y="165"/>
                  </a:lnTo>
                  <a:lnTo>
                    <a:pt x="743" y="167"/>
                  </a:lnTo>
                  <a:lnTo>
                    <a:pt x="741" y="167"/>
                  </a:lnTo>
                  <a:lnTo>
                    <a:pt x="739" y="168"/>
                  </a:lnTo>
                  <a:lnTo>
                    <a:pt x="741" y="170"/>
                  </a:lnTo>
                  <a:lnTo>
                    <a:pt x="741" y="172"/>
                  </a:lnTo>
                  <a:lnTo>
                    <a:pt x="744" y="175"/>
                  </a:lnTo>
                  <a:lnTo>
                    <a:pt x="746" y="179"/>
                  </a:lnTo>
                  <a:lnTo>
                    <a:pt x="748" y="182"/>
                  </a:lnTo>
                  <a:lnTo>
                    <a:pt x="748" y="184"/>
                  </a:lnTo>
                  <a:lnTo>
                    <a:pt x="748" y="187"/>
                  </a:lnTo>
                  <a:lnTo>
                    <a:pt x="746" y="189"/>
                  </a:lnTo>
                  <a:lnTo>
                    <a:pt x="746" y="192"/>
                  </a:lnTo>
                  <a:lnTo>
                    <a:pt x="744" y="195"/>
                  </a:lnTo>
                  <a:lnTo>
                    <a:pt x="743" y="197"/>
                  </a:lnTo>
                  <a:lnTo>
                    <a:pt x="741" y="197"/>
                  </a:lnTo>
                  <a:lnTo>
                    <a:pt x="738" y="197"/>
                  </a:lnTo>
                  <a:lnTo>
                    <a:pt x="734" y="195"/>
                  </a:lnTo>
                  <a:lnTo>
                    <a:pt x="731" y="194"/>
                  </a:lnTo>
                  <a:lnTo>
                    <a:pt x="727" y="192"/>
                  </a:lnTo>
                  <a:lnTo>
                    <a:pt x="724" y="190"/>
                  </a:lnTo>
                  <a:lnTo>
                    <a:pt x="722" y="189"/>
                  </a:lnTo>
                  <a:lnTo>
                    <a:pt x="721" y="189"/>
                  </a:lnTo>
                  <a:lnTo>
                    <a:pt x="719" y="187"/>
                  </a:lnTo>
                  <a:lnTo>
                    <a:pt x="719" y="185"/>
                  </a:lnTo>
                  <a:lnTo>
                    <a:pt x="717" y="184"/>
                  </a:lnTo>
                  <a:lnTo>
                    <a:pt x="714" y="182"/>
                  </a:lnTo>
                  <a:lnTo>
                    <a:pt x="711" y="180"/>
                  </a:lnTo>
                  <a:lnTo>
                    <a:pt x="707" y="177"/>
                  </a:lnTo>
                  <a:lnTo>
                    <a:pt x="704" y="173"/>
                  </a:lnTo>
                  <a:lnTo>
                    <a:pt x="701" y="170"/>
                  </a:lnTo>
                  <a:lnTo>
                    <a:pt x="694" y="167"/>
                  </a:lnTo>
                  <a:lnTo>
                    <a:pt x="691" y="165"/>
                  </a:lnTo>
                  <a:lnTo>
                    <a:pt x="685" y="162"/>
                  </a:lnTo>
                  <a:lnTo>
                    <a:pt x="682" y="160"/>
                  </a:lnTo>
                  <a:lnTo>
                    <a:pt x="679" y="158"/>
                  </a:lnTo>
                  <a:lnTo>
                    <a:pt x="677" y="155"/>
                  </a:lnTo>
                  <a:lnTo>
                    <a:pt x="675" y="155"/>
                  </a:lnTo>
                  <a:lnTo>
                    <a:pt x="675" y="155"/>
                  </a:lnTo>
                  <a:lnTo>
                    <a:pt x="675" y="157"/>
                  </a:lnTo>
                  <a:lnTo>
                    <a:pt x="677" y="160"/>
                  </a:lnTo>
                  <a:lnTo>
                    <a:pt x="679" y="162"/>
                  </a:lnTo>
                  <a:lnTo>
                    <a:pt x="680" y="163"/>
                  </a:lnTo>
                  <a:lnTo>
                    <a:pt x="682" y="167"/>
                  </a:lnTo>
                  <a:lnTo>
                    <a:pt x="685" y="168"/>
                  </a:lnTo>
                  <a:lnTo>
                    <a:pt x="691" y="172"/>
                  </a:lnTo>
                  <a:lnTo>
                    <a:pt x="694" y="175"/>
                  </a:lnTo>
                  <a:lnTo>
                    <a:pt x="696" y="177"/>
                  </a:lnTo>
                  <a:lnTo>
                    <a:pt x="697" y="177"/>
                  </a:lnTo>
                  <a:lnTo>
                    <a:pt x="697" y="177"/>
                  </a:lnTo>
                  <a:lnTo>
                    <a:pt x="697" y="177"/>
                  </a:lnTo>
                  <a:lnTo>
                    <a:pt x="697" y="177"/>
                  </a:lnTo>
                  <a:lnTo>
                    <a:pt x="697" y="179"/>
                  </a:lnTo>
                  <a:lnTo>
                    <a:pt x="699" y="180"/>
                  </a:lnTo>
                  <a:lnTo>
                    <a:pt x="702" y="184"/>
                  </a:lnTo>
                  <a:lnTo>
                    <a:pt x="704" y="185"/>
                  </a:lnTo>
                  <a:lnTo>
                    <a:pt x="706" y="187"/>
                  </a:lnTo>
                  <a:lnTo>
                    <a:pt x="707" y="187"/>
                  </a:lnTo>
                  <a:lnTo>
                    <a:pt x="711" y="189"/>
                  </a:lnTo>
                  <a:lnTo>
                    <a:pt x="714" y="190"/>
                  </a:lnTo>
                  <a:lnTo>
                    <a:pt x="717" y="192"/>
                  </a:lnTo>
                  <a:lnTo>
                    <a:pt x="719" y="194"/>
                  </a:lnTo>
                  <a:lnTo>
                    <a:pt x="721" y="194"/>
                  </a:lnTo>
                  <a:lnTo>
                    <a:pt x="721" y="195"/>
                  </a:lnTo>
                  <a:lnTo>
                    <a:pt x="721" y="195"/>
                  </a:lnTo>
                  <a:lnTo>
                    <a:pt x="722" y="197"/>
                  </a:lnTo>
                  <a:lnTo>
                    <a:pt x="724" y="199"/>
                  </a:lnTo>
                  <a:lnTo>
                    <a:pt x="726" y="200"/>
                  </a:lnTo>
                  <a:lnTo>
                    <a:pt x="729" y="202"/>
                  </a:lnTo>
                  <a:lnTo>
                    <a:pt x="731" y="202"/>
                  </a:lnTo>
                  <a:lnTo>
                    <a:pt x="733" y="202"/>
                  </a:lnTo>
                  <a:lnTo>
                    <a:pt x="734" y="202"/>
                  </a:lnTo>
                  <a:lnTo>
                    <a:pt x="738" y="202"/>
                  </a:lnTo>
                  <a:lnTo>
                    <a:pt x="741" y="202"/>
                  </a:lnTo>
                  <a:lnTo>
                    <a:pt x="743" y="204"/>
                  </a:lnTo>
                  <a:lnTo>
                    <a:pt x="743" y="204"/>
                  </a:lnTo>
                  <a:lnTo>
                    <a:pt x="743" y="205"/>
                  </a:lnTo>
                  <a:lnTo>
                    <a:pt x="743" y="207"/>
                  </a:lnTo>
                  <a:lnTo>
                    <a:pt x="744" y="209"/>
                  </a:lnTo>
                  <a:lnTo>
                    <a:pt x="746" y="210"/>
                  </a:lnTo>
                  <a:lnTo>
                    <a:pt x="748" y="210"/>
                  </a:lnTo>
                  <a:lnTo>
                    <a:pt x="749" y="210"/>
                  </a:lnTo>
                  <a:lnTo>
                    <a:pt x="754" y="210"/>
                  </a:lnTo>
                  <a:lnTo>
                    <a:pt x="758" y="210"/>
                  </a:lnTo>
                  <a:lnTo>
                    <a:pt x="759" y="210"/>
                  </a:lnTo>
                  <a:lnTo>
                    <a:pt x="759" y="212"/>
                  </a:lnTo>
                  <a:lnTo>
                    <a:pt x="759" y="212"/>
                  </a:lnTo>
                  <a:lnTo>
                    <a:pt x="759" y="214"/>
                  </a:lnTo>
                  <a:lnTo>
                    <a:pt x="761" y="215"/>
                  </a:lnTo>
                  <a:lnTo>
                    <a:pt x="763" y="219"/>
                  </a:lnTo>
                  <a:lnTo>
                    <a:pt x="763" y="222"/>
                  </a:lnTo>
                  <a:lnTo>
                    <a:pt x="763" y="227"/>
                  </a:lnTo>
                  <a:lnTo>
                    <a:pt x="761" y="231"/>
                  </a:lnTo>
                  <a:lnTo>
                    <a:pt x="761" y="236"/>
                  </a:lnTo>
                  <a:lnTo>
                    <a:pt x="761" y="237"/>
                  </a:lnTo>
                  <a:lnTo>
                    <a:pt x="759" y="237"/>
                  </a:lnTo>
                  <a:lnTo>
                    <a:pt x="759" y="236"/>
                  </a:lnTo>
                  <a:lnTo>
                    <a:pt x="758" y="234"/>
                  </a:lnTo>
                  <a:lnTo>
                    <a:pt x="754" y="232"/>
                  </a:lnTo>
                  <a:lnTo>
                    <a:pt x="753" y="231"/>
                  </a:lnTo>
                  <a:lnTo>
                    <a:pt x="749" y="229"/>
                  </a:lnTo>
                  <a:lnTo>
                    <a:pt x="748" y="227"/>
                  </a:lnTo>
                  <a:lnTo>
                    <a:pt x="744" y="227"/>
                  </a:lnTo>
                  <a:lnTo>
                    <a:pt x="741" y="229"/>
                  </a:lnTo>
                  <a:lnTo>
                    <a:pt x="741" y="231"/>
                  </a:lnTo>
                  <a:lnTo>
                    <a:pt x="741" y="231"/>
                  </a:lnTo>
                  <a:lnTo>
                    <a:pt x="743" y="232"/>
                  </a:lnTo>
                  <a:lnTo>
                    <a:pt x="744" y="234"/>
                  </a:lnTo>
                  <a:lnTo>
                    <a:pt x="746" y="236"/>
                  </a:lnTo>
                  <a:lnTo>
                    <a:pt x="748" y="239"/>
                  </a:lnTo>
                  <a:lnTo>
                    <a:pt x="748" y="241"/>
                  </a:lnTo>
                  <a:lnTo>
                    <a:pt x="748" y="242"/>
                  </a:lnTo>
                  <a:lnTo>
                    <a:pt x="746" y="242"/>
                  </a:lnTo>
                  <a:lnTo>
                    <a:pt x="743" y="242"/>
                  </a:lnTo>
                  <a:lnTo>
                    <a:pt x="739" y="242"/>
                  </a:lnTo>
                  <a:lnTo>
                    <a:pt x="736" y="242"/>
                  </a:lnTo>
                  <a:lnTo>
                    <a:pt x="733" y="241"/>
                  </a:lnTo>
                  <a:lnTo>
                    <a:pt x="729" y="241"/>
                  </a:lnTo>
                  <a:lnTo>
                    <a:pt x="726" y="237"/>
                  </a:lnTo>
                  <a:lnTo>
                    <a:pt x="724" y="236"/>
                  </a:lnTo>
                  <a:lnTo>
                    <a:pt x="719" y="232"/>
                  </a:lnTo>
                  <a:lnTo>
                    <a:pt x="716" y="231"/>
                  </a:lnTo>
                  <a:lnTo>
                    <a:pt x="714" y="229"/>
                  </a:lnTo>
                  <a:lnTo>
                    <a:pt x="714" y="229"/>
                  </a:lnTo>
                  <a:lnTo>
                    <a:pt x="714" y="231"/>
                  </a:lnTo>
                  <a:lnTo>
                    <a:pt x="716" y="231"/>
                  </a:lnTo>
                  <a:lnTo>
                    <a:pt x="717" y="232"/>
                  </a:lnTo>
                  <a:lnTo>
                    <a:pt x="719" y="234"/>
                  </a:lnTo>
                  <a:lnTo>
                    <a:pt x="719" y="236"/>
                  </a:lnTo>
                  <a:lnTo>
                    <a:pt x="721" y="236"/>
                  </a:lnTo>
                  <a:lnTo>
                    <a:pt x="722" y="237"/>
                  </a:lnTo>
                  <a:lnTo>
                    <a:pt x="724" y="239"/>
                  </a:lnTo>
                  <a:lnTo>
                    <a:pt x="726" y="242"/>
                  </a:lnTo>
                  <a:lnTo>
                    <a:pt x="729" y="244"/>
                  </a:lnTo>
                  <a:lnTo>
                    <a:pt x="731" y="246"/>
                  </a:lnTo>
                  <a:lnTo>
                    <a:pt x="731" y="246"/>
                  </a:lnTo>
                  <a:lnTo>
                    <a:pt x="733" y="246"/>
                  </a:lnTo>
                  <a:lnTo>
                    <a:pt x="733" y="246"/>
                  </a:lnTo>
                  <a:lnTo>
                    <a:pt x="734" y="247"/>
                  </a:lnTo>
                  <a:lnTo>
                    <a:pt x="736" y="247"/>
                  </a:lnTo>
                  <a:lnTo>
                    <a:pt x="741" y="249"/>
                  </a:lnTo>
                  <a:lnTo>
                    <a:pt x="743" y="249"/>
                  </a:lnTo>
                  <a:lnTo>
                    <a:pt x="744" y="249"/>
                  </a:lnTo>
                  <a:lnTo>
                    <a:pt x="748" y="249"/>
                  </a:lnTo>
                  <a:lnTo>
                    <a:pt x="751" y="249"/>
                  </a:lnTo>
                  <a:lnTo>
                    <a:pt x="753" y="251"/>
                  </a:lnTo>
                  <a:lnTo>
                    <a:pt x="754" y="251"/>
                  </a:lnTo>
                  <a:lnTo>
                    <a:pt x="754" y="251"/>
                  </a:lnTo>
                  <a:lnTo>
                    <a:pt x="756" y="252"/>
                  </a:lnTo>
                  <a:lnTo>
                    <a:pt x="758" y="254"/>
                  </a:lnTo>
                  <a:lnTo>
                    <a:pt x="761" y="254"/>
                  </a:lnTo>
                  <a:lnTo>
                    <a:pt x="763" y="256"/>
                  </a:lnTo>
                  <a:lnTo>
                    <a:pt x="763" y="257"/>
                  </a:lnTo>
                  <a:lnTo>
                    <a:pt x="764" y="259"/>
                  </a:lnTo>
                  <a:lnTo>
                    <a:pt x="766" y="263"/>
                  </a:lnTo>
                  <a:lnTo>
                    <a:pt x="768" y="268"/>
                  </a:lnTo>
                  <a:lnTo>
                    <a:pt x="769" y="271"/>
                  </a:lnTo>
                  <a:lnTo>
                    <a:pt x="771" y="274"/>
                  </a:lnTo>
                  <a:lnTo>
                    <a:pt x="771" y="274"/>
                  </a:lnTo>
                  <a:lnTo>
                    <a:pt x="769" y="276"/>
                  </a:lnTo>
                  <a:lnTo>
                    <a:pt x="769" y="276"/>
                  </a:lnTo>
                  <a:lnTo>
                    <a:pt x="768" y="276"/>
                  </a:lnTo>
                  <a:lnTo>
                    <a:pt x="766" y="276"/>
                  </a:lnTo>
                  <a:lnTo>
                    <a:pt x="766" y="278"/>
                  </a:lnTo>
                  <a:lnTo>
                    <a:pt x="764" y="279"/>
                  </a:lnTo>
                  <a:lnTo>
                    <a:pt x="761" y="281"/>
                  </a:lnTo>
                  <a:lnTo>
                    <a:pt x="758" y="281"/>
                  </a:lnTo>
                  <a:lnTo>
                    <a:pt x="753" y="283"/>
                  </a:lnTo>
                  <a:lnTo>
                    <a:pt x="751" y="283"/>
                  </a:lnTo>
                  <a:lnTo>
                    <a:pt x="749" y="283"/>
                  </a:lnTo>
                  <a:lnTo>
                    <a:pt x="748" y="281"/>
                  </a:lnTo>
                  <a:lnTo>
                    <a:pt x="746" y="279"/>
                  </a:lnTo>
                  <a:lnTo>
                    <a:pt x="746" y="278"/>
                  </a:lnTo>
                  <a:lnTo>
                    <a:pt x="746" y="276"/>
                  </a:lnTo>
                  <a:lnTo>
                    <a:pt x="743" y="273"/>
                  </a:lnTo>
                  <a:lnTo>
                    <a:pt x="741" y="271"/>
                  </a:lnTo>
                  <a:lnTo>
                    <a:pt x="738" y="271"/>
                  </a:lnTo>
                  <a:lnTo>
                    <a:pt x="736" y="269"/>
                  </a:lnTo>
                  <a:lnTo>
                    <a:pt x="731" y="266"/>
                  </a:lnTo>
                  <a:lnTo>
                    <a:pt x="727" y="263"/>
                  </a:lnTo>
                  <a:lnTo>
                    <a:pt x="721" y="257"/>
                  </a:lnTo>
                  <a:lnTo>
                    <a:pt x="719" y="256"/>
                  </a:lnTo>
                  <a:lnTo>
                    <a:pt x="717" y="256"/>
                  </a:lnTo>
                  <a:lnTo>
                    <a:pt x="717" y="256"/>
                  </a:lnTo>
                  <a:lnTo>
                    <a:pt x="716" y="256"/>
                  </a:lnTo>
                  <a:lnTo>
                    <a:pt x="714" y="257"/>
                  </a:lnTo>
                  <a:lnTo>
                    <a:pt x="711" y="257"/>
                  </a:lnTo>
                  <a:lnTo>
                    <a:pt x="709" y="256"/>
                  </a:lnTo>
                  <a:lnTo>
                    <a:pt x="706" y="256"/>
                  </a:lnTo>
                  <a:lnTo>
                    <a:pt x="704" y="254"/>
                  </a:lnTo>
                  <a:lnTo>
                    <a:pt x="702" y="252"/>
                  </a:lnTo>
                  <a:lnTo>
                    <a:pt x="701" y="251"/>
                  </a:lnTo>
                  <a:lnTo>
                    <a:pt x="697" y="251"/>
                  </a:lnTo>
                  <a:lnTo>
                    <a:pt x="697" y="251"/>
                  </a:lnTo>
                  <a:lnTo>
                    <a:pt x="696" y="251"/>
                  </a:lnTo>
                  <a:lnTo>
                    <a:pt x="696" y="252"/>
                  </a:lnTo>
                  <a:lnTo>
                    <a:pt x="696" y="254"/>
                  </a:lnTo>
                  <a:lnTo>
                    <a:pt x="694" y="256"/>
                  </a:lnTo>
                  <a:lnTo>
                    <a:pt x="691" y="256"/>
                  </a:lnTo>
                  <a:lnTo>
                    <a:pt x="689" y="256"/>
                  </a:lnTo>
                  <a:lnTo>
                    <a:pt x="685" y="254"/>
                  </a:lnTo>
                  <a:lnTo>
                    <a:pt x="682" y="252"/>
                  </a:lnTo>
                  <a:lnTo>
                    <a:pt x="677" y="252"/>
                  </a:lnTo>
                  <a:lnTo>
                    <a:pt x="674" y="252"/>
                  </a:lnTo>
                  <a:lnTo>
                    <a:pt x="670" y="252"/>
                  </a:lnTo>
                  <a:lnTo>
                    <a:pt x="667" y="252"/>
                  </a:lnTo>
                  <a:lnTo>
                    <a:pt x="665" y="252"/>
                  </a:lnTo>
                  <a:lnTo>
                    <a:pt x="665" y="254"/>
                  </a:lnTo>
                  <a:lnTo>
                    <a:pt x="667" y="254"/>
                  </a:lnTo>
                  <a:lnTo>
                    <a:pt x="670" y="256"/>
                  </a:lnTo>
                  <a:lnTo>
                    <a:pt x="674" y="256"/>
                  </a:lnTo>
                  <a:lnTo>
                    <a:pt x="679" y="257"/>
                  </a:lnTo>
                  <a:lnTo>
                    <a:pt x="684" y="257"/>
                  </a:lnTo>
                  <a:lnTo>
                    <a:pt x="687" y="257"/>
                  </a:lnTo>
                  <a:lnTo>
                    <a:pt x="689" y="257"/>
                  </a:lnTo>
                  <a:lnTo>
                    <a:pt x="691" y="259"/>
                  </a:lnTo>
                  <a:lnTo>
                    <a:pt x="691" y="259"/>
                  </a:lnTo>
                  <a:lnTo>
                    <a:pt x="694" y="259"/>
                  </a:lnTo>
                  <a:lnTo>
                    <a:pt x="697" y="261"/>
                  </a:lnTo>
                  <a:lnTo>
                    <a:pt x="702" y="261"/>
                  </a:lnTo>
                  <a:lnTo>
                    <a:pt x="707" y="263"/>
                  </a:lnTo>
                  <a:lnTo>
                    <a:pt x="709" y="263"/>
                  </a:lnTo>
                  <a:lnTo>
                    <a:pt x="711" y="263"/>
                  </a:lnTo>
                  <a:lnTo>
                    <a:pt x="711" y="263"/>
                  </a:lnTo>
                  <a:lnTo>
                    <a:pt x="711" y="264"/>
                  </a:lnTo>
                  <a:lnTo>
                    <a:pt x="714" y="264"/>
                  </a:lnTo>
                  <a:lnTo>
                    <a:pt x="716" y="264"/>
                  </a:lnTo>
                  <a:lnTo>
                    <a:pt x="717" y="264"/>
                  </a:lnTo>
                  <a:lnTo>
                    <a:pt x="719" y="264"/>
                  </a:lnTo>
                  <a:lnTo>
                    <a:pt x="719" y="264"/>
                  </a:lnTo>
                  <a:lnTo>
                    <a:pt x="721" y="266"/>
                  </a:lnTo>
                  <a:lnTo>
                    <a:pt x="724" y="268"/>
                  </a:lnTo>
                  <a:lnTo>
                    <a:pt x="727" y="269"/>
                  </a:lnTo>
                  <a:lnTo>
                    <a:pt x="727" y="271"/>
                  </a:lnTo>
                  <a:lnTo>
                    <a:pt x="729" y="273"/>
                  </a:lnTo>
                  <a:lnTo>
                    <a:pt x="729" y="274"/>
                  </a:lnTo>
                  <a:lnTo>
                    <a:pt x="731" y="276"/>
                  </a:lnTo>
                  <a:lnTo>
                    <a:pt x="731" y="279"/>
                  </a:lnTo>
                  <a:lnTo>
                    <a:pt x="734" y="281"/>
                  </a:lnTo>
                  <a:lnTo>
                    <a:pt x="736" y="283"/>
                  </a:lnTo>
                  <a:lnTo>
                    <a:pt x="738" y="284"/>
                  </a:lnTo>
                  <a:lnTo>
                    <a:pt x="741" y="286"/>
                  </a:lnTo>
                  <a:lnTo>
                    <a:pt x="743" y="289"/>
                  </a:lnTo>
                  <a:lnTo>
                    <a:pt x="746" y="293"/>
                  </a:lnTo>
                  <a:lnTo>
                    <a:pt x="748" y="294"/>
                  </a:lnTo>
                  <a:lnTo>
                    <a:pt x="748" y="296"/>
                  </a:lnTo>
                  <a:lnTo>
                    <a:pt x="748" y="296"/>
                  </a:lnTo>
                  <a:lnTo>
                    <a:pt x="749" y="299"/>
                  </a:lnTo>
                  <a:lnTo>
                    <a:pt x="749" y="301"/>
                  </a:lnTo>
                  <a:lnTo>
                    <a:pt x="749" y="301"/>
                  </a:lnTo>
                  <a:lnTo>
                    <a:pt x="751" y="299"/>
                  </a:lnTo>
                  <a:lnTo>
                    <a:pt x="751" y="298"/>
                  </a:lnTo>
                  <a:lnTo>
                    <a:pt x="753" y="294"/>
                  </a:lnTo>
                  <a:lnTo>
                    <a:pt x="753" y="293"/>
                  </a:lnTo>
                  <a:lnTo>
                    <a:pt x="754" y="291"/>
                  </a:lnTo>
                  <a:lnTo>
                    <a:pt x="756" y="291"/>
                  </a:lnTo>
                  <a:lnTo>
                    <a:pt x="759" y="293"/>
                  </a:lnTo>
                  <a:lnTo>
                    <a:pt x="764" y="296"/>
                  </a:lnTo>
                  <a:lnTo>
                    <a:pt x="768" y="296"/>
                  </a:lnTo>
                  <a:lnTo>
                    <a:pt x="769" y="296"/>
                  </a:lnTo>
                  <a:lnTo>
                    <a:pt x="769" y="296"/>
                  </a:lnTo>
                  <a:lnTo>
                    <a:pt x="769" y="294"/>
                  </a:lnTo>
                  <a:lnTo>
                    <a:pt x="769" y="293"/>
                  </a:lnTo>
                  <a:lnTo>
                    <a:pt x="769" y="291"/>
                  </a:lnTo>
                  <a:lnTo>
                    <a:pt x="769" y="289"/>
                  </a:lnTo>
                  <a:lnTo>
                    <a:pt x="768" y="288"/>
                  </a:lnTo>
                  <a:lnTo>
                    <a:pt x="768" y="286"/>
                  </a:lnTo>
                  <a:lnTo>
                    <a:pt x="768" y="284"/>
                  </a:lnTo>
                  <a:lnTo>
                    <a:pt x="769" y="283"/>
                  </a:lnTo>
                  <a:lnTo>
                    <a:pt x="775" y="281"/>
                  </a:lnTo>
                  <a:lnTo>
                    <a:pt x="785" y="283"/>
                  </a:lnTo>
                  <a:lnTo>
                    <a:pt x="795" y="283"/>
                  </a:lnTo>
                  <a:lnTo>
                    <a:pt x="801" y="284"/>
                  </a:lnTo>
                  <a:lnTo>
                    <a:pt x="805" y="284"/>
                  </a:lnTo>
                  <a:lnTo>
                    <a:pt x="806" y="286"/>
                  </a:lnTo>
                  <a:lnTo>
                    <a:pt x="806" y="288"/>
                  </a:lnTo>
                  <a:lnTo>
                    <a:pt x="806" y="291"/>
                  </a:lnTo>
                  <a:lnTo>
                    <a:pt x="806" y="294"/>
                  </a:lnTo>
                  <a:lnTo>
                    <a:pt x="808" y="298"/>
                  </a:lnTo>
                  <a:lnTo>
                    <a:pt x="808" y="301"/>
                  </a:lnTo>
                  <a:lnTo>
                    <a:pt x="810" y="305"/>
                  </a:lnTo>
                  <a:lnTo>
                    <a:pt x="812" y="310"/>
                  </a:lnTo>
                  <a:lnTo>
                    <a:pt x="813" y="313"/>
                  </a:lnTo>
                  <a:lnTo>
                    <a:pt x="813" y="316"/>
                  </a:lnTo>
                  <a:lnTo>
                    <a:pt x="813" y="318"/>
                  </a:lnTo>
                  <a:lnTo>
                    <a:pt x="813" y="318"/>
                  </a:lnTo>
                  <a:lnTo>
                    <a:pt x="813" y="320"/>
                  </a:lnTo>
                  <a:lnTo>
                    <a:pt x="813" y="321"/>
                  </a:lnTo>
                  <a:lnTo>
                    <a:pt x="813" y="323"/>
                  </a:lnTo>
                  <a:lnTo>
                    <a:pt x="813" y="328"/>
                  </a:lnTo>
                  <a:lnTo>
                    <a:pt x="813" y="330"/>
                  </a:lnTo>
                  <a:lnTo>
                    <a:pt x="808" y="331"/>
                  </a:lnTo>
                  <a:lnTo>
                    <a:pt x="806" y="331"/>
                  </a:lnTo>
                  <a:lnTo>
                    <a:pt x="806" y="331"/>
                  </a:lnTo>
                  <a:lnTo>
                    <a:pt x="780" y="336"/>
                  </a:lnTo>
                  <a:lnTo>
                    <a:pt x="749" y="343"/>
                  </a:lnTo>
                  <a:lnTo>
                    <a:pt x="714" y="350"/>
                  </a:lnTo>
                  <a:lnTo>
                    <a:pt x="679" y="357"/>
                  </a:lnTo>
                  <a:lnTo>
                    <a:pt x="642" y="365"/>
                  </a:lnTo>
                  <a:lnTo>
                    <a:pt x="606" y="372"/>
                  </a:lnTo>
                  <a:lnTo>
                    <a:pt x="575" y="378"/>
                  </a:lnTo>
                  <a:lnTo>
                    <a:pt x="546" y="384"/>
                  </a:lnTo>
                  <a:lnTo>
                    <a:pt x="526" y="389"/>
                  </a:lnTo>
                  <a:lnTo>
                    <a:pt x="512" y="392"/>
                  </a:lnTo>
                  <a:lnTo>
                    <a:pt x="496" y="395"/>
                  </a:lnTo>
                  <a:lnTo>
                    <a:pt x="472" y="399"/>
                  </a:lnTo>
                  <a:lnTo>
                    <a:pt x="443" y="404"/>
                  </a:lnTo>
                  <a:lnTo>
                    <a:pt x="410" y="410"/>
                  </a:lnTo>
                  <a:lnTo>
                    <a:pt x="376" y="415"/>
                  </a:lnTo>
                  <a:lnTo>
                    <a:pt x="341" y="420"/>
                  </a:lnTo>
                  <a:lnTo>
                    <a:pt x="311" y="427"/>
                  </a:lnTo>
                  <a:lnTo>
                    <a:pt x="284" y="431"/>
                  </a:lnTo>
                  <a:lnTo>
                    <a:pt x="264" y="434"/>
                  </a:lnTo>
                  <a:lnTo>
                    <a:pt x="254" y="436"/>
                  </a:lnTo>
                  <a:lnTo>
                    <a:pt x="233" y="437"/>
                  </a:lnTo>
                  <a:lnTo>
                    <a:pt x="213" y="437"/>
                  </a:lnTo>
                  <a:lnTo>
                    <a:pt x="207" y="437"/>
                  </a:lnTo>
                  <a:lnTo>
                    <a:pt x="200" y="437"/>
                  </a:lnTo>
                  <a:lnTo>
                    <a:pt x="191" y="439"/>
                  </a:lnTo>
                  <a:lnTo>
                    <a:pt x="176" y="441"/>
                  </a:lnTo>
                  <a:lnTo>
                    <a:pt x="154" y="446"/>
                  </a:lnTo>
                  <a:lnTo>
                    <a:pt x="128" y="449"/>
                  </a:lnTo>
                  <a:lnTo>
                    <a:pt x="101" y="454"/>
                  </a:lnTo>
                  <a:lnTo>
                    <a:pt x="75" y="459"/>
                  </a:lnTo>
                  <a:lnTo>
                    <a:pt x="52" y="462"/>
                  </a:lnTo>
                  <a:lnTo>
                    <a:pt x="33" y="466"/>
                  </a:lnTo>
                  <a:lnTo>
                    <a:pt x="23" y="468"/>
                  </a:lnTo>
                  <a:lnTo>
                    <a:pt x="13" y="468"/>
                  </a:lnTo>
                  <a:lnTo>
                    <a:pt x="0" y="469"/>
                  </a:lnTo>
                  <a:lnTo>
                    <a:pt x="5" y="466"/>
                  </a:lnTo>
                  <a:lnTo>
                    <a:pt x="8" y="462"/>
                  </a:lnTo>
                  <a:lnTo>
                    <a:pt x="13" y="459"/>
                  </a:lnTo>
                  <a:lnTo>
                    <a:pt x="18" y="457"/>
                  </a:lnTo>
                  <a:lnTo>
                    <a:pt x="22" y="456"/>
                  </a:lnTo>
                  <a:lnTo>
                    <a:pt x="27" y="456"/>
                  </a:lnTo>
                  <a:lnTo>
                    <a:pt x="30" y="452"/>
                  </a:lnTo>
                  <a:lnTo>
                    <a:pt x="35" y="449"/>
                  </a:lnTo>
                  <a:lnTo>
                    <a:pt x="38" y="447"/>
                  </a:lnTo>
                  <a:lnTo>
                    <a:pt x="42" y="447"/>
                  </a:lnTo>
                  <a:lnTo>
                    <a:pt x="45" y="447"/>
                  </a:lnTo>
                  <a:lnTo>
                    <a:pt x="49" y="447"/>
                  </a:lnTo>
                  <a:lnTo>
                    <a:pt x="52" y="446"/>
                  </a:lnTo>
                  <a:lnTo>
                    <a:pt x="55" y="442"/>
                  </a:lnTo>
                  <a:lnTo>
                    <a:pt x="57" y="439"/>
                  </a:lnTo>
                  <a:lnTo>
                    <a:pt x="59" y="436"/>
                  </a:lnTo>
                  <a:lnTo>
                    <a:pt x="59" y="434"/>
                  </a:lnTo>
                  <a:lnTo>
                    <a:pt x="57" y="432"/>
                  </a:lnTo>
                  <a:lnTo>
                    <a:pt x="59" y="431"/>
                  </a:lnTo>
                  <a:lnTo>
                    <a:pt x="60" y="429"/>
                  </a:lnTo>
                  <a:lnTo>
                    <a:pt x="64" y="426"/>
                  </a:lnTo>
                  <a:lnTo>
                    <a:pt x="69" y="424"/>
                  </a:lnTo>
                  <a:lnTo>
                    <a:pt x="72" y="422"/>
                  </a:lnTo>
                  <a:lnTo>
                    <a:pt x="75" y="420"/>
                  </a:lnTo>
                  <a:lnTo>
                    <a:pt x="77" y="419"/>
                  </a:lnTo>
                  <a:lnTo>
                    <a:pt x="77" y="417"/>
                  </a:lnTo>
                  <a:lnTo>
                    <a:pt x="79" y="415"/>
                  </a:lnTo>
                  <a:lnTo>
                    <a:pt x="82" y="407"/>
                  </a:lnTo>
                  <a:lnTo>
                    <a:pt x="89" y="399"/>
                  </a:lnTo>
                  <a:lnTo>
                    <a:pt x="91" y="397"/>
                  </a:lnTo>
                  <a:lnTo>
                    <a:pt x="92" y="395"/>
                  </a:lnTo>
                  <a:lnTo>
                    <a:pt x="92" y="395"/>
                  </a:lnTo>
                  <a:lnTo>
                    <a:pt x="92" y="394"/>
                  </a:lnTo>
                  <a:lnTo>
                    <a:pt x="94" y="392"/>
                  </a:lnTo>
                  <a:lnTo>
                    <a:pt x="94" y="390"/>
                  </a:lnTo>
                  <a:lnTo>
                    <a:pt x="97" y="385"/>
                  </a:lnTo>
                  <a:lnTo>
                    <a:pt x="102" y="380"/>
                  </a:lnTo>
                  <a:lnTo>
                    <a:pt x="111" y="375"/>
                  </a:lnTo>
                  <a:lnTo>
                    <a:pt x="121" y="370"/>
                  </a:lnTo>
                  <a:lnTo>
                    <a:pt x="131" y="358"/>
                  </a:lnTo>
                  <a:lnTo>
                    <a:pt x="141" y="343"/>
                  </a:lnTo>
                  <a:lnTo>
                    <a:pt x="151" y="330"/>
                  </a:lnTo>
                  <a:lnTo>
                    <a:pt x="161" y="320"/>
                  </a:lnTo>
                  <a:lnTo>
                    <a:pt x="163" y="321"/>
                  </a:lnTo>
                  <a:lnTo>
                    <a:pt x="165" y="323"/>
                  </a:lnTo>
                  <a:lnTo>
                    <a:pt x="166" y="326"/>
                  </a:lnTo>
                  <a:lnTo>
                    <a:pt x="168" y="331"/>
                  </a:lnTo>
                  <a:lnTo>
                    <a:pt x="171" y="335"/>
                  </a:lnTo>
                  <a:lnTo>
                    <a:pt x="176" y="338"/>
                  </a:lnTo>
                  <a:lnTo>
                    <a:pt x="183" y="342"/>
                  </a:lnTo>
                  <a:lnTo>
                    <a:pt x="188" y="343"/>
                  </a:lnTo>
                  <a:lnTo>
                    <a:pt x="191" y="345"/>
                  </a:lnTo>
                  <a:lnTo>
                    <a:pt x="195" y="347"/>
                  </a:lnTo>
                  <a:lnTo>
                    <a:pt x="198" y="350"/>
                  </a:lnTo>
                  <a:lnTo>
                    <a:pt x="201" y="352"/>
                  </a:lnTo>
                  <a:lnTo>
                    <a:pt x="205" y="353"/>
                  </a:lnTo>
                  <a:lnTo>
                    <a:pt x="210" y="353"/>
                  </a:lnTo>
                  <a:lnTo>
                    <a:pt x="215" y="352"/>
                  </a:lnTo>
                  <a:lnTo>
                    <a:pt x="218" y="350"/>
                  </a:lnTo>
                  <a:lnTo>
                    <a:pt x="222" y="347"/>
                  </a:lnTo>
                  <a:lnTo>
                    <a:pt x="223" y="343"/>
                  </a:lnTo>
                  <a:lnTo>
                    <a:pt x="227" y="340"/>
                  </a:lnTo>
                  <a:lnTo>
                    <a:pt x="228" y="338"/>
                  </a:lnTo>
                  <a:lnTo>
                    <a:pt x="230" y="336"/>
                  </a:lnTo>
                  <a:lnTo>
                    <a:pt x="235" y="336"/>
                  </a:lnTo>
                  <a:lnTo>
                    <a:pt x="238" y="338"/>
                  </a:lnTo>
                  <a:lnTo>
                    <a:pt x="242" y="338"/>
                  </a:lnTo>
                  <a:lnTo>
                    <a:pt x="247" y="338"/>
                  </a:lnTo>
                  <a:lnTo>
                    <a:pt x="252" y="340"/>
                  </a:lnTo>
                  <a:lnTo>
                    <a:pt x="264" y="336"/>
                  </a:lnTo>
                  <a:lnTo>
                    <a:pt x="274" y="331"/>
                  </a:lnTo>
                  <a:lnTo>
                    <a:pt x="279" y="323"/>
                  </a:lnTo>
                  <a:lnTo>
                    <a:pt x="280" y="320"/>
                  </a:lnTo>
                  <a:lnTo>
                    <a:pt x="279" y="316"/>
                  </a:lnTo>
                  <a:lnTo>
                    <a:pt x="279" y="315"/>
                  </a:lnTo>
                  <a:lnTo>
                    <a:pt x="277" y="313"/>
                  </a:lnTo>
                  <a:lnTo>
                    <a:pt x="275" y="311"/>
                  </a:lnTo>
                  <a:lnTo>
                    <a:pt x="275" y="311"/>
                  </a:lnTo>
                  <a:lnTo>
                    <a:pt x="275" y="311"/>
                  </a:lnTo>
                  <a:lnTo>
                    <a:pt x="279" y="311"/>
                  </a:lnTo>
                  <a:lnTo>
                    <a:pt x="282" y="313"/>
                  </a:lnTo>
                  <a:lnTo>
                    <a:pt x="289" y="316"/>
                  </a:lnTo>
                  <a:lnTo>
                    <a:pt x="294" y="318"/>
                  </a:lnTo>
                  <a:lnTo>
                    <a:pt x="297" y="318"/>
                  </a:lnTo>
                  <a:lnTo>
                    <a:pt x="299" y="318"/>
                  </a:lnTo>
                  <a:lnTo>
                    <a:pt x="299" y="316"/>
                  </a:lnTo>
                  <a:lnTo>
                    <a:pt x="301" y="315"/>
                  </a:lnTo>
                  <a:lnTo>
                    <a:pt x="302" y="310"/>
                  </a:lnTo>
                  <a:lnTo>
                    <a:pt x="306" y="306"/>
                  </a:lnTo>
                  <a:lnTo>
                    <a:pt x="309" y="305"/>
                  </a:lnTo>
                  <a:lnTo>
                    <a:pt x="316" y="303"/>
                  </a:lnTo>
                  <a:lnTo>
                    <a:pt x="322" y="301"/>
                  </a:lnTo>
                  <a:lnTo>
                    <a:pt x="326" y="301"/>
                  </a:lnTo>
                  <a:lnTo>
                    <a:pt x="331" y="299"/>
                  </a:lnTo>
                  <a:lnTo>
                    <a:pt x="333" y="296"/>
                  </a:lnTo>
                  <a:lnTo>
                    <a:pt x="334" y="293"/>
                  </a:lnTo>
                  <a:lnTo>
                    <a:pt x="336" y="289"/>
                  </a:lnTo>
                  <a:lnTo>
                    <a:pt x="336" y="286"/>
                  </a:lnTo>
                  <a:lnTo>
                    <a:pt x="338" y="281"/>
                  </a:lnTo>
                  <a:lnTo>
                    <a:pt x="339" y="279"/>
                  </a:lnTo>
                  <a:lnTo>
                    <a:pt x="343" y="278"/>
                  </a:lnTo>
                  <a:lnTo>
                    <a:pt x="343" y="276"/>
                  </a:lnTo>
                  <a:lnTo>
                    <a:pt x="344" y="274"/>
                  </a:lnTo>
                  <a:lnTo>
                    <a:pt x="344" y="273"/>
                  </a:lnTo>
                  <a:lnTo>
                    <a:pt x="343" y="269"/>
                  </a:lnTo>
                  <a:lnTo>
                    <a:pt x="341" y="268"/>
                  </a:lnTo>
                  <a:lnTo>
                    <a:pt x="339" y="268"/>
                  </a:lnTo>
                  <a:lnTo>
                    <a:pt x="339" y="264"/>
                  </a:lnTo>
                  <a:lnTo>
                    <a:pt x="339" y="261"/>
                  </a:lnTo>
                  <a:lnTo>
                    <a:pt x="341" y="256"/>
                  </a:lnTo>
                  <a:lnTo>
                    <a:pt x="344" y="251"/>
                  </a:lnTo>
                  <a:lnTo>
                    <a:pt x="346" y="247"/>
                  </a:lnTo>
                  <a:lnTo>
                    <a:pt x="348" y="244"/>
                  </a:lnTo>
                  <a:lnTo>
                    <a:pt x="348" y="241"/>
                  </a:lnTo>
                  <a:lnTo>
                    <a:pt x="349" y="236"/>
                  </a:lnTo>
                  <a:lnTo>
                    <a:pt x="353" y="231"/>
                  </a:lnTo>
                  <a:lnTo>
                    <a:pt x="354" y="224"/>
                  </a:lnTo>
                  <a:lnTo>
                    <a:pt x="358" y="217"/>
                  </a:lnTo>
                  <a:lnTo>
                    <a:pt x="359" y="210"/>
                  </a:lnTo>
                  <a:lnTo>
                    <a:pt x="361" y="205"/>
                  </a:lnTo>
                  <a:lnTo>
                    <a:pt x="363" y="200"/>
                  </a:lnTo>
                  <a:lnTo>
                    <a:pt x="364" y="197"/>
                  </a:lnTo>
                  <a:lnTo>
                    <a:pt x="366" y="192"/>
                  </a:lnTo>
                  <a:lnTo>
                    <a:pt x="370" y="187"/>
                  </a:lnTo>
                  <a:lnTo>
                    <a:pt x="371" y="182"/>
                  </a:lnTo>
                  <a:lnTo>
                    <a:pt x="373" y="179"/>
                  </a:lnTo>
                  <a:lnTo>
                    <a:pt x="373" y="175"/>
                  </a:lnTo>
                  <a:lnTo>
                    <a:pt x="375" y="173"/>
                  </a:lnTo>
                  <a:lnTo>
                    <a:pt x="375" y="172"/>
                  </a:lnTo>
                  <a:lnTo>
                    <a:pt x="376" y="170"/>
                  </a:lnTo>
                  <a:lnTo>
                    <a:pt x="376" y="167"/>
                  </a:lnTo>
                  <a:lnTo>
                    <a:pt x="375" y="162"/>
                  </a:lnTo>
                  <a:lnTo>
                    <a:pt x="375" y="157"/>
                  </a:lnTo>
                  <a:lnTo>
                    <a:pt x="373" y="150"/>
                  </a:lnTo>
                  <a:lnTo>
                    <a:pt x="375" y="145"/>
                  </a:lnTo>
                  <a:lnTo>
                    <a:pt x="375" y="142"/>
                  </a:lnTo>
                  <a:lnTo>
                    <a:pt x="376" y="138"/>
                  </a:lnTo>
                  <a:lnTo>
                    <a:pt x="380" y="138"/>
                  </a:lnTo>
                  <a:lnTo>
                    <a:pt x="383" y="138"/>
                  </a:lnTo>
                  <a:lnTo>
                    <a:pt x="386" y="140"/>
                  </a:lnTo>
                  <a:lnTo>
                    <a:pt x="390" y="143"/>
                  </a:lnTo>
                  <a:lnTo>
                    <a:pt x="393" y="145"/>
                  </a:lnTo>
                  <a:lnTo>
                    <a:pt x="398" y="148"/>
                  </a:lnTo>
                  <a:lnTo>
                    <a:pt x="401" y="150"/>
                  </a:lnTo>
                  <a:lnTo>
                    <a:pt x="405" y="152"/>
                  </a:lnTo>
                  <a:lnTo>
                    <a:pt x="408" y="152"/>
                  </a:lnTo>
                  <a:lnTo>
                    <a:pt x="410" y="152"/>
                  </a:lnTo>
                  <a:lnTo>
                    <a:pt x="413" y="150"/>
                  </a:lnTo>
                  <a:lnTo>
                    <a:pt x="417" y="148"/>
                  </a:lnTo>
                  <a:lnTo>
                    <a:pt x="420" y="145"/>
                  </a:lnTo>
                  <a:lnTo>
                    <a:pt x="423" y="143"/>
                  </a:lnTo>
                  <a:lnTo>
                    <a:pt x="425" y="142"/>
                  </a:lnTo>
                  <a:lnTo>
                    <a:pt x="427" y="138"/>
                  </a:lnTo>
                  <a:lnTo>
                    <a:pt x="428" y="135"/>
                  </a:lnTo>
                  <a:lnTo>
                    <a:pt x="428" y="131"/>
                  </a:lnTo>
                  <a:lnTo>
                    <a:pt x="428" y="126"/>
                  </a:lnTo>
                  <a:lnTo>
                    <a:pt x="430" y="123"/>
                  </a:lnTo>
                  <a:lnTo>
                    <a:pt x="430" y="121"/>
                  </a:lnTo>
                  <a:lnTo>
                    <a:pt x="432" y="120"/>
                  </a:lnTo>
                  <a:lnTo>
                    <a:pt x="433" y="116"/>
                  </a:lnTo>
                  <a:lnTo>
                    <a:pt x="435" y="111"/>
                  </a:lnTo>
                  <a:lnTo>
                    <a:pt x="435" y="106"/>
                  </a:lnTo>
                  <a:lnTo>
                    <a:pt x="433" y="103"/>
                  </a:lnTo>
                  <a:lnTo>
                    <a:pt x="433" y="100"/>
                  </a:lnTo>
                  <a:lnTo>
                    <a:pt x="433" y="98"/>
                  </a:lnTo>
                  <a:lnTo>
                    <a:pt x="433" y="96"/>
                  </a:lnTo>
                  <a:lnTo>
                    <a:pt x="437" y="95"/>
                  </a:lnTo>
                  <a:lnTo>
                    <a:pt x="442" y="93"/>
                  </a:lnTo>
                  <a:lnTo>
                    <a:pt x="447" y="93"/>
                  </a:lnTo>
                  <a:lnTo>
                    <a:pt x="452" y="91"/>
                  </a:lnTo>
                  <a:lnTo>
                    <a:pt x="455" y="88"/>
                  </a:lnTo>
                  <a:lnTo>
                    <a:pt x="459" y="84"/>
                  </a:lnTo>
                  <a:lnTo>
                    <a:pt x="460" y="79"/>
                  </a:lnTo>
                  <a:lnTo>
                    <a:pt x="462" y="76"/>
                  </a:lnTo>
                  <a:lnTo>
                    <a:pt x="464" y="74"/>
                  </a:lnTo>
                  <a:lnTo>
                    <a:pt x="465" y="73"/>
                  </a:lnTo>
                  <a:lnTo>
                    <a:pt x="467" y="73"/>
                  </a:lnTo>
                  <a:lnTo>
                    <a:pt x="469" y="71"/>
                  </a:lnTo>
                  <a:lnTo>
                    <a:pt x="470" y="71"/>
                  </a:lnTo>
                  <a:lnTo>
                    <a:pt x="472" y="69"/>
                  </a:lnTo>
                  <a:lnTo>
                    <a:pt x="474" y="69"/>
                  </a:lnTo>
                  <a:lnTo>
                    <a:pt x="474" y="68"/>
                  </a:lnTo>
                  <a:lnTo>
                    <a:pt x="475" y="68"/>
                  </a:lnTo>
                  <a:lnTo>
                    <a:pt x="475" y="64"/>
                  </a:lnTo>
                  <a:lnTo>
                    <a:pt x="477" y="63"/>
                  </a:lnTo>
                  <a:lnTo>
                    <a:pt x="480" y="58"/>
                  </a:lnTo>
                  <a:lnTo>
                    <a:pt x="482" y="52"/>
                  </a:lnTo>
                  <a:lnTo>
                    <a:pt x="485" y="49"/>
                  </a:lnTo>
                  <a:lnTo>
                    <a:pt x="485" y="47"/>
                  </a:lnTo>
                  <a:lnTo>
                    <a:pt x="487" y="46"/>
                  </a:lnTo>
                  <a:lnTo>
                    <a:pt x="487" y="44"/>
                  </a:lnTo>
                  <a:lnTo>
                    <a:pt x="489" y="42"/>
                  </a:lnTo>
                  <a:lnTo>
                    <a:pt x="489" y="37"/>
                  </a:lnTo>
                  <a:lnTo>
                    <a:pt x="489" y="34"/>
                  </a:lnTo>
                  <a:lnTo>
                    <a:pt x="489" y="31"/>
                  </a:lnTo>
                  <a:lnTo>
                    <a:pt x="489" y="27"/>
                  </a:lnTo>
                  <a:lnTo>
                    <a:pt x="489" y="26"/>
                  </a:lnTo>
                  <a:lnTo>
                    <a:pt x="489" y="22"/>
                  </a:lnTo>
                  <a:lnTo>
                    <a:pt x="491" y="19"/>
                  </a:lnTo>
                  <a:lnTo>
                    <a:pt x="491" y="16"/>
                  </a:lnTo>
                  <a:lnTo>
                    <a:pt x="491" y="10"/>
                  </a:lnTo>
                  <a:lnTo>
                    <a:pt x="491" y="9"/>
                  </a:lnTo>
                  <a:lnTo>
                    <a:pt x="491" y="5"/>
                  </a:lnTo>
                  <a:lnTo>
                    <a:pt x="491" y="4"/>
                  </a:lnTo>
                  <a:lnTo>
                    <a:pt x="492" y="2"/>
                  </a:lnTo>
                  <a:lnTo>
                    <a:pt x="496" y="0"/>
                  </a:lnTo>
                  <a:lnTo>
                    <a:pt x="499" y="2"/>
                  </a:lnTo>
                  <a:lnTo>
                    <a:pt x="502" y="2"/>
                  </a:lnTo>
                  <a:lnTo>
                    <a:pt x="506" y="5"/>
                  </a:lnTo>
                  <a:lnTo>
                    <a:pt x="509" y="7"/>
                  </a:lnTo>
                  <a:lnTo>
                    <a:pt x="516" y="10"/>
                  </a:lnTo>
                  <a:lnTo>
                    <a:pt x="521" y="14"/>
                  </a:lnTo>
                  <a:lnTo>
                    <a:pt x="527" y="17"/>
                  </a:lnTo>
                  <a:lnTo>
                    <a:pt x="534" y="19"/>
                  </a:lnTo>
                  <a:lnTo>
                    <a:pt x="538" y="21"/>
                  </a:lnTo>
                  <a:lnTo>
                    <a:pt x="541" y="22"/>
                  </a:lnTo>
                  <a:lnTo>
                    <a:pt x="543" y="22"/>
                  </a:lnTo>
                  <a:lnTo>
                    <a:pt x="544" y="24"/>
                  </a:lnTo>
                  <a:lnTo>
                    <a:pt x="546" y="24"/>
                  </a:lnTo>
                  <a:lnTo>
                    <a:pt x="548" y="21"/>
                  </a:lnTo>
                  <a:lnTo>
                    <a:pt x="549" y="17"/>
                  </a:lnTo>
                  <a:lnTo>
                    <a:pt x="549" y="16"/>
                  </a:lnTo>
                  <a:lnTo>
                    <a:pt x="551" y="12"/>
                  </a:lnTo>
                  <a:lnTo>
                    <a:pt x="551" y="10"/>
                  </a:lnTo>
                  <a:lnTo>
                    <a:pt x="551" y="7"/>
                  </a:lnTo>
                  <a:lnTo>
                    <a:pt x="551" y="4"/>
                  </a:lnTo>
                  <a:lnTo>
                    <a:pt x="551" y="0"/>
                  </a:lnTo>
                  <a:lnTo>
                    <a:pt x="556" y="0"/>
                  </a:lnTo>
                  <a:lnTo>
                    <a:pt x="56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 name="Freeform 36"/>
            <p:cNvSpPr>
              <a:spLocks/>
            </p:cNvSpPr>
            <p:nvPr/>
          </p:nvSpPr>
          <p:spPr bwMode="auto">
            <a:xfrm>
              <a:off x="8286111" y="4134562"/>
              <a:ext cx="279149" cy="143495"/>
            </a:xfrm>
            <a:custGeom>
              <a:avLst/>
              <a:gdLst>
                <a:gd name="T0" fmla="*/ 235 w 356"/>
                <a:gd name="T1" fmla="*/ 10 h 183"/>
                <a:gd name="T2" fmla="*/ 247 w 356"/>
                <a:gd name="T3" fmla="*/ 24 h 183"/>
                <a:gd name="T4" fmla="*/ 261 w 356"/>
                <a:gd name="T5" fmla="*/ 15 h 183"/>
                <a:gd name="T6" fmla="*/ 257 w 356"/>
                <a:gd name="T7" fmla="*/ 25 h 183"/>
                <a:gd name="T8" fmla="*/ 240 w 356"/>
                <a:gd name="T9" fmla="*/ 39 h 183"/>
                <a:gd name="T10" fmla="*/ 237 w 356"/>
                <a:gd name="T11" fmla="*/ 55 h 183"/>
                <a:gd name="T12" fmla="*/ 235 w 356"/>
                <a:gd name="T13" fmla="*/ 76 h 183"/>
                <a:gd name="T14" fmla="*/ 245 w 356"/>
                <a:gd name="T15" fmla="*/ 81 h 183"/>
                <a:gd name="T16" fmla="*/ 261 w 356"/>
                <a:gd name="T17" fmla="*/ 77 h 183"/>
                <a:gd name="T18" fmla="*/ 274 w 356"/>
                <a:gd name="T19" fmla="*/ 91 h 183"/>
                <a:gd name="T20" fmla="*/ 276 w 356"/>
                <a:gd name="T21" fmla="*/ 103 h 183"/>
                <a:gd name="T22" fmla="*/ 286 w 356"/>
                <a:gd name="T23" fmla="*/ 111 h 183"/>
                <a:gd name="T24" fmla="*/ 294 w 356"/>
                <a:gd name="T25" fmla="*/ 114 h 183"/>
                <a:gd name="T26" fmla="*/ 301 w 356"/>
                <a:gd name="T27" fmla="*/ 126 h 183"/>
                <a:gd name="T28" fmla="*/ 308 w 356"/>
                <a:gd name="T29" fmla="*/ 129 h 183"/>
                <a:gd name="T30" fmla="*/ 328 w 356"/>
                <a:gd name="T31" fmla="*/ 128 h 183"/>
                <a:gd name="T32" fmla="*/ 341 w 356"/>
                <a:gd name="T33" fmla="*/ 114 h 183"/>
                <a:gd name="T34" fmla="*/ 340 w 356"/>
                <a:gd name="T35" fmla="*/ 97 h 183"/>
                <a:gd name="T36" fmla="*/ 324 w 356"/>
                <a:gd name="T37" fmla="*/ 86 h 183"/>
                <a:gd name="T38" fmla="*/ 336 w 356"/>
                <a:gd name="T39" fmla="*/ 86 h 183"/>
                <a:gd name="T40" fmla="*/ 346 w 356"/>
                <a:gd name="T41" fmla="*/ 94 h 183"/>
                <a:gd name="T42" fmla="*/ 353 w 356"/>
                <a:gd name="T43" fmla="*/ 109 h 183"/>
                <a:gd name="T44" fmla="*/ 356 w 356"/>
                <a:gd name="T45" fmla="*/ 123 h 183"/>
                <a:gd name="T46" fmla="*/ 350 w 356"/>
                <a:gd name="T47" fmla="*/ 131 h 183"/>
                <a:gd name="T48" fmla="*/ 336 w 356"/>
                <a:gd name="T49" fmla="*/ 138 h 183"/>
                <a:gd name="T50" fmla="*/ 308 w 356"/>
                <a:gd name="T51" fmla="*/ 160 h 183"/>
                <a:gd name="T52" fmla="*/ 291 w 356"/>
                <a:gd name="T53" fmla="*/ 158 h 183"/>
                <a:gd name="T54" fmla="*/ 286 w 356"/>
                <a:gd name="T55" fmla="*/ 138 h 183"/>
                <a:gd name="T56" fmla="*/ 277 w 356"/>
                <a:gd name="T57" fmla="*/ 151 h 183"/>
                <a:gd name="T58" fmla="*/ 269 w 356"/>
                <a:gd name="T59" fmla="*/ 161 h 183"/>
                <a:gd name="T60" fmla="*/ 261 w 356"/>
                <a:gd name="T61" fmla="*/ 171 h 183"/>
                <a:gd name="T62" fmla="*/ 249 w 356"/>
                <a:gd name="T63" fmla="*/ 180 h 183"/>
                <a:gd name="T64" fmla="*/ 240 w 356"/>
                <a:gd name="T65" fmla="*/ 180 h 183"/>
                <a:gd name="T66" fmla="*/ 237 w 356"/>
                <a:gd name="T67" fmla="*/ 161 h 183"/>
                <a:gd name="T68" fmla="*/ 237 w 356"/>
                <a:gd name="T69" fmla="*/ 153 h 183"/>
                <a:gd name="T70" fmla="*/ 227 w 356"/>
                <a:gd name="T71" fmla="*/ 163 h 183"/>
                <a:gd name="T72" fmla="*/ 220 w 356"/>
                <a:gd name="T73" fmla="*/ 148 h 183"/>
                <a:gd name="T74" fmla="*/ 214 w 356"/>
                <a:gd name="T75" fmla="*/ 136 h 183"/>
                <a:gd name="T76" fmla="*/ 203 w 356"/>
                <a:gd name="T77" fmla="*/ 123 h 183"/>
                <a:gd name="T78" fmla="*/ 198 w 356"/>
                <a:gd name="T79" fmla="*/ 126 h 183"/>
                <a:gd name="T80" fmla="*/ 153 w 356"/>
                <a:gd name="T81" fmla="*/ 138 h 183"/>
                <a:gd name="T82" fmla="*/ 86 w 356"/>
                <a:gd name="T83" fmla="*/ 153 h 183"/>
                <a:gd name="T84" fmla="*/ 12 w 356"/>
                <a:gd name="T85" fmla="*/ 170 h 183"/>
                <a:gd name="T86" fmla="*/ 2 w 356"/>
                <a:gd name="T87" fmla="*/ 163 h 183"/>
                <a:gd name="T88" fmla="*/ 2 w 356"/>
                <a:gd name="T89" fmla="*/ 96 h 183"/>
                <a:gd name="T90" fmla="*/ 5 w 356"/>
                <a:gd name="T91" fmla="*/ 76 h 183"/>
                <a:gd name="T92" fmla="*/ 54 w 356"/>
                <a:gd name="T93" fmla="*/ 64 h 183"/>
                <a:gd name="T94" fmla="*/ 94 w 356"/>
                <a:gd name="T95" fmla="*/ 55 h 183"/>
                <a:gd name="T96" fmla="*/ 172 w 356"/>
                <a:gd name="T97" fmla="*/ 37 h 183"/>
                <a:gd name="T98" fmla="*/ 195 w 356"/>
                <a:gd name="T99" fmla="*/ 30 h 183"/>
                <a:gd name="T100" fmla="*/ 207 w 356"/>
                <a:gd name="T101" fmla="*/ 12 h 183"/>
                <a:gd name="T102" fmla="*/ 227 w 356"/>
                <a:gd name="T10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183">
                  <a:moveTo>
                    <a:pt x="227" y="0"/>
                  </a:moveTo>
                  <a:lnTo>
                    <a:pt x="229" y="0"/>
                  </a:lnTo>
                  <a:lnTo>
                    <a:pt x="230" y="2"/>
                  </a:lnTo>
                  <a:lnTo>
                    <a:pt x="232" y="5"/>
                  </a:lnTo>
                  <a:lnTo>
                    <a:pt x="235" y="10"/>
                  </a:lnTo>
                  <a:lnTo>
                    <a:pt x="237" y="13"/>
                  </a:lnTo>
                  <a:lnTo>
                    <a:pt x="240" y="18"/>
                  </a:lnTo>
                  <a:lnTo>
                    <a:pt x="242" y="22"/>
                  </a:lnTo>
                  <a:lnTo>
                    <a:pt x="244" y="24"/>
                  </a:lnTo>
                  <a:lnTo>
                    <a:pt x="247" y="24"/>
                  </a:lnTo>
                  <a:lnTo>
                    <a:pt x="249" y="22"/>
                  </a:lnTo>
                  <a:lnTo>
                    <a:pt x="252" y="20"/>
                  </a:lnTo>
                  <a:lnTo>
                    <a:pt x="256" y="18"/>
                  </a:lnTo>
                  <a:lnTo>
                    <a:pt x="257" y="17"/>
                  </a:lnTo>
                  <a:lnTo>
                    <a:pt x="261" y="15"/>
                  </a:lnTo>
                  <a:lnTo>
                    <a:pt x="262" y="17"/>
                  </a:lnTo>
                  <a:lnTo>
                    <a:pt x="262" y="18"/>
                  </a:lnTo>
                  <a:lnTo>
                    <a:pt x="261" y="20"/>
                  </a:lnTo>
                  <a:lnTo>
                    <a:pt x="259" y="22"/>
                  </a:lnTo>
                  <a:lnTo>
                    <a:pt x="257" y="25"/>
                  </a:lnTo>
                  <a:lnTo>
                    <a:pt x="256" y="29"/>
                  </a:lnTo>
                  <a:lnTo>
                    <a:pt x="254" y="30"/>
                  </a:lnTo>
                  <a:lnTo>
                    <a:pt x="251" y="34"/>
                  </a:lnTo>
                  <a:lnTo>
                    <a:pt x="245" y="37"/>
                  </a:lnTo>
                  <a:lnTo>
                    <a:pt x="240" y="39"/>
                  </a:lnTo>
                  <a:lnTo>
                    <a:pt x="239" y="42"/>
                  </a:lnTo>
                  <a:lnTo>
                    <a:pt x="239" y="44"/>
                  </a:lnTo>
                  <a:lnTo>
                    <a:pt x="239" y="47"/>
                  </a:lnTo>
                  <a:lnTo>
                    <a:pt x="239" y="52"/>
                  </a:lnTo>
                  <a:lnTo>
                    <a:pt x="237" y="55"/>
                  </a:lnTo>
                  <a:lnTo>
                    <a:pt x="237" y="59"/>
                  </a:lnTo>
                  <a:lnTo>
                    <a:pt x="235" y="62"/>
                  </a:lnTo>
                  <a:lnTo>
                    <a:pt x="235" y="66"/>
                  </a:lnTo>
                  <a:lnTo>
                    <a:pt x="235" y="71"/>
                  </a:lnTo>
                  <a:lnTo>
                    <a:pt x="235" y="76"/>
                  </a:lnTo>
                  <a:lnTo>
                    <a:pt x="237" y="77"/>
                  </a:lnTo>
                  <a:lnTo>
                    <a:pt x="239" y="79"/>
                  </a:lnTo>
                  <a:lnTo>
                    <a:pt x="240" y="79"/>
                  </a:lnTo>
                  <a:lnTo>
                    <a:pt x="244" y="79"/>
                  </a:lnTo>
                  <a:lnTo>
                    <a:pt x="245" y="81"/>
                  </a:lnTo>
                  <a:lnTo>
                    <a:pt x="249" y="79"/>
                  </a:lnTo>
                  <a:lnTo>
                    <a:pt x="251" y="79"/>
                  </a:lnTo>
                  <a:lnTo>
                    <a:pt x="252" y="77"/>
                  </a:lnTo>
                  <a:lnTo>
                    <a:pt x="256" y="77"/>
                  </a:lnTo>
                  <a:lnTo>
                    <a:pt x="261" y="77"/>
                  </a:lnTo>
                  <a:lnTo>
                    <a:pt x="264" y="79"/>
                  </a:lnTo>
                  <a:lnTo>
                    <a:pt x="267" y="82"/>
                  </a:lnTo>
                  <a:lnTo>
                    <a:pt x="271" y="86"/>
                  </a:lnTo>
                  <a:lnTo>
                    <a:pt x="272" y="87"/>
                  </a:lnTo>
                  <a:lnTo>
                    <a:pt x="274" y="91"/>
                  </a:lnTo>
                  <a:lnTo>
                    <a:pt x="276" y="92"/>
                  </a:lnTo>
                  <a:lnTo>
                    <a:pt x="277" y="96"/>
                  </a:lnTo>
                  <a:lnTo>
                    <a:pt x="277" y="97"/>
                  </a:lnTo>
                  <a:lnTo>
                    <a:pt x="277" y="101"/>
                  </a:lnTo>
                  <a:lnTo>
                    <a:pt x="276" y="103"/>
                  </a:lnTo>
                  <a:lnTo>
                    <a:pt x="274" y="104"/>
                  </a:lnTo>
                  <a:lnTo>
                    <a:pt x="274" y="106"/>
                  </a:lnTo>
                  <a:lnTo>
                    <a:pt x="277" y="108"/>
                  </a:lnTo>
                  <a:lnTo>
                    <a:pt x="281" y="109"/>
                  </a:lnTo>
                  <a:lnTo>
                    <a:pt x="286" y="111"/>
                  </a:lnTo>
                  <a:lnTo>
                    <a:pt x="289" y="111"/>
                  </a:lnTo>
                  <a:lnTo>
                    <a:pt x="291" y="113"/>
                  </a:lnTo>
                  <a:lnTo>
                    <a:pt x="293" y="113"/>
                  </a:lnTo>
                  <a:lnTo>
                    <a:pt x="293" y="113"/>
                  </a:lnTo>
                  <a:lnTo>
                    <a:pt x="294" y="114"/>
                  </a:lnTo>
                  <a:lnTo>
                    <a:pt x="294" y="116"/>
                  </a:lnTo>
                  <a:lnTo>
                    <a:pt x="298" y="119"/>
                  </a:lnTo>
                  <a:lnTo>
                    <a:pt x="299" y="123"/>
                  </a:lnTo>
                  <a:lnTo>
                    <a:pt x="299" y="124"/>
                  </a:lnTo>
                  <a:lnTo>
                    <a:pt x="301" y="126"/>
                  </a:lnTo>
                  <a:lnTo>
                    <a:pt x="301" y="126"/>
                  </a:lnTo>
                  <a:lnTo>
                    <a:pt x="301" y="126"/>
                  </a:lnTo>
                  <a:lnTo>
                    <a:pt x="303" y="128"/>
                  </a:lnTo>
                  <a:lnTo>
                    <a:pt x="304" y="128"/>
                  </a:lnTo>
                  <a:lnTo>
                    <a:pt x="308" y="129"/>
                  </a:lnTo>
                  <a:lnTo>
                    <a:pt x="311" y="131"/>
                  </a:lnTo>
                  <a:lnTo>
                    <a:pt x="314" y="129"/>
                  </a:lnTo>
                  <a:lnTo>
                    <a:pt x="321" y="129"/>
                  </a:lnTo>
                  <a:lnTo>
                    <a:pt x="324" y="129"/>
                  </a:lnTo>
                  <a:lnTo>
                    <a:pt x="328" y="128"/>
                  </a:lnTo>
                  <a:lnTo>
                    <a:pt x="331" y="124"/>
                  </a:lnTo>
                  <a:lnTo>
                    <a:pt x="333" y="123"/>
                  </a:lnTo>
                  <a:lnTo>
                    <a:pt x="335" y="121"/>
                  </a:lnTo>
                  <a:lnTo>
                    <a:pt x="338" y="118"/>
                  </a:lnTo>
                  <a:lnTo>
                    <a:pt x="341" y="114"/>
                  </a:lnTo>
                  <a:lnTo>
                    <a:pt x="345" y="109"/>
                  </a:lnTo>
                  <a:lnTo>
                    <a:pt x="346" y="104"/>
                  </a:lnTo>
                  <a:lnTo>
                    <a:pt x="345" y="101"/>
                  </a:lnTo>
                  <a:lnTo>
                    <a:pt x="343" y="99"/>
                  </a:lnTo>
                  <a:lnTo>
                    <a:pt x="340" y="97"/>
                  </a:lnTo>
                  <a:lnTo>
                    <a:pt x="336" y="96"/>
                  </a:lnTo>
                  <a:lnTo>
                    <a:pt x="333" y="92"/>
                  </a:lnTo>
                  <a:lnTo>
                    <a:pt x="330" y="91"/>
                  </a:lnTo>
                  <a:lnTo>
                    <a:pt x="326" y="87"/>
                  </a:lnTo>
                  <a:lnTo>
                    <a:pt x="324" y="86"/>
                  </a:lnTo>
                  <a:lnTo>
                    <a:pt x="323" y="84"/>
                  </a:lnTo>
                  <a:lnTo>
                    <a:pt x="323" y="82"/>
                  </a:lnTo>
                  <a:lnTo>
                    <a:pt x="326" y="84"/>
                  </a:lnTo>
                  <a:lnTo>
                    <a:pt x="331" y="84"/>
                  </a:lnTo>
                  <a:lnTo>
                    <a:pt x="336" y="86"/>
                  </a:lnTo>
                  <a:lnTo>
                    <a:pt x="338" y="87"/>
                  </a:lnTo>
                  <a:lnTo>
                    <a:pt x="340" y="89"/>
                  </a:lnTo>
                  <a:lnTo>
                    <a:pt x="341" y="91"/>
                  </a:lnTo>
                  <a:lnTo>
                    <a:pt x="343" y="92"/>
                  </a:lnTo>
                  <a:lnTo>
                    <a:pt x="346" y="94"/>
                  </a:lnTo>
                  <a:lnTo>
                    <a:pt x="348" y="97"/>
                  </a:lnTo>
                  <a:lnTo>
                    <a:pt x="350" y="99"/>
                  </a:lnTo>
                  <a:lnTo>
                    <a:pt x="351" y="103"/>
                  </a:lnTo>
                  <a:lnTo>
                    <a:pt x="351" y="104"/>
                  </a:lnTo>
                  <a:lnTo>
                    <a:pt x="353" y="109"/>
                  </a:lnTo>
                  <a:lnTo>
                    <a:pt x="355" y="113"/>
                  </a:lnTo>
                  <a:lnTo>
                    <a:pt x="355" y="116"/>
                  </a:lnTo>
                  <a:lnTo>
                    <a:pt x="355" y="118"/>
                  </a:lnTo>
                  <a:lnTo>
                    <a:pt x="356" y="119"/>
                  </a:lnTo>
                  <a:lnTo>
                    <a:pt x="356" y="123"/>
                  </a:lnTo>
                  <a:lnTo>
                    <a:pt x="356" y="126"/>
                  </a:lnTo>
                  <a:lnTo>
                    <a:pt x="356" y="128"/>
                  </a:lnTo>
                  <a:lnTo>
                    <a:pt x="355" y="129"/>
                  </a:lnTo>
                  <a:lnTo>
                    <a:pt x="353" y="129"/>
                  </a:lnTo>
                  <a:lnTo>
                    <a:pt x="350" y="131"/>
                  </a:lnTo>
                  <a:lnTo>
                    <a:pt x="346" y="134"/>
                  </a:lnTo>
                  <a:lnTo>
                    <a:pt x="341" y="136"/>
                  </a:lnTo>
                  <a:lnTo>
                    <a:pt x="340" y="138"/>
                  </a:lnTo>
                  <a:lnTo>
                    <a:pt x="338" y="138"/>
                  </a:lnTo>
                  <a:lnTo>
                    <a:pt x="336" y="138"/>
                  </a:lnTo>
                  <a:lnTo>
                    <a:pt x="335" y="139"/>
                  </a:lnTo>
                  <a:lnTo>
                    <a:pt x="331" y="141"/>
                  </a:lnTo>
                  <a:lnTo>
                    <a:pt x="326" y="145"/>
                  </a:lnTo>
                  <a:lnTo>
                    <a:pt x="316" y="153"/>
                  </a:lnTo>
                  <a:lnTo>
                    <a:pt x="308" y="160"/>
                  </a:lnTo>
                  <a:lnTo>
                    <a:pt x="301" y="165"/>
                  </a:lnTo>
                  <a:lnTo>
                    <a:pt x="298" y="165"/>
                  </a:lnTo>
                  <a:lnTo>
                    <a:pt x="294" y="163"/>
                  </a:lnTo>
                  <a:lnTo>
                    <a:pt x="293" y="161"/>
                  </a:lnTo>
                  <a:lnTo>
                    <a:pt x="291" y="158"/>
                  </a:lnTo>
                  <a:lnTo>
                    <a:pt x="289" y="155"/>
                  </a:lnTo>
                  <a:lnTo>
                    <a:pt x="289" y="150"/>
                  </a:lnTo>
                  <a:lnTo>
                    <a:pt x="289" y="145"/>
                  </a:lnTo>
                  <a:lnTo>
                    <a:pt x="287" y="139"/>
                  </a:lnTo>
                  <a:lnTo>
                    <a:pt x="286" y="138"/>
                  </a:lnTo>
                  <a:lnTo>
                    <a:pt x="286" y="138"/>
                  </a:lnTo>
                  <a:lnTo>
                    <a:pt x="282" y="141"/>
                  </a:lnTo>
                  <a:lnTo>
                    <a:pt x="281" y="145"/>
                  </a:lnTo>
                  <a:lnTo>
                    <a:pt x="279" y="148"/>
                  </a:lnTo>
                  <a:lnTo>
                    <a:pt x="277" y="151"/>
                  </a:lnTo>
                  <a:lnTo>
                    <a:pt x="277" y="155"/>
                  </a:lnTo>
                  <a:lnTo>
                    <a:pt x="276" y="156"/>
                  </a:lnTo>
                  <a:lnTo>
                    <a:pt x="274" y="156"/>
                  </a:lnTo>
                  <a:lnTo>
                    <a:pt x="272" y="158"/>
                  </a:lnTo>
                  <a:lnTo>
                    <a:pt x="269" y="161"/>
                  </a:lnTo>
                  <a:lnTo>
                    <a:pt x="266" y="165"/>
                  </a:lnTo>
                  <a:lnTo>
                    <a:pt x="264" y="168"/>
                  </a:lnTo>
                  <a:lnTo>
                    <a:pt x="264" y="170"/>
                  </a:lnTo>
                  <a:lnTo>
                    <a:pt x="262" y="171"/>
                  </a:lnTo>
                  <a:lnTo>
                    <a:pt x="261" y="171"/>
                  </a:lnTo>
                  <a:lnTo>
                    <a:pt x="259" y="173"/>
                  </a:lnTo>
                  <a:lnTo>
                    <a:pt x="256" y="175"/>
                  </a:lnTo>
                  <a:lnTo>
                    <a:pt x="252" y="175"/>
                  </a:lnTo>
                  <a:lnTo>
                    <a:pt x="251" y="178"/>
                  </a:lnTo>
                  <a:lnTo>
                    <a:pt x="249" y="180"/>
                  </a:lnTo>
                  <a:lnTo>
                    <a:pt x="247" y="181"/>
                  </a:lnTo>
                  <a:lnTo>
                    <a:pt x="245" y="183"/>
                  </a:lnTo>
                  <a:lnTo>
                    <a:pt x="244" y="183"/>
                  </a:lnTo>
                  <a:lnTo>
                    <a:pt x="240" y="181"/>
                  </a:lnTo>
                  <a:lnTo>
                    <a:pt x="240" y="180"/>
                  </a:lnTo>
                  <a:lnTo>
                    <a:pt x="239" y="176"/>
                  </a:lnTo>
                  <a:lnTo>
                    <a:pt x="239" y="173"/>
                  </a:lnTo>
                  <a:lnTo>
                    <a:pt x="239" y="171"/>
                  </a:lnTo>
                  <a:lnTo>
                    <a:pt x="237" y="168"/>
                  </a:lnTo>
                  <a:lnTo>
                    <a:pt x="237" y="161"/>
                  </a:lnTo>
                  <a:lnTo>
                    <a:pt x="237" y="153"/>
                  </a:lnTo>
                  <a:lnTo>
                    <a:pt x="237" y="150"/>
                  </a:lnTo>
                  <a:lnTo>
                    <a:pt x="237" y="150"/>
                  </a:lnTo>
                  <a:lnTo>
                    <a:pt x="237" y="151"/>
                  </a:lnTo>
                  <a:lnTo>
                    <a:pt x="237" y="153"/>
                  </a:lnTo>
                  <a:lnTo>
                    <a:pt x="235" y="156"/>
                  </a:lnTo>
                  <a:lnTo>
                    <a:pt x="234" y="158"/>
                  </a:lnTo>
                  <a:lnTo>
                    <a:pt x="232" y="161"/>
                  </a:lnTo>
                  <a:lnTo>
                    <a:pt x="230" y="161"/>
                  </a:lnTo>
                  <a:lnTo>
                    <a:pt x="227" y="163"/>
                  </a:lnTo>
                  <a:lnTo>
                    <a:pt x="224" y="163"/>
                  </a:lnTo>
                  <a:lnTo>
                    <a:pt x="224" y="160"/>
                  </a:lnTo>
                  <a:lnTo>
                    <a:pt x="224" y="156"/>
                  </a:lnTo>
                  <a:lnTo>
                    <a:pt x="222" y="153"/>
                  </a:lnTo>
                  <a:lnTo>
                    <a:pt x="220" y="148"/>
                  </a:lnTo>
                  <a:lnTo>
                    <a:pt x="219" y="145"/>
                  </a:lnTo>
                  <a:lnTo>
                    <a:pt x="217" y="141"/>
                  </a:lnTo>
                  <a:lnTo>
                    <a:pt x="215" y="139"/>
                  </a:lnTo>
                  <a:lnTo>
                    <a:pt x="215" y="138"/>
                  </a:lnTo>
                  <a:lnTo>
                    <a:pt x="214" y="136"/>
                  </a:lnTo>
                  <a:lnTo>
                    <a:pt x="210" y="134"/>
                  </a:lnTo>
                  <a:lnTo>
                    <a:pt x="209" y="129"/>
                  </a:lnTo>
                  <a:lnTo>
                    <a:pt x="205" y="126"/>
                  </a:lnTo>
                  <a:lnTo>
                    <a:pt x="203" y="124"/>
                  </a:lnTo>
                  <a:lnTo>
                    <a:pt x="203" y="123"/>
                  </a:lnTo>
                  <a:lnTo>
                    <a:pt x="202" y="123"/>
                  </a:lnTo>
                  <a:lnTo>
                    <a:pt x="202" y="124"/>
                  </a:lnTo>
                  <a:lnTo>
                    <a:pt x="200" y="124"/>
                  </a:lnTo>
                  <a:lnTo>
                    <a:pt x="200" y="126"/>
                  </a:lnTo>
                  <a:lnTo>
                    <a:pt x="198" y="126"/>
                  </a:lnTo>
                  <a:lnTo>
                    <a:pt x="192" y="126"/>
                  </a:lnTo>
                  <a:lnTo>
                    <a:pt x="183" y="129"/>
                  </a:lnTo>
                  <a:lnTo>
                    <a:pt x="168" y="134"/>
                  </a:lnTo>
                  <a:lnTo>
                    <a:pt x="168" y="134"/>
                  </a:lnTo>
                  <a:lnTo>
                    <a:pt x="153" y="138"/>
                  </a:lnTo>
                  <a:lnTo>
                    <a:pt x="141" y="139"/>
                  </a:lnTo>
                  <a:lnTo>
                    <a:pt x="126" y="143"/>
                  </a:lnTo>
                  <a:lnTo>
                    <a:pt x="111" y="148"/>
                  </a:lnTo>
                  <a:lnTo>
                    <a:pt x="98" y="150"/>
                  </a:lnTo>
                  <a:lnTo>
                    <a:pt x="86" y="153"/>
                  </a:lnTo>
                  <a:lnTo>
                    <a:pt x="72" y="156"/>
                  </a:lnTo>
                  <a:lnTo>
                    <a:pt x="54" y="160"/>
                  </a:lnTo>
                  <a:lnTo>
                    <a:pt x="35" y="163"/>
                  </a:lnTo>
                  <a:lnTo>
                    <a:pt x="22" y="166"/>
                  </a:lnTo>
                  <a:lnTo>
                    <a:pt x="12" y="170"/>
                  </a:lnTo>
                  <a:lnTo>
                    <a:pt x="3" y="171"/>
                  </a:lnTo>
                  <a:lnTo>
                    <a:pt x="2" y="171"/>
                  </a:lnTo>
                  <a:lnTo>
                    <a:pt x="2" y="170"/>
                  </a:lnTo>
                  <a:lnTo>
                    <a:pt x="2" y="166"/>
                  </a:lnTo>
                  <a:lnTo>
                    <a:pt x="2" y="163"/>
                  </a:lnTo>
                  <a:lnTo>
                    <a:pt x="2" y="160"/>
                  </a:lnTo>
                  <a:lnTo>
                    <a:pt x="2" y="141"/>
                  </a:lnTo>
                  <a:lnTo>
                    <a:pt x="0" y="121"/>
                  </a:lnTo>
                  <a:lnTo>
                    <a:pt x="2" y="103"/>
                  </a:lnTo>
                  <a:lnTo>
                    <a:pt x="2" y="96"/>
                  </a:lnTo>
                  <a:lnTo>
                    <a:pt x="3" y="89"/>
                  </a:lnTo>
                  <a:lnTo>
                    <a:pt x="3" y="86"/>
                  </a:lnTo>
                  <a:lnTo>
                    <a:pt x="5" y="82"/>
                  </a:lnTo>
                  <a:lnTo>
                    <a:pt x="5" y="79"/>
                  </a:lnTo>
                  <a:lnTo>
                    <a:pt x="5" y="76"/>
                  </a:lnTo>
                  <a:lnTo>
                    <a:pt x="10" y="76"/>
                  </a:lnTo>
                  <a:lnTo>
                    <a:pt x="17" y="74"/>
                  </a:lnTo>
                  <a:lnTo>
                    <a:pt x="25" y="72"/>
                  </a:lnTo>
                  <a:lnTo>
                    <a:pt x="39" y="67"/>
                  </a:lnTo>
                  <a:lnTo>
                    <a:pt x="54" y="64"/>
                  </a:lnTo>
                  <a:lnTo>
                    <a:pt x="66" y="61"/>
                  </a:lnTo>
                  <a:lnTo>
                    <a:pt x="72" y="59"/>
                  </a:lnTo>
                  <a:lnTo>
                    <a:pt x="77" y="57"/>
                  </a:lnTo>
                  <a:lnTo>
                    <a:pt x="86" y="55"/>
                  </a:lnTo>
                  <a:lnTo>
                    <a:pt x="94" y="55"/>
                  </a:lnTo>
                  <a:lnTo>
                    <a:pt x="104" y="52"/>
                  </a:lnTo>
                  <a:lnTo>
                    <a:pt x="130" y="47"/>
                  </a:lnTo>
                  <a:lnTo>
                    <a:pt x="150" y="42"/>
                  </a:lnTo>
                  <a:lnTo>
                    <a:pt x="163" y="39"/>
                  </a:lnTo>
                  <a:lnTo>
                    <a:pt x="172" y="37"/>
                  </a:lnTo>
                  <a:lnTo>
                    <a:pt x="180" y="37"/>
                  </a:lnTo>
                  <a:lnTo>
                    <a:pt x="185" y="37"/>
                  </a:lnTo>
                  <a:lnTo>
                    <a:pt x="188" y="35"/>
                  </a:lnTo>
                  <a:lnTo>
                    <a:pt x="192" y="34"/>
                  </a:lnTo>
                  <a:lnTo>
                    <a:pt x="195" y="30"/>
                  </a:lnTo>
                  <a:lnTo>
                    <a:pt x="198" y="25"/>
                  </a:lnTo>
                  <a:lnTo>
                    <a:pt x="200" y="20"/>
                  </a:lnTo>
                  <a:lnTo>
                    <a:pt x="203" y="17"/>
                  </a:lnTo>
                  <a:lnTo>
                    <a:pt x="205" y="15"/>
                  </a:lnTo>
                  <a:lnTo>
                    <a:pt x="207" y="12"/>
                  </a:lnTo>
                  <a:lnTo>
                    <a:pt x="209" y="8"/>
                  </a:lnTo>
                  <a:lnTo>
                    <a:pt x="214" y="5"/>
                  </a:lnTo>
                  <a:lnTo>
                    <a:pt x="217" y="3"/>
                  </a:lnTo>
                  <a:lnTo>
                    <a:pt x="222" y="0"/>
                  </a:lnTo>
                  <a:lnTo>
                    <a:pt x="22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 name="Freeform 37"/>
            <p:cNvSpPr>
              <a:spLocks/>
            </p:cNvSpPr>
            <p:nvPr/>
          </p:nvSpPr>
          <p:spPr bwMode="auto">
            <a:xfrm>
              <a:off x="8332374" y="3893835"/>
              <a:ext cx="137222" cy="285422"/>
            </a:xfrm>
            <a:custGeom>
              <a:avLst/>
              <a:gdLst>
                <a:gd name="T0" fmla="*/ 72 w 175"/>
                <a:gd name="T1" fmla="*/ 38 h 364"/>
                <a:gd name="T2" fmla="*/ 99 w 175"/>
                <a:gd name="T3" fmla="*/ 117 h 364"/>
                <a:gd name="T4" fmla="*/ 123 w 175"/>
                <a:gd name="T5" fmla="*/ 183 h 364"/>
                <a:gd name="T6" fmla="*/ 131 w 175"/>
                <a:gd name="T7" fmla="*/ 211 h 364"/>
                <a:gd name="T8" fmla="*/ 133 w 175"/>
                <a:gd name="T9" fmla="*/ 233 h 364"/>
                <a:gd name="T10" fmla="*/ 138 w 175"/>
                <a:gd name="T11" fmla="*/ 243 h 364"/>
                <a:gd name="T12" fmla="*/ 146 w 175"/>
                <a:gd name="T13" fmla="*/ 250 h 364"/>
                <a:gd name="T14" fmla="*/ 151 w 175"/>
                <a:gd name="T15" fmla="*/ 253 h 364"/>
                <a:gd name="T16" fmla="*/ 158 w 175"/>
                <a:gd name="T17" fmla="*/ 258 h 364"/>
                <a:gd name="T18" fmla="*/ 170 w 175"/>
                <a:gd name="T19" fmla="*/ 270 h 364"/>
                <a:gd name="T20" fmla="*/ 173 w 175"/>
                <a:gd name="T21" fmla="*/ 278 h 364"/>
                <a:gd name="T22" fmla="*/ 171 w 175"/>
                <a:gd name="T23" fmla="*/ 292 h 364"/>
                <a:gd name="T24" fmla="*/ 168 w 175"/>
                <a:gd name="T25" fmla="*/ 305 h 364"/>
                <a:gd name="T26" fmla="*/ 158 w 175"/>
                <a:gd name="T27" fmla="*/ 310 h 364"/>
                <a:gd name="T28" fmla="*/ 148 w 175"/>
                <a:gd name="T29" fmla="*/ 319 h 364"/>
                <a:gd name="T30" fmla="*/ 141 w 175"/>
                <a:gd name="T31" fmla="*/ 327 h 364"/>
                <a:gd name="T32" fmla="*/ 133 w 175"/>
                <a:gd name="T33" fmla="*/ 341 h 364"/>
                <a:gd name="T34" fmla="*/ 121 w 175"/>
                <a:gd name="T35" fmla="*/ 344 h 364"/>
                <a:gd name="T36" fmla="*/ 91 w 175"/>
                <a:gd name="T37" fmla="*/ 349 h 364"/>
                <a:gd name="T38" fmla="*/ 35 w 175"/>
                <a:gd name="T39" fmla="*/ 362 h 364"/>
                <a:gd name="T40" fmla="*/ 15 w 175"/>
                <a:gd name="T41" fmla="*/ 361 h 364"/>
                <a:gd name="T42" fmla="*/ 10 w 175"/>
                <a:gd name="T43" fmla="*/ 349 h 364"/>
                <a:gd name="T44" fmla="*/ 10 w 175"/>
                <a:gd name="T45" fmla="*/ 332 h 364"/>
                <a:gd name="T46" fmla="*/ 8 w 175"/>
                <a:gd name="T47" fmla="*/ 320 h 364"/>
                <a:gd name="T48" fmla="*/ 5 w 175"/>
                <a:gd name="T49" fmla="*/ 305 h 364"/>
                <a:gd name="T50" fmla="*/ 5 w 175"/>
                <a:gd name="T51" fmla="*/ 295 h 364"/>
                <a:gd name="T52" fmla="*/ 5 w 175"/>
                <a:gd name="T53" fmla="*/ 282 h 364"/>
                <a:gd name="T54" fmla="*/ 0 w 175"/>
                <a:gd name="T55" fmla="*/ 255 h 364"/>
                <a:gd name="T56" fmla="*/ 0 w 175"/>
                <a:gd name="T57" fmla="*/ 248 h 364"/>
                <a:gd name="T58" fmla="*/ 0 w 175"/>
                <a:gd name="T59" fmla="*/ 240 h 364"/>
                <a:gd name="T60" fmla="*/ 3 w 175"/>
                <a:gd name="T61" fmla="*/ 228 h 364"/>
                <a:gd name="T62" fmla="*/ 5 w 175"/>
                <a:gd name="T63" fmla="*/ 223 h 364"/>
                <a:gd name="T64" fmla="*/ 10 w 175"/>
                <a:gd name="T65" fmla="*/ 213 h 364"/>
                <a:gd name="T66" fmla="*/ 12 w 175"/>
                <a:gd name="T67" fmla="*/ 193 h 364"/>
                <a:gd name="T68" fmla="*/ 12 w 175"/>
                <a:gd name="T69" fmla="*/ 173 h 364"/>
                <a:gd name="T70" fmla="*/ 10 w 175"/>
                <a:gd name="T71" fmla="*/ 164 h 364"/>
                <a:gd name="T72" fmla="*/ 8 w 175"/>
                <a:gd name="T73" fmla="*/ 157 h 364"/>
                <a:gd name="T74" fmla="*/ 8 w 175"/>
                <a:gd name="T75" fmla="*/ 154 h 364"/>
                <a:gd name="T76" fmla="*/ 15 w 175"/>
                <a:gd name="T77" fmla="*/ 142 h 364"/>
                <a:gd name="T78" fmla="*/ 29 w 175"/>
                <a:gd name="T79" fmla="*/ 132 h 364"/>
                <a:gd name="T80" fmla="*/ 40 w 175"/>
                <a:gd name="T81" fmla="*/ 114 h 364"/>
                <a:gd name="T82" fmla="*/ 34 w 175"/>
                <a:gd name="T83" fmla="*/ 87 h 364"/>
                <a:gd name="T84" fmla="*/ 32 w 175"/>
                <a:gd name="T85" fmla="*/ 68 h 364"/>
                <a:gd name="T86" fmla="*/ 27 w 175"/>
                <a:gd name="T87" fmla="*/ 52 h 364"/>
                <a:gd name="T88" fmla="*/ 29 w 175"/>
                <a:gd name="T89" fmla="*/ 43 h 364"/>
                <a:gd name="T90" fmla="*/ 30 w 175"/>
                <a:gd name="T91" fmla="*/ 30 h 364"/>
                <a:gd name="T92" fmla="*/ 37 w 175"/>
                <a:gd name="T93" fmla="*/ 8 h 364"/>
                <a:gd name="T94" fmla="*/ 45 w 175"/>
                <a:gd name="T95" fmla="*/ 3 h 364"/>
                <a:gd name="T96" fmla="*/ 55 w 175"/>
                <a:gd name="T97"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 h="364">
                  <a:moveTo>
                    <a:pt x="57" y="0"/>
                  </a:moveTo>
                  <a:lnTo>
                    <a:pt x="64" y="16"/>
                  </a:lnTo>
                  <a:lnTo>
                    <a:pt x="72" y="38"/>
                  </a:lnTo>
                  <a:lnTo>
                    <a:pt x="81" y="63"/>
                  </a:lnTo>
                  <a:lnTo>
                    <a:pt x="89" y="90"/>
                  </a:lnTo>
                  <a:lnTo>
                    <a:pt x="99" y="117"/>
                  </a:lnTo>
                  <a:lnTo>
                    <a:pt x="107" y="142"/>
                  </a:lnTo>
                  <a:lnTo>
                    <a:pt x="116" y="164"/>
                  </a:lnTo>
                  <a:lnTo>
                    <a:pt x="123" y="183"/>
                  </a:lnTo>
                  <a:lnTo>
                    <a:pt x="126" y="196"/>
                  </a:lnTo>
                  <a:lnTo>
                    <a:pt x="129" y="203"/>
                  </a:lnTo>
                  <a:lnTo>
                    <a:pt x="131" y="211"/>
                  </a:lnTo>
                  <a:lnTo>
                    <a:pt x="133" y="220"/>
                  </a:lnTo>
                  <a:lnTo>
                    <a:pt x="133" y="228"/>
                  </a:lnTo>
                  <a:lnTo>
                    <a:pt x="133" y="233"/>
                  </a:lnTo>
                  <a:lnTo>
                    <a:pt x="134" y="238"/>
                  </a:lnTo>
                  <a:lnTo>
                    <a:pt x="134" y="241"/>
                  </a:lnTo>
                  <a:lnTo>
                    <a:pt x="138" y="243"/>
                  </a:lnTo>
                  <a:lnTo>
                    <a:pt x="141" y="247"/>
                  </a:lnTo>
                  <a:lnTo>
                    <a:pt x="144" y="248"/>
                  </a:lnTo>
                  <a:lnTo>
                    <a:pt x="146" y="250"/>
                  </a:lnTo>
                  <a:lnTo>
                    <a:pt x="148" y="252"/>
                  </a:lnTo>
                  <a:lnTo>
                    <a:pt x="150" y="253"/>
                  </a:lnTo>
                  <a:lnTo>
                    <a:pt x="151" y="253"/>
                  </a:lnTo>
                  <a:lnTo>
                    <a:pt x="155" y="255"/>
                  </a:lnTo>
                  <a:lnTo>
                    <a:pt x="156" y="257"/>
                  </a:lnTo>
                  <a:lnTo>
                    <a:pt x="158" y="258"/>
                  </a:lnTo>
                  <a:lnTo>
                    <a:pt x="161" y="262"/>
                  </a:lnTo>
                  <a:lnTo>
                    <a:pt x="165" y="267"/>
                  </a:lnTo>
                  <a:lnTo>
                    <a:pt x="170" y="270"/>
                  </a:lnTo>
                  <a:lnTo>
                    <a:pt x="175" y="273"/>
                  </a:lnTo>
                  <a:lnTo>
                    <a:pt x="173" y="277"/>
                  </a:lnTo>
                  <a:lnTo>
                    <a:pt x="173" y="278"/>
                  </a:lnTo>
                  <a:lnTo>
                    <a:pt x="173" y="283"/>
                  </a:lnTo>
                  <a:lnTo>
                    <a:pt x="171" y="287"/>
                  </a:lnTo>
                  <a:lnTo>
                    <a:pt x="171" y="292"/>
                  </a:lnTo>
                  <a:lnTo>
                    <a:pt x="170" y="299"/>
                  </a:lnTo>
                  <a:lnTo>
                    <a:pt x="168" y="302"/>
                  </a:lnTo>
                  <a:lnTo>
                    <a:pt x="168" y="305"/>
                  </a:lnTo>
                  <a:lnTo>
                    <a:pt x="168" y="307"/>
                  </a:lnTo>
                  <a:lnTo>
                    <a:pt x="163" y="307"/>
                  </a:lnTo>
                  <a:lnTo>
                    <a:pt x="158" y="310"/>
                  </a:lnTo>
                  <a:lnTo>
                    <a:pt x="155" y="312"/>
                  </a:lnTo>
                  <a:lnTo>
                    <a:pt x="150" y="315"/>
                  </a:lnTo>
                  <a:lnTo>
                    <a:pt x="148" y="319"/>
                  </a:lnTo>
                  <a:lnTo>
                    <a:pt x="146" y="322"/>
                  </a:lnTo>
                  <a:lnTo>
                    <a:pt x="144" y="324"/>
                  </a:lnTo>
                  <a:lnTo>
                    <a:pt x="141" y="327"/>
                  </a:lnTo>
                  <a:lnTo>
                    <a:pt x="139" y="332"/>
                  </a:lnTo>
                  <a:lnTo>
                    <a:pt x="136" y="337"/>
                  </a:lnTo>
                  <a:lnTo>
                    <a:pt x="133" y="341"/>
                  </a:lnTo>
                  <a:lnTo>
                    <a:pt x="129" y="342"/>
                  </a:lnTo>
                  <a:lnTo>
                    <a:pt x="126" y="344"/>
                  </a:lnTo>
                  <a:lnTo>
                    <a:pt x="121" y="344"/>
                  </a:lnTo>
                  <a:lnTo>
                    <a:pt x="113" y="344"/>
                  </a:lnTo>
                  <a:lnTo>
                    <a:pt x="104" y="346"/>
                  </a:lnTo>
                  <a:lnTo>
                    <a:pt x="91" y="349"/>
                  </a:lnTo>
                  <a:lnTo>
                    <a:pt x="71" y="354"/>
                  </a:lnTo>
                  <a:lnTo>
                    <a:pt x="45" y="359"/>
                  </a:lnTo>
                  <a:lnTo>
                    <a:pt x="35" y="362"/>
                  </a:lnTo>
                  <a:lnTo>
                    <a:pt x="27" y="362"/>
                  </a:lnTo>
                  <a:lnTo>
                    <a:pt x="18" y="364"/>
                  </a:lnTo>
                  <a:lnTo>
                    <a:pt x="15" y="361"/>
                  </a:lnTo>
                  <a:lnTo>
                    <a:pt x="13" y="357"/>
                  </a:lnTo>
                  <a:lnTo>
                    <a:pt x="12" y="354"/>
                  </a:lnTo>
                  <a:lnTo>
                    <a:pt x="10" y="349"/>
                  </a:lnTo>
                  <a:lnTo>
                    <a:pt x="10" y="342"/>
                  </a:lnTo>
                  <a:lnTo>
                    <a:pt x="10" y="337"/>
                  </a:lnTo>
                  <a:lnTo>
                    <a:pt x="10" y="332"/>
                  </a:lnTo>
                  <a:lnTo>
                    <a:pt x="10" y="329"/>
                  </a:lnTo>
                  <a:lnTo>
                    <a:pt x="10" y="324"/>
                  </a:lnTo>
                  <a:lnTo>
                    <a:pt x="8" y="320"/>
                  </a:lnTo>
                  <a:lnTo>
                    <a:pt x="7" y="317"/>
                  </a:lnTo>
                  <a:lnTo>
                    <a:pt x="5" y="312"/>
                  </a:lnTo>
                  <a:lnTo>
                    <a:pt x="5" y="305"/>
                  </a:lnTo>
                  <a:lnTo>
                    <a:pt x="5" y="300"/>
                  </a:lnTo>
                  <a:lnTo>
                    <a:pt x="5" y="297"/>
                  </a:lnTo>
                  <a:lnTo>
                    <a:pt x="5" y="295"/>
                  </a:lnTo>
                  <a:lnTo>
                    <a:pt x="5" y="292"/>
                  </a:lnTo>
                  <a:lnTo>
                    <a:pt x="5" y="289"/>
                  </a:lnTo>
                  <a:lnTo>
                    <a:pt x="5" y="282"/>
                  </a:lnTo>
                  <a:lnTo>
                    <a:pt x="2" y="270"/>
                  </a:lnTo>
                  <a:lnTo>
                    <a:pt x="0" y="262"/>
                  </a:lnTo>
                  <a:lnTo>
                    <a:pt x="0" y="255"/>
                  </a:lnTo>
                  <a:lnTo>
                    <a:pt x="0" y="252"/>
                  </a:lnTo>
                  <a:lnTo>
                    <a:pt x="0" y="250"/>
                  </a:lnTo>
                  <a:lnTo>
                    <a:pt x="0" y="248"/>
                  </a:lnTo>
                  <a:lnTo>
                    <a:pt x="0" y="247"/>
                  </a:lnTo>
                  <a:lnTo>
                    <a:pt x="0" y="243"/>
                  </a:lnTo>
                  <a:lnTo>
                    <a:pt x="0" y="240"/>
                  </a:lnTo>
                  <a:lnTo>
                    <a:pt x="2" y="235"/>
                  </a:lnTo>
                  <a:lnTo>
                    <a:pt x="3" y="231"/>
                  </a:lnTo>
                  <a:lnTo>
                    <a:pt x="3" y="228"/>
                  </a:lnTo>
                  <a:lnTo>
                    <a:pt x="5" y="226"/>
                  </a:lnTo>
                  <a:lnTo>
                    <a:pt x="5" y="225"/>
                  </a:lnTo>
                  <a:lnTo>
                    <a:pt x="5" y="223"/>
                  </a:lnTo>
                  <a:lnTo>
                    <a:pt x="7" y="221"/>
                  </a:lnTo>
                  <a:lnTo>
                    <a:pt x="8" y="218"/>
                  </a:lnTo>
                  <a:lnTo>
                    <a:pt x="10" y="213"/>
                  </a:lnTo>
                  <a:lnTo>
                    <a:pt x="12" y="205"/>
                  </a:lnTo>
                  <a:lnTo>
                    <a:pt x="12" y="198"/>
                  </a:lnTo>
                  <a:lnTo>
                    <a:pt x="12" y="193"/>
                  </a:lnTo>
                  <a:lnTo>
                    <a:pt x="12" y="183"/>
                  </a:lnTo>
                  <a:lnTo>
                    <a:pt x="12" y="178"/>
                  </a:lnTo>
                  <a:lnTo>
                    <a:pt x="12" y="173"/>
                  </a:lnTo>
                  <a:lnTo>
                    <a:pt x="12" y="169"/>
                  </a:lnTo>
                  <a:lnTo>
                    <a:pt x="12" y="168"/>
                  </a:lnTo>
                  <a:lnTo>
                    <a:pt x="10" y="164"/>
                  </a:lnTo>
                  <a:lnTo>
                    <a:pt x="10" y="161"/>
                  </a:lnTo>
                  <a:lnTo>
                    <a:pt x="10" y="159"/>
                  </a:lnTo>
                  <a:lnTo>
                    <a:pt x="8" y="157"/>
                  </a:lnTo>
                  <a:lnTo>
                    <a:pt x="8" y="156"/>
                  </a:lnTo>
                  <a:lnTo>
                    <a:pt x="8" y="154"/>
                  </a:lnTo>
                  <a:lnTo>
                    <a:pt x="8" y="154"/>
                  </a:lnTo>
                  <a:lnTo>
                    <a:pt x="8" y="151"/>
                  </a:lnTo>
                  <a:lnTo>
                    <a:pt x="12" y="147"/>
                  </a:lnTo>
                  <a:lnTo>
                    <a:pt x="15" y="142"/>
                  </a:lnTo>
                  <a:lnTo>
                    <a:pt x="20" y="139"/>
                  </a:lnTo>
                  <a:lnTo>
                    <a:pt x="23" y="136"/>
                  </a:lnTo>
                  <a:lnTo>
                    <a:pt x="29" y="132"/>
                  </a:lnTo>
                  <a:lnTo>
                    <a:pt x="32" y="126"/>
                  </a:lnTo>
                  <a:lnTo>
                    <a:pt x="37" y="119"/>
                  </a:lnTo>
                  <a:lnTo>
                    <a:pt x="40" y="114"/>
                  </a:lnTo>
                  <a:lnTo>
                    <a:pt x="40" y="107"/>
                  </a:lnTo>
                  <a:lnTo>
                    <a:pt x="39" y="97"/>
                  </a:lnTo>
                  <a:lnTo>
                    <a:pt x="34" y="87"/>
                  </a:lnTo>
                  <a:lnTo>
                    <a:pt x="32" y="82"/>
                  </a:lnTo>
                  <a:lnTo>
                    <a:pt x="32" y="77"/>
                  </a:lnTo>
                  <a:lnTo>
                    <a:pt x="32" y="68"/>
                  </a:lnTo>
                  <a:lnTo>
                    <a:pt x="32" y="63"/>
                  </a:lnTo>
                  <a:lnTo>
                    <a:pt x="30" y="57"/>
                  </a:lnTo>
                  <a:lnTo>
                    <a:pt x="27" y="52"/>
                  </a:lnTo>
                  <a:lnTo>
                    <a:pt x="23" y="45"/>
                  </a:lnTo>
                  <a:lnTo>
                    <a:pt x="27" y="43"/>
                  </a:lnTo>
                  <a:lnTo>
                    <a:pt x="29" y="43"/>
                  </a:lnTo>
                  <a:lnTo>
                    <a:pt x="29" y="43"/>
                  </a:lnTo>
                  <a:lnTo>
                    <a:pt x="30" y="40"/>
                  </a:lnTo>
                  <a:lnTo>
                    <a:pt x="30" y="30"/>
                  </a:lnTo>
                  <a:lnTo>
                    <a:pt x="32" y="20"/>
                  </a:lnTo>
                  <a:lnTo>
                    <a:pt x="34" y="11"/>
                  </a:lnTo>
                  <a:lnTo>
                    <a:pt x="37" y="8"/>
                  </a:lnTo>
                  <a:lnTo>
                    <a:pt x="39" y="5"/>
                  </a:lnTo>
                  <a:lnTo>
                    <a:pt x="42" y="5"/>
                  </a:lnTo>
                  <a:lnTo>
                    <a:pt x="45" y="3"/>
                  </a:lnTo>
                  <a:lnTo>
                    <a:pt x="49" y="3"/>
                  </a:lnTo>
                  <a:lnTo>
                    <a:pt x="54" y="3"/>
                  </a:lnTo>
                  <a:lnTo>
                    <a:pt x="55" y="1"/>
                  </a:lnTo>
                  <a:lnTo>
                    <a:pt x="5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 name="Freeform 38"/>
            <p:cNvSpPr>
              <a:spLocks/>
            </p:cNvSpPr>
            <p:nvPr/>
          </p:nvSpPr>
          <p:spPr bwMode="auto">
            <a:xfrm>
              <a:off x="8377070" y="3625663"/>
              <a:ext cx="309730" cy="482238"/>
            </a:xfrm>
            <a:custGeom>
              <a:avLst/>
              <a:gdLst>
                <a:gd name="T0" fmla="*/ 230 w 395"/>
                <a:gd name="T1" fmla="*/ 31 h 615"/>
                <a:gd name="T2" fmla="*/ 272 w 395"/>
                <a:gd name="T3" fmla="*/ 150 h 615"/>
                <a:gd name="T4" fmla="*/ 306 w 395"/>
                <a:gd name="T5" fmla="*/ 202 h 615"/>
                <a:gd name="T6" fmla="*/ 324 w 395"/>
                <a:gd name="T7" fmla="*/ 224 h 615"/>
                <a:gd name="T8" fmla="*/ 350 w 395"/>
                <a:gd name="T9" fmla="*/ 254 h 615"/>
                <a:gd name="T10" fmla="*/ 371 w 395"/>
                <a:gd name="T11" fmla="*/ 264 h 615"/>
                <a:gd name="T12" fmla="*/ 370 w 395"/>
                <a:gd name="T13" fmla="*/ 288 h 615"/>
                <a:gd name="T14" fmla="*/ 390 w 395"/>
                <a:gd name="T15" fmla="*/ 288 h 615"/>
                <a:gd name="T16" fmla="*/ 383 w 395"/>
                <a:gd name="T17" fmla="*/ 306 h 615"/>
                <a:gd name="T18" fmla="*/ 365 w 395"/>
                <a:gd name="T19" fmla="*/ 318 h 615"/>
                <a:gd name="T20" fmla="*/ 353 w 395"/>
                <a:gd name="T21" fmla="*/ 335 h 615"/>
                <a:gd name="T22" fmla="*/ 336 w 395"/>
                <a:gd name="T23" fmla="*/ 347 h 615"/>
                <a:gd name="T24" fmla="*/ 324 w 395"/>
                <a:gd name="T25" fmla="*/ 353 h 615"/>
                <a:gd name="T26" fmla="*/ 318 w 395"/>
                <a:gd name="T27" fmla="*/ 362 h 615"/>
                <a:gd name="T28" fmla="*/ 308 w 395"/>
                <a:gd name="T29" fmla="*/ 373 h 615"/>
                <a:gd name="T30" fmla="*/ 281 w 395"/>
                <a:gd name="T31" fmla="*/ 367 h 615"/>
                <a:gd name="T32" fmla="*/ 294 w 395"/>
                <a:gd name="T33" fmla="*/ 373 h 615"/>
                <a:gd name="T34" fmla="*/ 299 w 395"/>
                <a:gd name="T35" fmla="*/ 389 h 615"/>
                <a:gd name="T36" fmla="*/ 281 w 395"/>
                <a:gd name="T37" fmla="*/ 394 h 615"/>
                <a:gd name="T38" fmla="*/ 289 w 395"/>
                <a:gd name="T39" fmla="*/ 378 h 615"/>
                <a:gd name="T40" fmla="*/ 271 w 395"/>
                <a:gd name="T41" fmla="*/ 375 h 615"/>
                <a:gd name="T42" fmla="*/ 271 w 395"/>
                <a:gd name="T43" fmla="*/ 400 h 615"/>
                <a:gd name="T44" fmla="*/ 261 w 395"/>
                <a:gd name="T45" fmla="*/ 400 h 615"/>
                <a:gd name="T46" fmla="*/ 249 w 395"/>
                <a:gd name="T47" fmla="*/ 390 h 615"/>
                <a:gd name="T48" fmla="*/ 244 w 395"/>
                <a:gd name="T49" fmla="*/ 375 h 615"/>
                <a:gd name="T50" fmla="*/ 232 w 395"/>
                <a:gd name="T51" fmla="*/ 409 h 615"/>
                <a:gd name="T52" fmla="*/ 230 w 395"/>
                <a:gd name="T53" fmla="*/ 427 h 615"/>
                <a:gd name="T54" fmla="*/ 230 w 395"/>
                <a:gd name="T55" fmla="*/ 441 h 615"/>
                <a:gd name="T56" fmla="*/ 234 w 395"/>
                <a:gd name="T57" fmla="*/ 447 h 615"/>
                <a:gd name="T58" fmla="*/ 225 w 395"/>
                <a:gd name="T59" fmla="*/ 459 h 615"/>
                <a:gd name="T60" fmla="*/ 207 w 395"/>
                <a:gd name="T61" fmla="*/ 459 h 615"/>
                <a:gd name="T62" fmla="*/ 207 w 395"/>
                <a:gd name="T63" fmla="*/ 476 h 615"/>
                <a:gd name="T64" fmla="*/ 200 w 395"/>
                <a:gd name="T65" fmla="*/ 484 h 615"/>
                <a:gd name="T66" fmla="*/ 185 w 395"/>
                <a:gd name="T67" fmla="*/ 493 h 615"/>
                <a:gd name="T68" fmla="*/ 185 w 395"/>
                <a:gd name="T69" fmla="*/ 481 h 615"/>
                <a:gd name="T70" fmla="*/ 182 w 395"/>
                <a:gd name="T71" fmla="*/ 471 h 615"/>
                <a:gd name="T72" fmla="*/ 177 w 395"/>
                <a:gd name="T73" fmla="*/ 478 h 615"/>
                <a:gd name="T74" fmla="*/ 178 w 395"/>
                <a:gd name="T75" fmla="*/ 486 h 615"/>
                <a:gd name="T76" fmla="*/ 180 w 395"/>
                <a:gd name="T77" fmla="*/ 494 h 615"/>
                <a:gd name="T78" fmla="*/ 180 w 395"/>
                <a:gd name="T79" fmla="*/ 501 h 615"/>
                <a:gd name="T80" fmla="*/ 168 w 395"/>
                <a:gd name="T81" fmla="*/ 501 h 615"/>
                <a:gd name="T82" fmla="*/ 153 w 395"/>
                <a:gd name="T83" fmla="*/ 503 h 615"/>
                <a:gd name="T84" fmla="*/ 145 w 395"/>
                <a:gd name="T85" fmla="*/ 506 h 615"/>
                <a:gd name="T86" fmla="*/ 141 w 395"/>
                <a:gd name="T87" fmla="*/ 531 h 615"/>
                <a:gd name="T88" fmla="*/ 135 w 395"/>
                <a:gd name="T89" fmla="*/ 548 h 615"/>
                <a:gd name="T90" fmla="*/ 140 w 395"/>
                <a:gd name="T91" fmla="*/ 562 h 615"/>
                <a:gd name="T92" fmla="*/ 123 w 395"/>
                <a:gd name="T93" fmla="*/ 582 h 615"/>
                <a:gd name="T94" fmla="*/ 119 w 395"/>
                <a:gd name="T95" fmla="*/ 612 h 615"/>
                <a:gd name="T96" fmla="*/ 93 w 395"/>
                <a:gd name="T97" fmla="*/ 595 h 615"/>
                <a:gd name="T98" fmla="*/ 76 w 395"/>
                <a:gd name="T99" fmla="*/ 570 h 615"/>
                <a:gd name="T100" fmla="*/ 32 w 395"/>
                <a:gd name="T101" fmla="*/ 432 h 615"/>
                <a:gd name="T102" fmla="*/ 15 w 395"/>
                <a:gd name="T103" fmla="*/ 335 h 615"/>
                <a:gd name="T104" fmla="*/ 30 w 395"/>
                <a:gd name="T105" fmla="*/ 301 h 615"/>
                <a:gd name="T106" fmla="*/ 54 w 395"/>
                <a:gd name="T107" fmla="*/ 236 h 615"/>
                <a:gd name="T108" fmla="*/ 42 w 395"/>
                <a:gd name="T109" fmla="*/ 189 h 615"/>
                <a:gd name="T110" fmla="*/ 54 w 395"/>
                <a:gd name="T111" fmla="*/ 111 h 615"/>
                <a:gd name="T112" fmla="*/ 94 w 395"/>
                <a:gd name="T113" fmla="*/ 14 h 615"/>
                <a:gd name="T114" fmla="*/ 118 w 395"/>
                <a:gd name="T115" fmla="*/ 37 h 615"/>
                <a:gd name="T116" fmla="*/ 143 w 395"/>
                <a:gd name="T117" fmla="*/ 2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615">
                  <a:moveTo>
                    <a:pt x="178" y="0"/>
                  </a:moveTo>
                  <a:lnTo>
                    <a:pt x="185" y="2"/>
                  </a:lnTo>
                  <a:lnTo>
                    <a:pt x="193" y="7"/>
                  </a:lnTo>
                  <a:lnTo>
                    <a:pt x="205" y="14"/>
                  </a:lnTo>
                  <a:lnTo>
                    <a:pt x="215" y="21"/>
                  </a:lnTo>
                  <a:lnTo>
                    <a:pt x="220" y="24"/>
                  </a:lnTo>
                  <a:lnTo>
                    <a:pt x="225" y="27"/>
                  </a:lnTo>
                  <a:lnTo>
                    <a:pt x="229" y="29"/>
                  </a:lnTo>
                  <a:lnTo>
                    <a:pt x="230" y="31"/>
                  </a:lnTo>
                  <a:lnTo>
                    <a:pt x="232" y="32"/>
                  </a:lnTo>
                  <a:lnTo>
                    <a:pt x="234" y="39"/>
                  </a:lnTo>
                  <a:lnTo>
                    <a:pt x="239" y="53"/>
                  </a:lnTo>
                  <a:lnTo>
                    <a:pt x="244" y="69"/>
                  </a:lnTo>
                  <a:lnTo>
                    <a:pt x="250" y="88"/>
                  </a:lnTo>
                  <a:lnTo>
                    <a:pt x="257" y="105"/>
                  </a:lnTo>
                  <a:lnTo>
                    <a:pt x="262" y="118"/>
                  </a:lnTo>
                  <a:lnTo>
                    <a:pt x="267" y="133"/>
                  </a:lnTo>
                  <a:lnTo>
                    <a:pt x="272" y="150"/>
                  </a:lnTo>
                  <a:lnTo>
                    <a:pt x="276" y="167"/>
                  </a:lnTo>
                  <a:lnTo>
                    <a:pt x="279" y="180"/>
                  </a:lnTo>
                  <a:lnTo>
                    <a:pt x="281" y="189"/>
                  </a:lnTo>
                  <a:lnTo>
                    <a:pt x="281" y="192"/>
                  </a:lnTo>
                  <a:lnTo>
                    <a:pt x="282" y="194"/>
                  </a:lnTo>
                  <a:lnTo>
                    <a:pt x="284" y="195"/>
                  </a:lnTo>
                  <a:lnTo>
                    <a:pt x="287" y="199"/>
                  </a:lnTo>
                  <a:lnTo>
                    <a:pt x="294" y="202"/>
                  </a:lnTo>
                  <a:lnTo>
                    <a:pt x="306" y="202"/>
                  </a:lnTo>
                  <a:lnTo>
                    <a:pt x="318" y="204"/>
                  </a:lnTo>
                  <a:lnTo>
                    <a:pt x="321" y="205"/>
                  </a:lnTo>
                  <a:lnTo>
                    <a:pt x="323" y="207"/>
                  </a:lnTo>
                  <a:lnTo>
                    <a:pt x="323" y="209"/>
                  </a:lnTo>
                  <a:lnTo>
                    <a:pt x="323" y="212"/>
                  </a:lnTo>
                  <a:lnTo>
                    <a:pt x="323" y="216"/>
                  </a:lnTo>
                  <a:lnTo>
                    <a:pt x="323" y="219"/>
                  </a:lnTo>
                  <a:lnTo>
                    <a:pt x="323" y="222"/>
                  </a:lnTo>
                  <a:lnTo>
                    <a:pt x="324" y="224"/>
                  </a:lnTo>
                  <a:lnTo>
                    <a:pt x="328" y="227"/>
                  </a:lnTo>
                  <a:lnTo>
                    <a:pt x="329" y="229"/>
                  </a:lnTo>
                  <a:lnTo>
                    <a:pt x="329" y="234"/>
                  </a:lnTo>
                  <a:lnTo>
                    <a:pt x="333" y="241"/>
                  </a:lnTo>
                  <a:lnTo>
                    <a:pt x="336" y="247"/>
                  </a:lnTo>
                  <a:lnTo>
                    <a:pt x="340" y="252"/>
                  </a:lnTo>
                  <a:lnTo>
                    <a:pt x="343" y="256"/>
                  </a:lnTo>
                  <a:lnTo>
                    <a:pt x="346" y="256"/>
                  </a:lnTo>
                  <a:lnTo>
                    <a:pt x="350" y="254"/>
                  </a:lnTo>
                  <a:lnTo>
                    <a:pt x="351" y="252"/>
                  </a:lnTo>
                  <a:lnTo>
                    <a:pt x="353" y="251"/>
                  </a:lnTo>
                  <a:lnTo>
                    <a:pt x="355" y="251"/>
                  </a:lnTo>
                  <a:lnTo>
                    <a:pt x="355" y="251"/>
                  </a:lnTo>
                  <a:lnTo>
                    <a:pt x="356" y="252"/>
                  </a:lnTo>
                  <a:lnTo>
                    <a:pt x="360" y="256"/>
                  </a:lnTo>
                  <a:lnTo>
                    <a:pt x="363" y="258"/>
                  </a:lnTo>
                  <a:lnTo>
                    <a:pt x="368" y="261"/>
                  </a:lnTo>
                  <a:lnTo>
                    <a:pt x="371" y="264"/>
                  </a:lnTo>
                  <a:lnTo>
                    <a:pt x="373" y="266"/>
                  </a:lnTo>
                  <a:lnTo>
                    <a:pt x="375" y="268"/>
                  </a:lnTo>
                  <a:lnTo>
                    <a:pt x="377" y="271"/>
                  </a:lnTo>
                  <a:lnTo>
                    <a:pt x="377" y="273"/>
                  </a:lnTo>
                  <a:lnTo>
                    <a:pt x="375" y="274"/>
                  </a:lnTo>
                  <a:lnTo>
                    <a:pt x="373" y="278"/>
                  </a:lnTo>
                  <a:lnTo>
                    <a:pt x="371" y="283"/>
                  </a:lnTo>
                  <a:lnTo>
                    <a:pt x="370" y="286"/>
                  </a:lnTo>
                  <a:lnTo>
                    <a:pt x="370" y="288"/>
                  </a:lnTo>
                  <a:lnTo>
                    <a:pt x="371" y="289"/>
                  </a:lnTo>
                  <a:lnTo>
                    <a:pt x="373" y="289"/>
                  </a:lnTo>
                  <a:lnTo>
                    <a:pt x="375" y="289"/>
                  </a:lnTo>
                  <a:lnTo>
                    <a:pt x="378" y="289"/>
                  </a:lnTo>
                  <a:lnTo>
                    <a:pt x="380" y="289"/>
                  </a:lnTo>
                  <a:lnTo>
                    <a:pt x="383" y="289"/>
                  </a:lnTo>
                  <a:lnTo>
                    <a:pt x="387" y="289"/>
                  </a:lnTo>
                  <a:lnTo>
                    <a:pt x="388" y="288"/>
                  </a:lnTo>
                  <a:lnTo>
                    <a:pt x="390" y="288"/>
                  </a:lnTo>
                  <a:lnTo>
                    <a:pt x="392" y="288"/>
                  </a:lnTo>
                  <a:lnTo>
                    <a:pt x="393" y="289"/>
                  </a:lnTo>
                  <a:lnTo>
                    <a:pt x="395" y="291"/>
                  </a:lnTo>
                  <a:lnTo>
                    <a:pt x="395" y="293"/>
                  </a:lnTo>
                  <a:lnTo>
                    <a:pt x="393" y="294"/>
                  </a:lnTo>
                  <a:lnTo>
                    <a:pt x="392" y="296"/>
                  </a:lnTo>
                  <a:lnTo>
                    <a:pt x="388" y="300"/>
                  </a:lnTo>
                  <a:lnTo>
                    <a:pt x="387" y="303"/>
                  </a:lnTo>
                  <a:lnTo>
                    <a:pt x="383" y="306"/>
                  </a:lnTo>
                  <a:lnTo>
                    <a:pt x="382" y="308"/>
                  </a:lnTo>
                  <a:lnTo>
                    <a:pt x="380" y="311"/>
                  </a:lnTo>
                  <a:lnTo>
                    <a:pt x="378" y="313"/>
                  </a:lnTo>
                  <a:lnTo>
                    <a:pt x="375" y="315"/>
                  </a:lnTo>
                  <a:lnTo>
                    <a:pt x="373" y="316"/>
                  </a:lnTo>
                  <a:lnTo>
                    <a:pt x="371" y="316"/>
                  </a:lnTo>
                  <a:lnTo>
                    <a:pt x="370" y="318"/>
                  </a:lnTo>
                  <a:lnTo>
                    <a:pt x="368" y="318"/>
                  </a:lnTo>
                  <a:lnTo>
                    <a:pt x="365" y="318"/>
                  </a:lnTo>
                  <a:lnTo>
                    <a:pt x="361" y="320"/>
                  </a:lnTo>
                  <a:lnTo>
                    <a:pt x="360" y="321"/>
                  </a:lnTo>
                  <a:lnTo>
                    <a:pt x="358" y="323"/>
                  </a:lnTo>
                  <a:lnTo>
                    <a:pt x="356" y="325"/>
                  </a:lnTo>
                  <a:lnTo>
                    <a:pt x="356" y="326"/>
                  </a:lnTo>
                  <a:lnTo>
                    <a:pt x="356" y="328"/>
                  </a:lnTo>
                  <a:lnTo>
                    <a:pt x="356" y="331"/>
                  </a:lnTo>
                  <a:lnTo>
                    <a:pt x="355" y="333"/>
                  </a:lnTo>
                  <a:lnTo>
                    <a:pt x="353" y="335"/>
                  </a:lnTo>
                  <a:lnTo>
                    <a:pt x="351" y="336"/>
                  </a:lnTo>
                  <a:lnTo>
                    <a:pt x="350" y="338"/>
                  </a:lnTo>
                  <a:lnTo>
                    <a:pt x="346" y="340"/>
                  </a:lnTo>
                  <a:lnTo>
                    <a:pt x="345" y="342"/>
                  </a:lnTo>
                  <a:lnTo>
                    <a:pt x="343" y="345"/>
                  </a:lnTo>
                  <a:lnTo>
                    <a:pt x="341" y="347"/>
                  </a:lnTo>
                  <a:lnTo>
                    <a:pt x="340" y="348"/>
                  </a:lnTo>
                  <a:lnTo>
                    <a:pt x="338" y="348"/>
                  </a:lnTo>
                  <a:lnTo>
                    <a:pt x="336" y="347"/>
                  </a:lnTo>
                  <a:lnTo>
                    <a:pt x="335" y="347"/>
                  </a:lnTo>
                  <a:lnTo>
                    <a:pt x="333" y="345"/>
                  </a:lnTo>
                  <a:lnTo>
                    <a:pt x="331" y="343"/>
                  </a:lnTo>
                  <a:lnTo>
                    <a:pt x="328" y="343"/>
                  </a:lnTo>
                  <a:lnTo>
                    <a:pt x="326" y="343"/>
                  </a:lnTo>
                  <a:lnTo>
                    <a:pt x="324" y="345"/>
                  </a:lnTo>
                  <a:lnTo>
                    <a:pt x="323" y="347"/>
                  </a:lnTo>
                  <a:lnTo>
                    <a:pt x="323" y="350"/>
                  </a:lnTo>
                  <a:lnTo>
                    <a:pt x="324" y="353"/>
                  </a:lnTo>
                  <a:lnTo>
                    <a:pt x="324" y="357"/>
                  </a:lnTo>
                  <a:lnTo>
                    <a:pt x="324" y="360"/>
                  </a:lnTo>
                  <a:lnTo>
                    <a:pt x="324" y="363"/>
                  </a:lnTo>
                  <a:lnTo>
                    <a:pt x="323" y="363"/>
                  </a:lnTo>
                  <a:lnTo>
                    <a:pt x="321" y="363"/>
                  </a:lnTo>
                  <a:lnTo>
                    <a:pt x="321" y="362"/>
                  </a:lnTo>
                  <a:lnTo>
                    <a:pt x="319" y="362"/>
                  </a:lnTo>
                  <a:lnTo>
                    <a:pt x="318" y="360"/>
                  </a:lnTo>
                  <a:lnTo>
                    <a:pt x="318" y="362"/>
                  </a:lnTo>
                  <a:lnTo>
                    <a:pt x="316" y="363"/>
                  </a:lnTo>
                  <a:lnTo>
                    <a:pt x="316" y="367"/>
                  </a:lnTo>
                  <a:lnTo>
                    <a:pt x="316" y="368"/>
                  </a:lnTo>
                  <a:lnTo>
                    <a:pt x="314" y="372"/>
                  </a:lnTo>
                  <a:lnTo>
                    <a:pt x="313" y="375"/>
                  </a:lnTo>
                  <a:lnTo>
                    <a:pt x="313" y="375"/>
                  </a:lnTo>
                  <a:lnTo>
                    <a:pt x="311" y="375"/>
                  </a:lnTo>
                  <a:lnTo>
                    <a:pt x="311" y="373"/>
                  </a:lnTo>
                  <a:lnTo>
                    <a:pt x="308" y="373"/>
                  </a:lnTo>
                  <a:lnTo>
                    <a:pt x="306" y="372"/>
                  </a:lnTo>
                  <a:lnTo>
                    <a:pt x="304" y="370"/>
                  </a:lnTo>
                  <a:lnTo>
                    <a:pt x="304" y="367"/>
                  </a:lnTo>
                  <a:lnTo>
                    <a:pt x="303" y="365"/>
                  </a:lnTo>
                  <a:lnTo>
                    <a:pt x="301" y="363"/>
                  </a:lnTo>
                  <a:lnTo>
                    <a:pt x="298" y="363"/>
                  </a:lnTo>
                  <a:lnTo>
                    <a:pt x="291" y="363"/>
                  </a:lnTo>
                  <a:lnTo>
                    <a:pt x="284" y="365"/>
                  </a:lnTo>
                  <a:lnTo>
                    <a:pt x="281" y="367"/>
                  </a:lnTo>
                  <a:lnTo>
                    <a:pt x="279" y="368"/>
                  </a:lnTo>
                  <a:lnTo>
                    <a:pt x="279" y="368"/>
                  </a:lnTo>
                  <a:lnTo>
                    <a:pt x="281" y="370"/>
                  </a:lnTo>
                  <a:lnTo>
                    <a:pt x="284" y="370"/>
                  </a:lnTo>
                  <a:lnTo>
                    <a:pt x="286" y="372"/>
                  </a:lnTo>
                  <a:lnTo>
                    <a:pt x="289" y="372"/>
                  </a:lnTo>
                  <a:lnTo>
                    <a:pt x="291" y="372"/>
                  </a:lnTo>
                  <a:lnTo>
                    <a:pt x="292" y="372"/>
                  </a:lnTo>
                  <a:lnTo>
                    <a:pt x="294" y="373"/>
                  </a:lnTo>
                  <a:lnTo>
                    <a:pt x="296" y="373"/>
                  </a:lnTo>
                  <a:lnTo>
                    <a:pt x="299" y="375"/>
                  </a:lnTo>
                  <a:lnTo>
                    <a:pt x="303" y="377"/>
                  </a:lnTo>
                  <a:lnTo>
                    <a:pt x="303" y="378"/>
                  </a:lnTo>
                  <a:lnTo>
                    <a:pt x="303" y="380"/>
                  </a:lnTo>
                  <a:lnTo>
                    <a:pt x="303" y="380"/>
                  </a:lnTo>
                  <a:lnTo>
                    <a:pt x="303" y="382"/>
                  </a:lnTo>
                  <a:lnTo>
                    <a:pt x="301" y="385"/>
                  </a:lnTo>
                  <a:lnTo>
                    <a:pt x="299" y="389"/>
                  </a:lnTo>
                  <a:lnTo>
                    <a:pt x="296" y="392"/>
                  </a:lnTo>
                  <a:lnTo>
                    <a:pt x="292" y="394"/>
                  </a:lnTo>
                  <a:lnTo>
                    <a:pt x="291" y="394"/>
                  </a:lnTo>
                  <a:lnTo>
                    <a:pt x="287" y="395"/>
                  </a:lnTo>
                  <a:lnTo>
                    <a:pt x="284" y="395"/>
                  </a:lnTo>
                  <a:lnTo>
                    <a:pt x="282" y="397"/>
                  </a:lnTo>
                  <a:lnTo>
                    <a:pt x="281" y="397"/>
                  </a:lnTo>
                  <a:lnTo>
                    <a:pt x="281" y="395"/>
                  </a:lnTo>
                  <a:lnTo>
                    <a:pt x="281" y="394"/>
                  </a:lnTo>
                  <a:lnTo>
                    <a:pt x="281" y="392"/>
                  </a:lnTo>
                  <a:lnTo>
                    <a:pt x="279" y="390"/>
                  </a:lnTo>
                  <a:lnTo>
                    <a:pt x="279" y="389"/>
                  </a:lnTo>
                  <a:lnTo>
                    <a:pt x="281" y="385"/>
                  </a:lnTo>
                  <a:lnTo>
                    <a:pt x="282" y="384"/>
                  </a:lnTo>
                  <a:lnTo>
                    <a:pt x="287" y="380"/>
                  </a:lnTo>
                  <a:lnTo>
                    <a:pt x="291" y="378"/>
                  </a:lnTo>
                  <a:lnTo>
                    <a:pt x="291" y="378"/>
                  </a:lnTo>
                  <a:lnTo>
                    <a:pt x="289" y="378"/>
                  </a:lnTo>
                  <a:lnTo>
                    <a:pt x="287" y="378"/>
                  </a:lnTo>
                  <a:lnTo>
                    <a:pt x="286" y="378"/>
                  </a:lnTo>
                  <a:lnTo>
                    <a:pt x="282" y="378"/>
                  </a:lnTo>
                  <a:lnTo>
                    <a:pt x="279" y="378"/>
                  </a:lnTo>
                  <a:lnTo>
                    <a:pt x="277" y="377"/>
                  </a:lnTo>
                  <a:lnTo>
                    <a:pt x="276" y="377"/>
                  </a:lnTo>
                  <a:lnTo>
                    <a:pt x="274" y="375"/>
                  </a:lnTo>
                  <a:lnTo>
                    <a:pt x="272" y="373"/>
                  </a:lnTo>
                  <a:lnTo>
                    <a:pt x="271" y="375"/>
                  </a:lnTo>
                  <a:lnTo>
                    <a:pt x="271" y="375"/>
                  </a:lnTo>
                  <a:lnTo>
                    <a:pt x="271" y="378"/>
                  </a:lnTo>
                  <a:lnTo>
                    <a:pt x="271" y="380"/>
                  </a:lnTo>
                  <a:lnTo>
                    <a:pt x="269" y="384"/>
                  </a:lnTo>
                  <a:lnTo>
                    <a:pt x="269" y="387"/>
                  </a:lnTo>
                  <a:lnTo>
                    <a:pt x="269" y="390"/>
                  </a:lnTo>
                  <a:lnTo>
                    <a:pt x="269" y="392"/>
                  </a:lnTo>
                  <a:lnTo>
                    <a:pt x="269" y="397"/>
                  </a:lnTo>
                  <a:lnTo>
                    <a:pt x="271" y="400"/>
                  </a:lnTo>
                  <a:lnTo>
                    <a:pt x="271" y="402"/>
                  </a:lnTo>
                  <a:lnTo>
                    <a:pt x="272" y="404"/>
                  </a:lnTo>
                  <a:lnTo>
                    <a:pt x="272" y="404"/>
                  </a:lnTo>
                  <a:lnTo>
                    <a:pt x="272" y="405"/>
                  </a:lnTo>
                  <a:lnTo>
                    <a:pt x="271" y="407"/>
                  </a:lnTo>
                  <a:lnTo>
                    <a:pt x="269" y="407"/>
                  </a:lnTo>
                  <a:lnTo>
                    <a:pt x="266" y="405"/>
                  </a:lnTo>
                  <a:lnTo>
                    <a:pt x="264" y="402"/>
                  </a:lnTo>
                  <a:lnTo>
                    <a:pt x="261" y="400"/>
                  </a:lnTo>
                  <a:lnTo>
                    <a:pt x="257" y="400"/>
                  </a:lnTo>
                  <a:lnTo>
                    <a:pt x="252" y="400"/>
                  </a:lnTo>
                  <a:lnTo>
                    <a:pt x="247" y="400"/>
                  </a:lnTo>
                  <a:lnTo>
                    <a:pt x="245" y="400"/>
                  </a:lnTo>
                  <a:lnTo>
                    <a:pt x="244" y="399"/>
                  </a:lnTo>
                  <a:lnTo>
                    <a:pt x="245" y="399"/>
                  </a:lnTo>
                  <a:lnTo>
                    <a:pt x="245" y="397"/>
                  </a:lnTo>
                  <a:lnTo>
                    <a:pt x="247" y="394"/>
                  </a:lnTo>
                  <a:lnTo>
                    <a:pt x="249" y="390"/>
                  </a:lnTo>
                  <a:lnTo>
                    <a:pt x="249" y="387"/>
                  </a:lnTo>
                  <a:lnTo>
                    <a:pt x="249" y="385"/>
                  </a:lnTo>
                  <a:lnTo>
                    <a:pt x="249" y="385"/>
                  </a:lnTo>
                  <a:lnTo>
                    <a:pt x="247" y="384"/>
                  </a:lnTo>
                  <a:lnTo>
                    <a:pt x="247" y="384"/>
                  </a:lnTo>
                  <a:lnTo>
                    <a:pt x="247" y="380"/>
                  </a:lnTo>
                  <a:lnTo>
                    <a:pt x="247" y="378"/>
                  </a:lnTo>
                  <a:lnTo>
                    <a:pt x="245" y="377"/>
                  </a:lnTo>
                  <a:lnTo>
                    <a:pt x="244" y="375"/>
                  </a:lnTo>
                  <a:lnTo>
                    <a:pt x="240" y="375"/>
                  </a:lnTo>
                  <a:lnTo>
                    <a:pt x="239" y="378"/>
                  </a:lnTo>
                  <a:lnTo>
                    <a:pt x="235" y="384"/>
                  </a:lnTo>
                  <a:lnTo>
                    <a:pt x="234" y="389"/>
                  </a:lnTo>
                  <a:lnTo>
                    <a:pt x="234" y="392"/>
                  </a:lnTo>
                  <a:lnTo>
                    <a:pt x="232" y="395"/>
                  </a:lnTo>
                  <a:lnTo>
                    <a:pt x="232" y="399"/>
                  </a:lnTo>
                  <a:lnTo>
                    <a:pt x="232" y="402"/>
                  </a:lnTo>
                  <a:lnTo>
                    <a:pt x="232" y="409"/>
                  </a:lnTo>
                  <a:lnTo>
                    <a:pt x="232" y="414"/>
                  </a:lnTo>
                  <a:lnTo>
                    <a:pt x="232" y="417"/>
                  </a:lnTo>
                  <a:lnTo>
                    <a:pt x="232" y="419"/>
                  </a:lnTo>
                  <a:lnTo>
                    <a:pt x="232" y="420"/>
                  </a:lnTo>
                  <a:lnTo>
                    <a:pt x="230" y="422"/>
                  </a:lnTo>
                  <a:lnTo>
                    <a:pt x="230" y="422"/>
                  </a:lnTo>
                  <a:lnTo>
                    <a:pt x="230" y="426"/>
                  </a:lnTo>
                  <a:lnTo>
                    <a:pt x="230" y="427"/>
                  </a:lnTo>
                  <a:lnTo>
                    <a:pt x="230" y="427"/>
                  </a:lnTo>
                  <a:lnTo>
                    <a:pt x="230" y="427"/>
                  </a:lnTo>
                  <a:lnTo>
                    <a:pt x="232" y="426"/>
                  </a:lnTo>
                  <a:lnTo>
                    <a:pt x="232" y="426"/>
                  </a:lnTo>
                  <a:lnTo>
                    <a:pt x="232" y="424"/>
                  </a:lnTo>
                  <a:lnTo>
                    <a:pt x="234" y="424"/>
                  </a:lnTo>
                  <a:lnTo>
                    <a:pt x="232" y="426"/>
                  </a:lnTo>
                  <a:lnTo>
                    <a:pt x="232" y="429"/>
                  </a:lnTo>
                  <a:lnTo>
                    <a:pt x="230" y="434"/>
                  </a:lnTo>
                  <a:lnTo>
                    <a:pt x="230" y="441"/>
                  </a:lnTo>
                  <a:lnTo>
                    <a:pt x="229" y="444"/>
                  </a:lnTo>
                  <a:lnTo>
                    <a:pt x="229" y="446"/>
                  </a:lnTo>
                  <a:lnTo>
                    <a:pt x="230" y="446"/>
                  </a:lnTo>
                  <a:lnTo>
                    <a:pt x="230" y="446"/>
                  </a:lnTo>
                  <a:lnTo>
                    <a:pt x="230" y="446"/>
                  </a:lnTo>
                  <a:lnTo>
                    <a:pt x="232" y="444"/>
                  </a:lnTo>
                  <a:lnTo>
                    <a:pt x="232" y="444"/>
                  </a:lnTo>
                  <a:lnTo>
                    <a:pt x="234" y="446"/>
                  </a:lnTo>
                  <a:lnTo>
                    <a:pt x="234" y="447"/>
                  </a:lnTo>
                  <a:lnTo>
                    <a:pt x="234" y="451"/>
                  </a:lnTo>
                  <a:lnTo>
                    <a:pt x="234" y="452"/>
                  </a:lnTo>
                  <a:lnTo>
                    <a:pt x="232" y="452"/>
                  </a:lnTo>
                  <a:lnTo>
                    <a:pt x="232" y="452"/>
                  </a:lnTo>
                  <a:lnTo>
                    <a:pt x="230" y="454"/>
                  </a:lnTo>
                  <a:lnTo>
                    <a:pt x="229" y="454"/>
                  </a:lnTo>
                  <a:lnTo>
                    <a:pt x="227" y="456"/>
                  </a:lnTo>
                  <a:lnTo>
                    <a:pt x="225" y="457"/>
                  </a:lnTo>
                  <a:lnTo>
                    <a:pt x="225" y="459"/>
                  </a:lnTo>
                  <a:lnTo>
                    <a:pt x="224" y="461"/>
                  </a:lnTo>
                  <a:lnTo>
                    <a:pt x="224" y="461"/>
                  </a:lnTo>
                  <a:lnTo>
                    <a:pt x="220" y="463"/>
                  </a:lnTo>
                  <a:lnTo>
                    <a:pt x="219" y="464"/>
                  </a:lnTo>
                  <a:lnTo>
                    <a:pt x="217" y="464"/>
                  </a:lnTo>
                  <a:lnTo>
                    <a:pt x="215" y="463"/>
                  </a:lnTo>
                  <a:lnTo>
                    <a:pt x="214" y="461"/>
                  </a:lnTo>
                  <a:lnTo>
                    <a:pt x="210" y="461"/>
                  </a:lnTo>
                  <a:lnTo>
                    <a:pt x="207" y="459"/>
                  </a:lnTo>
                  <a:lnTo>
                    <a:pt x="205" y="461"/>
                  </a:lnTo>
                  <a:lnTo>
                    <a:pt x="203" y="461"/>
                  </a:lnTo>
                  <a:lnTo>
                    <a:pt x="203" y="463"/>
                  </a:lnTo>
                  <a:lnTo>
                    <a:pt x="203" y="464"/>
                  </a:lnTo>
                  <a:lnTo>
                    <a:pt x="205" y="466"/>
                  </a:lnTo>
                  <a:lnTo>
                    <a:pt x="205" y="468"/>
                  </a:lnTo>
                  <a:lnTo>
                    <a:pt x="205" y="471"/>
                  </a:lnTo>
                  <a:lnTo>
                    <a:pt x="205" y="473"/>
                  </a:lnTo>
                  <a:lnTo>
                    <a:pt x="207" y="476"/>
                  </a:lnTo>
                  <a:lnTo>
                    <a:pt x="207" y="479"/>
                  </a:lnTo>
                  <a:lnTo>
                    <a:pt x="205" y="481"/>
                  </a:lnTo>
                  <a:lnTo>
                    <a:pt x="203" y="481"/>
                  </a:lnTo>
                  <a:lnTo>
                    <a:pt x="203" y="483"/>
                  </a:lnTo>
                  <a:lnTo>
                    <a:pt x="202" y="483"/>
                  </a:lnTo>
                  <a:lnTo>
                    <a:pt x="202" y="483"/>
                  </a:lnTo>
                  <a:lnTo>
                    <a:pt x="202" y="483"/>
                  </a:lnTo>
                  <a:lnTo>
                    <a:pt x="202" y="483"/>
                  </a:lnTo>
                  <a:lnTo>
                    <a:pt x="200" y="484"/>
                  </a:lnTo>
                  <a:lnTo>
                    <a:pt x="197" y="488"/>
                  </a:lnTo>
                  <a:lnTo>
                    <a:pt x="195" y="489"/>
                  </a:lnTo>
                  <a:lnTo>
                    <a:pt x="195" y="489"/>
                  </a:lnTo>
                  <a:lnTo>
                    <a:pt x="193" y="489"/>
                  </a:lnTo>
                  <a:lnTo>
                    <a:pt x="193" y="491"/>
                  </a:lnTo>
                  <a:lnTo>
                    <a:pt x="192" y="491"/>
                  </a:lnTo>
                  <a:lnTo>
                    <a:pt x="190" y="491"/>
                  </a:lnTo>
                  <a:lnTo>
                    <a:pt x="187" y="493"/>
                  </a:lnTo>
                  <a:lnTo>
                    <a:pt x="185" y="493"/>
                  </a:lnTo>
                  <a:lnTo>
                    <a:pt x="185" y="491"/>
                  </a:lnTo>
                  <a:lnTo>
                    <a:pt x="185" y="489"/>
                  </a:lnTo>
                  <a:lnTo>
                    <a:pt x="187" y="488"/>
                  </a:lnTo>
                  <a:lnTo>
                    <a:pt x="187" y="486"/>
                  </a:lnTo>
                  <a:lnTo>
                    <a:pt x="187" y="484"/>
                  </a:lnTo>
                  <a:lnTo>
                    <a:pt x="187" y="484"/>
                  </a:lnTo>
                  <a:lnTo>
                    <a:pt x="187" y="484"/>
                  </a:lnTo>
                  <a:lnTo>
                    <a:pt x="185" y="483"/>
                  </a:lnTo>
                  <a:lnTo>
                    <a:pt x="185" y="481"/>
                  </a:lnTo>
                  <a:lnTo>
                    <a:pt x="185" y="479"/>
                  </a:lnTo>
                  <a:lnTo>
                    <a:pt x="185" y="478"/>
                  </a:lnTo>
                  <a:lnTo>
                    <a:pt x="185" y="476"/>
                  </a:lnTo>
                  <a:lnTo>
                    <a:pt x="185" y="474"/>
                  </a:lnTo>
                  <a:lnTo>
                    <a:pt x="185" y="473"/>
                  </a:lnTo>
                  <a:lnTo>
                    <a:pt x="183" y="473"/>
                  </a:lnTo>
                  <a:lnTo>
                    <a:pt x="183" y="473"/>
                  </a:lnTo>
                  <a:lnTo>
                    <a:pt x="182" y="473"/>
                  </a:lnTo>
                  <a:lnTo>
                    <a:pt x="182" y="471"/>
                  </a:lnTo>
                  <a:lnTo>
                    <a:pt x="182" y="471"/>
                  </a:lnTo>
                  <a:lnTo>
                    <a:pt x="182" y="471"/>
                  </a:lnTo>
                  <a:lnTo>
                    <a:pt x="180" y="473"/>
                  </a:lnTo>
                  <a:lnTo>
                    <a:pt x="178" y="474"/>
                  </a:lnTo>
                  <a:lnTo>
                    <a:pt x="177" y="476"/>
                  </a:lnTo>
                  <a:lnTo>
                    <a:pt x="177" y="476"/>
                  </a:lnTo>
                  <a:lnTo>
                    <a:pt x="178" y="476"/>
                  </a:lnTo>
                  <a:lnTo>
                    <a:pt x="178" y="478"/>
                  </a:lnTo>
                  <a:lnTo>
                    <a:pt x="177" y="478"/>
                  </a:lnTo>
                  <a:lnTo>
                    <a:pt x="177" y="479"/>
                  </a:lnTo>
                  <a:lnTo>
                    <a:pt x="177" y="481"/>
                  </a:lnTo>
                  <a:lnTo>
                    <a:pt x="177" y="481"/>
                  </a:lnTo>
                  <a:lnTo>
                    <a:pt x="178" y="481"/>
                  </a:lnTo>
                  <a:lnTo>
                    <a:pt x="178" y="483"/>
                  </a:lnTo>
                  <a:lnTo>
                    <a:pt x="178" y="486"/>
                  </a:lnTo>
                  <a:lnTo>
                    <a:pt x="178" y="486"/>
                  </a:lnTo>
                  <a:lnTo>
                    <a:pt x="178" y="486"/>
                  </a:lnTo>
                  <a:lnTo>
                    <a:pt x="178" y="486"/>
                  </a:lnTo>
                  <a:lnTo>
                    <a:pt x="180" y="486"/>
                  </a:lnTo>
                  <a:lnTo>
                    <a:pt x="182" y="488"/>
                  </a:lnTo>
                  <a:lnTo>
                    <a:pt x="182" y="488"/>
                  </a:lnTo>
                  <a:lnTo>
                    <a:pt x="182" y="488"/>
                  </a:lnTo>
                  <a:lnTo>
                    <a:pt x="182" y="488"/>
                  </a:lnTo>
                  <a:lnTo>
                    <a:pt x="182" y="491"/>
                  </a:lnTo>
                  <a:lnTo>
                    <a:pt x="182" y="493"/>
                  </a:lnTo>
                  <a:lnTo>
                    <a:pt x="180" y="494"/>
                  </a:lnTo>
                  <a:lnTo>
                    <a:pt x="180" y="494"/>
                  </a:lnTo>
                  <a:lnTo>
                    <a:pt x="180" y="494"/>
                  </a:lnTo>
                  <a:lnTo>
                    <a:pt x="180" y="494"/>
                  </a:lnTo>
                  <a:lnTo>
                    <a:pt x="178" y="494"/>
                  </a:lnTo>
                  <a:lnTo>
                    <a:pt x="178" y="496"/>
                  </a:lnTo>
                  <a:lnTo>
                    <a:pt x="178" y="498"/>
                  </a:lnTo>
                  <a:lnTo>
                    <a:pt x="178" y="499"/>
                  </a:lnTo>
                  <a:lnTo>
                    <a:pt x="180" y="499"/>
                  </a:lnTo>
                  <a:lnTo>
                    <a:pt x="180" y="499"/>
                  </a:lnTo>
                  <a:lnTo>
                    <a:pt x="180" y="501"/>
                  </a:lnTo>
                  <a:lnTo>
                    <a:pt x="180" y="503"/>
                  </a:lnTo>
                  <a:lnTo>
                    <a:pt x="180" y="506"/>
                  </a:lnTo>
                  <a:lnTo>
                    <a:pt x="178" y="508"/>
                  </a:lnTo>
                  <a:lnTo>
                    <a:pt x="177" y="510"/>
                  </a:lnTo>
                  <a:lnTo>
                    <a:pt x="175" y="510"/>
                  </a:lnTo>
                  <a:lnTo>
                    <a:pt x="171" y="506"/>
                  </a:lnTo>
                  <a:lnTo>
                    <a:pt x="170" y="505"/>
                  </a:lnTo>
                  <a:lnTo>
                    <a:pt x="170" y="503"/>
                  </a:lnTo>
                  <a:lnTo>
                    <a:pt x="168" y="501"/>
                  </a:lnTo>
                  <a:lnTo>
                    <a:pt x="168" y="501"/>
                  </a:lnTo>
                  <a:lnTo>
                    <a:pt x="166" y="501"/>
                  </a:lnTo>
                  <a:lnTo>
                    <a:pt x="165" y="503"/>
                  </a:lnTo>
                  <a:lnTo>
                    <a:pt x="163" y="505"/>
                  </a:lnTo>
                  <a:lnTo>
                    <a:pt x="161" y="505"/>
                  </a:lnTo>
                  <a:lnTo>
                    <a:pt x="160" y="506"/>
                  </a:lnTo>
                  <a:lnTo>
                    <a:pt x="156" y="506"/>
                  </a:lnTo>
                  <a:lnTo>
                    <a:pt x="155" y="505"/>
                  </a:lnTo>
                  <a:lnTo>
                    <a:pt x="153" y="503"/>
                  </a:lnTo>
                  <a:lnTo>
                    <a:pt x="153" y="501"/>
                  </a:lnTo>
                  <a:lnTo>
                    <a:pt x="153" y="499"/>
                  </a:lnTo>
                  <a:lnTo>
                    <a:pt x="151" y="498"/>
                  </a:lnTo>
                  <a:lnTo>
                    <a:pt x="151" y="496"/>
                  </a:lnTo>
                  <a:lnTo>
                    <a:pt x="150" y="496"/>
                  </a:lnTo>
                  <a:lnTo>
                    <a:pt x="148" y="496"/>
                  </a:lnTo>
                  <a:lnTo>
                    <a:pt x="146" y="499"/>
                  </a:lnTo>
                  <a:lnTo>
                    <a:pt x="146" y="501"/>
                  </a:lnTo>
                  <a:lnTo>
                    <a:pt x="145" y="506"/>
                  </a:lnTo>
                  <a:lnTo>
                    <a:pt x="141" y="513"/>
                  </a:lnTo>
                  <a:lnTo>
                    <a:pt x="140" y="520"/>
                  </a:lnTo>
                  <a:lnTo>
                    <a:pt x="138" y="525"/>
                  </a:lnTo>
                  <a:lnTo>
                    <a:pt x="136" y="528"/>
                  </a:lnTo>
                  <a:lnTo>
                    <a:pt x="136" y="530"/>
                  </a:lnTo>
                  <a:lnTo>
                    <a:pt x="136" y="531"/>
                  </a:lnTo>
                  <a:lnTo>
                    <a:pt x="138" y="531"/>
                  </a:lnTo>
                  <a:lnTo>
                    <a:pt x="140" y="531"/>
                  </a:lnTo>
                  <a:lnTo>
                    <a:pt x="141" y="531"/>
                  </a:lnTo>
                  <a:lnTo>
                    <a:pt x="143" y="530"/>
                  </a:lnTo>
                  <a:lnTo>
                    <a:pt x="143" y="530"/>
                  </a:lnTo>
                  <a:lnTo>
                    <a:pt x="145" y="531"/>
                  </a:lnTo>
                  <a:lnTo>
                    <a:pt x="146" y="533"/>
                  </a:lnTo>
                  <a:lnTo>
                    <a:pt x="146" y="535"/>
                  </a:lnTo>
                  <a:lnTo>
                    <a:pt x="145" y="538"/>
                  </a:lnTo>
                  <a:lnTo>
                    <a:pt x="141" y="541"/>
                  </a:lnTo>
                  <a:lnTo>
                    <a:pt x="138" y="547"/>
                  </a:lnTo>
                  <a:lnTo>
                    <a:pt x="135" y="548"/>
                  </a:lnTo>
                  <a:lnTo>
                    <a:pt x="135" y="550"/>
                  </a:lnTo>
                  <a:lnTo>
                    <a:pt x="135" y="552"/>
                  </a:lnTo>
                  <a:lnTo>
                    <a:pt x="135" y="552"/>
                  </a:lnTo>
                  <a:lnTo>
                    <a:pt x="136" y="553"/>
                  </a:lnTo>
                  <a:lnTo>
                    <a:pt x="138" y="553"/>
                  </a:lnTo>
                  <a:lnTo>
                    <a:pt x="140" y="555"/>
                  </a:lnTo>
                  <a:lnTo>
                    <a:pt x="140" y="557"/>
                  </a:lnTo>
                  <a:lnTo>
                    <a:pt x="141" y="560"/>
                  </a:lnTo>
                  <a:lnTo>
                    <a:pt x="140" y="562"/>
                  </a:lnTo>
                  <a:lnTo>
                    <a:pt x="138" y="563"/>
                  </a:lnTo>
                  <a:lnTo>
                    <a:pt x="136" y="565"/>
                  </a:lnTo>
                  <a:lnTo>
                    <a:pt x="135" y="567"/>
                  </a:lnTo>
                  <a:lnTo>
                    <a:pt x="133" y="570"/>
                  </a:lnTo>
                  <a:lnTo>
                    <a:pt x="131" y="573"/>
                  </a:lnTo>
                  <a:lnTo>
                    <a:pt x="129" y="575"/>
                  </a:lnTo>
                  <a:lnTo>
                    <a:pt x="129" y="577"/>
                  </a:lnTo>
                  <a:lnTo>
                    <a:pt x="126" y="578"/>
                  </a:lnTo>
                  <a:lnTo>
                    <a:pt x="123" y="582"/>
                  </a:lnTo>
                  <a:lnTo>
                    <a:pt x="121" y="585"/>
                  </a:lnTo>
                  <a:lnTo>
                    <a:pt x="121" y="587"/>
                  </a:lnTo>
                  <a:lnTo>
                    <a:pt x="121" y="590"/>
                  </a:lnTo>
                  <a:lnTo>
                    <a:pt x="123" y="592"/>
                  </a:lnTo>
                  <a:lnTo>
                    <a:pt x="123" y="595"/>
                  </a:lnTo>
                  <a:lnTo>
                    <a:pt x="123" y="600"/>
                  </a:lnTo>
                  <a:lnTo>
                    <a:pt x="123" y="605"/>
                  </a:lnTo>
                  <a:lnTo>
                    <a:pt x="121" y="609"/>
                  </a:lnTo>
                  <a:lnTo>
                    <a:pt x="119" y="612"/>
                  </a:lnTo>
                  <a:lnTo>
                    <a:pt x="118" y="615"/>
                  </a:lnTo>
                  <a:lnTo>
                    <a:pt x="113" y="612"/>
                  </a:lnTo>
                  <a:lnTo>
                    <a:pt x="108" y="609"/>
                  </a:lnTo>
                  <a:lnTo>
                    <a:pt x="104" y="604"/>
                  </a:lnTo>
                  <a:lnTo>
                    <a:pt x="101" y="600"/>
                  </a:lnTo>
                  <a:lnTo>
                    <a:pt x="99" y="599"/>
                  </a:lnTo>
                  <a:lnTo>
                    <a:pt x="98" y="597"/>
                  </a:lnTo>
                  <a:lnTo>
                    <a:pt x="94" y="595"/>
                  </a:lnTo>
                  <a:lnTo>
                    <a:pt x="93" y="595"/>
                  </a:lnTo>
                  <a:lnTo>
                    <a:pt x="91" y="594"/>
                  </a:lnTo>
                  <a:lnTo>
                    <a:pt x="89" y="592"/>
                  </a:lnTo>
                  <a:lnTo>
                    <a:pt x="87" y="590"/>
                  </a:lnTo>
                  <a:lnTo>
                    <a:pt x="84" y="589"/>
                  </a:lnTo>
                  <a:lnTo>
                    <a:pt x="81" y="585"/>
                  </a:lnTo>
                  <a:lnTo>
                    <a:pt x="77" y="583"/>
                  </a:lnTo>
                  <a:lnTo>
                    <a:pt x="77" y="580"/>
                  </a:lnTo>
                  <a:lnTo>
                    <a:pt x="76" y="575"/>
                  </a:lnTo>
                  <a:lnTo>
                    <a:pt x="76" y="570"/>
                  </a:lnTo>
                  <a:lnTo>
                    <a:pt x="76" y="562"/>
                  </a:lnTo>
                  <a:lnTo>
                    <a:pt x="74" y="553"/>
                  </a:lnTo>
                  <a:lnTo>
                    <a:pt x="72" y="545"/>
                  </a:lnTo>
                  <a:lnTo>
                    <a:pt x="69" y="538"/>
                  </a:lnTo>
                  <a:lnTo>
                    <a:pt x="66" y="525"/>
                  </a:lnTo>
                  <a:lnTo>
                    <a:pt x="59" y="506"/>
                  </a:lnTo>
                  <a:lnTo>
                    <a:pt x="50" y="484"/>
                  </a:lnTo>
                  <a:lnTo>
                    <a:pt x="42" y="459"/>
                  </a:lnTo>
                  <a:lnTo>
                    <a:pt x="32" y="432"/>
                  </a:lnTo>
                  <a:lnTo>
                    <a:pt x="24" y="405"/>
                  </a:lnTo>
                  <a:lnTo>
                    <a:pt x="15" y="380"/>
                  </a:lnTo>
                  <a:lnTo>
                    <a:pt x="7" y="358"/>
                  </a:lnTo>
                  <a:lnTo>
                    <a:pt x="0" y="342"/>
                  </a:lnTo>
                  <a:lnTo>
                    <a:pt x="3" y="338"/>
                  </a:lnTo>
                  <a:lnTo>
                    <a:pt x="7" y="336"/>
                  </a:lnTo>
                  <a:lnTo>
                    <a:pt x="8" y="335"/>
                  </a:lnTo>
                  <a:lnTo>
                    <a:pt x="10" y="335"/>
                  </a:lnTo>
                  <a:lnTo>
                    <a:pt x="15" y="335"/>
                  </a:lnTo>
                  <a:lnTo>
                    <a:pt x="17" y="333"/>
                  </a:lnTo>
                  <a:lnTo>
                    <a:pt x="20" y="330"/>
                  </a:lnTo>
                  <a:lnTo>
                    <a:pt x="22" y="325"/>
                  </a:lnTo>
                  <a:lnTo>
                    <a:pt x="24" y="321"/>
                  </a:lnTo>
                  <a:lnTo>
                    <a:pt x="25" y="318"/>
                  </a:lnTo>
                  <a:lnTo>
                    <a:pt x="27" y="315"/>
                  </a:lnTo>
                  <a:lnTo>
                    <a:pt x="30" y="310"/>
                  </a:lnTo>
                  <a:lnTo>
                    <a:pt x="30" y="306"/>
                  </a:lnTo>
                  <a:lnTo>
                    <a:pt x="30" y="301"/>
                  </a:lnTo>
                  <a:lnTo>
                    <a:pt x="30" y="298"/>
                  </a:lnTo>
                  <a:lnTo>
                    <a:pt x="29" y="294"/>
                  </a:lnTo>
                  <a:lnTo>
                    <a:pt x="29" y="289"/>
                  </a:lnTo>
                  <a:lnTo>
                    <a:pt x="30" y="283"/>
                  </a:lnTo>
                  <a:lnTo>
                    <a:pt x="35" y="271"/>
                  </a:lnTo>
                  <a:lnTo>
                    <a:pt x="42" y="259"/>
                  </a:lnTo>
                  <a:lnTo>
                    <a:pt x="49" y="249"/>
                  </a:lnTo>
                  <a:lnTo>
                    <a:pt x="52" y="239"/>
                  </a:lnTo>
                  <a:lnTo>
                    <a:pt x="54" y="236"/>
                  </a:lnTo>
                  <a:lnTo>
                    <a:pt x="54" y="232"/>
                  </a:lnTo>
                  <a:lnTo>
                    <a:pt x="52" y="229"/>
                  </a:lnTo>
                  <a:lnTo>
                    <a:pt x="50" y="227"/>
                  </a:lnTo>
                  <a:lnTo>
                    <a:pt x="49" y="226"/>
                  </a:lnTo>
                  <a:lnTo>
                    <a:pt x="47" y="224"/>
                  </a:lnTo>
                  <a:lnTo>
                    <a:pt x="47" y="221"/>
                  </a:lnTo>
                  <a:lnTo>
                    <a:pt x="45" y="210"/>
                  </a:lnTo>
                  <a:lnTo>
                    <a:pt x="44" y="199"/>
                  </a:lnTo>
                  <a:lnTo>
                    <a:pt x="42" y="189"/>
                  </a:lnTo>
                  <a:lnTo>
                    <a:pt x="42" y="182"/>
                  </a:lnTo>
                  <a:lnTo>
                    <a:pt x="44" y="170"/>
                  </a:lnTo>
                  <a:lnTo>
                    <a:pt x="49" y="160"/>
                  </a:lnTo>
                  <a:lnTo>
                    <a:pt x="50" y="152"/>
                  </a:lnTo>
                  <a:lnTo>
                    <a:pt x="50" y="145"/>
                  </a:lnTo>
                  <a:lnTo>
                    <a:pt x="50" y="138"/>
                  </a:lnTo>
                  <a:lnTo>
                    <a:pt x="50" y="130"/>
                  </a:lnTo>
                  <a:lnTo>
                    <a:pt x="50" y="121"/>
                  </a:lnTo>
                  <a:lnTo>
                    <a:pt x="54" y="111"/>
                  </a:lnTo>
                  <a:lnTo>
                    <a:pt x="57" y="96"/>
                  </a:lnTo>
                  <a:lnTo>
                    <a:pt x="62" y="84"/>
                  </a:lnTo>
                  <a:lnTo>
                    <a:pt x="67" y="69"/>
                  </a:lnTo>
                  <a:lnTo>
                    <a:pt x="74" y="54"/>
                  </a:lnTo>
                  <a:lnTo>
                    <a:pt x="81" y="37"/>
                  </a:lnTo>
                  <a:lnTo>
                    <a:pt x="86" y="26"/>
                  </a:lnTo>
                  <a:lnTo>
                    <a:pt x="89" y="19"/>
                  </a:lnTo>
                  <a:lnTo>
                    <a:pt x="91" y="16"/>
                  </a:lnTo>
                  <a:lnTo>
                    <a:pt x="94" y="14"/>
                  </a:lnTo>
                  <a:lnTo>
                    <a:pt x="96" y="12"/>
                  </a:lnTo>
                  <a:lnTo>
                    <a:pt x="98" y="14"/>
                  </a:lnTo>
                  <a:lnTo>
                    <a:pt x="103" y="14"/>
                  </a:lnTo>
                  <a:lnTo>
                    <a:pt x="106" y="17"/>
                  </a:lnTo>
                  <a:lnTo>
                    <a:pt x="108" y="21"/>
                  </a:lnTo>
                  <a:lnTo>
                    <a:pt x="109" y="24"/>
                  </a:lnTo>
                  <a:lnTo>
                    <a:pt x="113" y="29"/>
                  </a:lnTo>
                  <a:lnTo>
                    <a:pt x="114" y="34"/>
                  </a:lnTo>
                  <a:lnTo>
                    <a:pt x="118" y="37"/>
                  </a:lnTo>
                  <a:lnTo>
                    <a:pt x="121" y="39"/>
                  </a:lnTo>
                  <a:lnTo>
                    <a:pt x="123" y="41"/>
                  </a:lnTo>
                  <a:lnTo>
                    <a:pt x="124" y="39"/>
                  </a:lnTo>
                  <a:lnTo>
                    <a:pt x="126" y="37"/>
                  </a:lnTo>
                  <a:lnTo>
                    <a:pt x="128" y="36"/>
                  </a:lnTo>
                  <a:lnTo>
                    <a:pt x="131" y="34"/>
                  </a:lnTo>
                  <a:lnTo>
                    <a:pt x="133" y="32"/>
                  </a:lnTo>
                  <a:lnTo>
                    <a:pt x="138" y="31"/>
                  </a:lnTo>
                  <a:lnTo>
                    <a:pt x="143" y="27"/>
                  </a:lnTo>
                  <a:lnTo>
                    <a:pt x="148" y="26"/>
                  </a:lnTo>
                  <a:lnTo>
                    <a:pt x="151" y="22"/>
                  </a:lnTo>
                  <a:lnTo>
                    <a:pt x="155" y="19"/>
                  </a:lnTo>
                  <a:lnTo>
                    <a:pt x="158" y="16"/>
                  </a:lnTo>
                  <a:lnTo>
                    <a:pt x="163" y="11"/>
                  </a:lnTo>
                  <a:lnTo>
                    <a:pt x="168" y="5"/>
                  </a:lnTo>
                  <a:lnTo>
                    <a:pt x="173" y="2"/>
                  </a:lnTo>
                  <a:lnTo>
                    <a:pt x="17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 name="Freeform 39"/>
            <p:cNvSpPr>
              <a:spLocks/>
            </p:cNvSpPr>
            <p:nvPr/>
          </p:nvSpPr>
          <p:spPr bwMode="auto">
            <a:xfrm>
              <a:off x="7650968" y="5109232"/>
              <a:ext cx="417940" cy="326981"/>
            </a:xfrm>
            <a:custGeom>
              <a:avLst/>
              <a:gdLst>
                <a:gd name="T0" fmla="*/ 249 w 533"/>
                <a:gd name="T1" fmla="*/ 5 h 417"/>
                <a:gd name="T2" fmla="*/ 271 w 533"/>
                <a:gd name="T3" fmla="*/ 32 h 417"/>
                <a:gd name="T4" fmla="*/ 301 w 533"/>
                <a:gd name="T5" fmla="*/ 34 h 417"/>
                <a:gd name="T6" fmla="*/ 407 w 533"/>
                <a:gd name="T7" fmla="*/ 31 h 417"/>
                <a:gd name="T8" fmla="*/ 531 w 533"/>
                <a:gd name="T9" fmla="*/ 125 h 417"/>
                <a:gd name="T10" fmla="*/ 509 w 533"/>
                <a:gd name="T11" fmla="*/ 143 h 417"/>
                <a:gd name="T12" fmla="*/ 501 w 533"/>
                <a:gd name="T13" fmla="*/ 157 h 417"/>
                <a:gd name="T14" fmla="*/ 491 w 533"/>
                <a:gd name="T15" fmla="*/ 179 h 417"/>
                <a:gd name="T16" fmla="*/ 482 w 533"/>
                <a:gd name="T17" fmla="*/ 200 h 417"/>
                <a:gd name="T18" fmla="*/ 482 w 533"/>
                <a:gd name="T19" fmla="*/ 221 h 417"/>
                <a:gd name="T20" fmla="*/ 477 w 533"/>
                <a:gd name="T21" fmla="*/ 212 h 417"/>
                <a:gd name="T22" fmla="*/ 476 w 533"/>
                <a:gd name="T23" fmla="*/ 219 h 417"/>
                <a:gd name="T24" fmla="*/ 476 w 533"/>
                <a:gd name="T25" fmla="*/ 236 h 417"/>
                <a:gd name="T26" fmla="*/ 466 w 533"/>
                <a:gd name="T27" fmla="*/ 254 h 417"/>
                <a:gd name="T28" fmla="*/ 447 w 533"/>
                <a:gd name="T29" fmla="*/ 256 h 417"/>
                <a:gd name="T30" fmla="*/ 445 w 533"/>
                <a:gd name="T31" fmla="*/ 273 h 417"/>
                <a:gd name="T32" fmla="*/ 435 w 533"/>
                <a:gd name="T33" fmla="*/ 281 h 417"/>
                <a:gd name="T34" fmla="*/ 420 w 533"/>
                <a:gd name="T35" fmla="*/ 291 h 417"/>
                <a:gd name="T36" fmla="*/ 410 w 533"/>
                <a:gd name="T37" fmla="*/ 286 h 417"/>
                <a:gd name="T38" fmla="*/ 420 w 533"/>
                <a:gd name="T39" fmla="*/ 303 h 417"/>
                <a:gd name="T40" fmla="*/ 417 w 533"/>
                <a:gd name="T41" fmla="*/ 308 h 417"/>
                <a:gd name="T42" fmla="*/ 408 w 533"/>
                <a:gd name="T43" fmla="*/ 318 h 417"/>
                <a:gd name="T44" fmla="*/ 390 w 533"/>
                <a:gd name="T45" fmla="*/ 325 h 417"/>
                <a:gd name="T46" fmla="*/ 383 w 533"/>
                <a:gd name="T47" fmla="*/ 330 h 417"/>
                <a:gd name="T48" fmla="*/ 370 w 533"/>
                <a:gd name="T49" fmla="*/ 336 h 417"/>
                <a:gd name="T50" fmla="*/ 348 w 533"/>
                <a:gd name="T51" fmla="*/ 336 h 417"/>
                <a:gd name="T52" fmla="*/ 341 w 533"/>
                <a:gd name="T53" fmla="*/ 345 h 417"/>
                <a:gd name="T54" fmla="*/ 361 w 533"/>
                <a:gd name="T55" fmla="*/ 348 h 417"/>
                <a:gd name="T56" fmla="*/ 361 w 533"/>
                <a:gd name="T57" fmla="*/ 365 h 417"/>
                <a:gd name="T58" fmla="*/ 353 w 533"/>
                <a:gd name="T59" fmla="*/ 373 h 417"/>
                <a:gd name="T60" fmla="*/ 341 w 533"/>
                <a:gd name="T61" fmla="*/ 362 h 417"/>
                <a:gd name="T62" fmla="*/ 338 w 533"/>
                <a:gd name="T63" fmla="*/ 362 h 417"/>
                <a:gd name="T64" fmla="*/ 333 w 533"/>
                <a:gd name="T65" fmla="*/ 365 h 417"/>
                <a:gd name="T66" fmla="*/ 326 w 533"/>
                <a:gd name="T67" fmla="*/ 355 h 417"/>
                <a:gd name="T68" fmla="*/ 321 w 533"/>
                <a:gd name="T69" fmla="*/ 350 h 417"/>
                <a:gd name="T70" fmla="*/ 329 w 533"/>
                <a:gd name="T71" fmla="*/ 368 h 417"/>
                <a:gd name="T72" fmla="*/ 346 w 533"/>
                <a:gd name="T73" fmla="*/ 382 h 417"/>
                <a:gd name="T74" fmla="*/ 336 w 533"/>
                <a:gd name="T75" fmla="*/ 392 h 417"/>
                <a:gd name="T76" fmla="*/ 324 w 533"/>
                <a:gd name="T77" fmla="*/ 399 h 417"/>
                <a:gd name="T78" fmla="*/ 326 w 533"/>
                <a:gd name="T79" fmla="*/ 410 h 417"/>
                <a:gd name="T80" fmla="*/ 329 w 533"/>
                <a:gd name="T81" fmla="*/ 414 h 417"/>
                <a:gd name="T82" fmla="*/ 291 w 533"/>
                <a:gd name="T83" fmla="*/ 397 h 417"/>
                <a:gd name="T84" fmla="*/ 282 w 533"/>
                <a:gd name="T85" fmla="*/ 367 h 417"/>
                <a:gd name="T86" fmla="*/ 256 w 533"/>
                <a:gd name="T87" fmla="*/ 345 h 417"/>
                <a:gd name="T88" fmla="*/ 245 w 533"/>
                <a:gd name="T89" fmla="*/ 315 h 417"/>
                <a:gd name="T90" fmla="*/ 229 w 533"/>
                <a:gd name="T91" fmla="*/ 289 h 417"/>
                <a:gd name="T92" fmla="*/ 192 w 533"/>
                <a:gd name="T93" fmla="*/ 266 h 417"/>
                <a:gd name="T94" fmla="*/ 175 w 533"/>
                <a:gd name="T95" fmla="*/ 242 h 417"/>
                <a:gd name="T96" fmla="*/ 136 w 533"/>
                <a:gd name="T97" fmla="*/ 217 h 417"/>
                <a:gd name="T98" fmla="*/ 106 w 533"/>
                <a:gd name="T99" fmla="*/ 187 h 417"/>
                <a:gd name="T100" fmla="*/ 71 w 533"/>
                <a:gd name="T101" fmla="*/ 150 h 417"/>
                <a:gd name="T102" fmla="*/ 39 w 533"/>
                <a:gd name="T103" fmla="*/ 121 h 417"/>
                <a:gd name="T104" fmla="*/ 7 w 533"/>
                <a:gd name="T105" fmla="*/ 105 h 417"/>
                <a:gd name="T106" fmla="*/ 10 w 533"/>
                <a:gd name="T107" fmla="*/ 71 h 417"/>
                <a:gd name="T108" fmla="*/ 40 w 533"/>
                <a:gd name="T109" fmla="*/ 42 h 417"/>
                <a:gd name="T110" fmla="*/ 91 w 533"/>
                <a:gd name="T111" fmla="*/ 17 h 417"/>
                <a:gd name="T112" fmla="*/ 225 w 533"/>
                <a:gd name="T113"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417">
                  <a:moveTo>
                    <a:pt x="229" y="0"/>
                  </a:moveTo>
                  <a:lnTo>
                    <a:pt x="230" y="0"/>
                  </a:lnTo>
                  <a:lnTo>
                    <a:pt x="232" y="0"/>
                  </a:lnTo>
                  <a:lnTo>
                    <a:pt x="234" y="2"/>
                  </a:lnTo>
                  <a:lnTo>
                    <a:pt x="237" y="4"/>
                  </a:lnTo>
                  <a:lnTo>
                    <a:pt x="242" y="5"/>
                  </a:lnTo>
                  <a:lnTo>
                    <a:pt x="245" y="5"/>
                  </a:lnTo>
                  <a:lnTo>
                    <a:pt x="249" y="5"/>
                  </a:lnTo>
                  <a:lnTo>
                    <a:pt x="251" y="5"/>
                  </a:lnTo>
                  <a:lnTo>
                    <a:pt x="254" y="7"/>
                  </a:lnTo>
                  <a:lnTo>
                    <a:pt x="257" y="9"/>
                  </a:lnTo>
                  <a:lnTo>
                    <a:pt x="261" y="14"/>
                  </a:lnTo>
                  <a:lnTo>
                    <a:pt x="264" y="19"/>
                  </a:lnTo>
                  <a:lnTo>
                    <a:pt x="267" y="24"/>
                  </a:lnTo>
                  <a:lnTo>
                    <a:pt x="269" y="29"/>
                  </a:lnTo>
                  <a:lnTo>
                    <a:pt x="271" y="32"/>
                  </a:lnTo>
                  <a:lnTo>
                    <a:pt x="271" y="34"/>
                  </a:lnTo>
                  <a:lnTo>
                    <a:pt x="271" y="36"/>
                  </a:lnTo>
                  <a:lnTo>
                    <a:pt x="272" y="37"/>
                  </a:lnTo>
                  <a:lnTo>
                    <a:pt x="274" y="37"/>
                  </a:lnTo>
                  <a:lnTo>
                    <a:pt x="277" y="37"/>
                  </a:lnTo>
                  <a:lnTo>
                    <a:pt x="282" y="37"/>
                  </a:lnTo>
                  <a:lnTo>
                    <a:pt x="289" y="36"/>
                  </a:lnTo>
                  <a:lnTo>
                    <a:pt x="301" y="34"/>
                  </a:lnTo>
                  <a:lnTo>
                    <a:pt x="318" y="32"/>
                  </a:lnTo>
                  <a:lnTo>
                    <a:pt x="338" y="29"/>
                  </a:lnTo>
                  <a:lnTo>
                    <a:pt x="356" y="26"/>
                  </a:lnTo>
                  <a:lnTo>
                    <a:pt x="375" y="22"/>
                  </a:lnTo>
                  <a:lnTo>
                    <a:pt x="387" y="21"/>
                  </a:lnTo>
                  <a:lnTo>
                    <a:pt x="393" y="21"/>
                  </a:lnTo>
                  <a:lnTo>
                    <a:pt x="397" y="24"/>
                  </a:lnTo>
                  <a:lnTo>
                    <a:pt x="407" y="31"/>
                  </a:lnTo>
                  <a:lnTo>
                    <a:pt x="422" y="42"/>
                  </a:lnTo>
                  <a:lnTo>
                    <a:pt x="440" y="56"/>
                  </a:lnTo>
                  <a:lnTo>
                    <a:pt x="461" y="69"/>
                  </a:lnTo>
                  <a:lnTo>
                    <a:pt x="481" y="84"/>
                  </a:lnTo>
                  <a:lnTo>
                    <a:pt x="501" y="100"/>
                  </a:lnTo>
                  <a:lnTo>
                    <a:pt x="518" y="113"/>
                  </a:lnTo>
                  <a:lnTo>
                    <a:pt x="533" y="123"/>
                  </a:lnTo>
                  <a:lnTo>
                    <a:pt x="531" y="125"/>
                  </a:lnTo>
                  <a:lnTo>
                    <a:pt x="529" y="128"/>
                  </a:lnTo>
                  <a:lnTo>
                    <a:pt x="526" y="131"/>
                  </a:lnTo>
                  <a:lnTo>
                    <a:pt x="521" y="133"/>
                  </a:lnTo>
                  <a:lnTo>
                    <a:pt x="518" y="137"/>
                  </a:lnTo>
                  <a:lnTo>
                    <a:pt x="513" y="138"/>
                  </a:lnTo>
                  <a:lnTo>
                    <a:pt x="511" y="142"/>
                  </a:lnTo>
                  <a:lnTo>
                    <a:pt x="509" y="143"/>
                  </a:lnTo>
                  <a:lnTo>
                    <a:pt x="509" y="143"/>
                  </a:lnTo>
                  <a:lnTo>
                    <a:pt x="509" y="145"/>
                  </a:lnTo>
                  <a:lnTo>
                    <a:pt x="508" y="147"/>
                  </a:lnTo>
                  <a:lnTo>
                    <a:pt x="508" y="148"/>
                  </a:lnTo>
                  <a:lnTo>
                    <a:pt x="506" y="150"/>
                  </a:lnTo>
                  <a:lnTo>
                    <a:pt x="504" y="152"/>
                  </a:lnTo>
                  <a:lnTo>
                    <a:pt x="503" y="152"/>
                  </a:lnTo>
                  <a:lnTo>
                    <a:pt x="503" y="153"/>
                  </a:lnTo>
                  <a:lnTo>
                    <a:pt x="501" y="157"/>
                  </a:lnTo>
                  <a:lnTo>
                    <a:pt x="499" y="160"/>
                  </a:lnTo>
                  <a:lnTo>
                    <a:pt x="499" y="162"/>
                  </a:lnTo>
                  <a:lnTo>
                    <a:pt x="498" y="163"/>
                  </a:lnTo>
                  <a:lnTo>
                    <a:pt x="498" y="167"/>
                  </a:lnTo>
                  <a:lnTo>
                    <a:pt x="496" y="170"/>
                  </a:lnTo>
                  <a:lnTo>
                    <a:pt x="494" y="174"/>
                  </a:lnTo>
                  <a:lnTo>
                    <a:pt x="493" y="175"/>
                  </a:lnTo>
                  <a:lnTo>
                    <a:pt x="491" y="179"/>
                  </a:lnTo>
                  <a:lnTo>
                    <a:pt x="491" y="180"/>
                  </a:lnTo>
                  <a:lnTo>
                    <a:pt x="489" y="184"/>
                  </a:lnTo>
                  <a:lnTo>
                    <a:pt x="486" y="189"/>
                  </a:lnTo>
                  <a:lnTo>
                    <a:pt x="484" y="192"/>
                  </a:lnTo>
                  <a:lnTo>
                    <a:pt x="482" y="195"/>
                  </a:lnTo>
                  <a:lnTo>
                    <a:pt x="482" y="197"/>
                  </a:lnTo>
                  <a:lnTo>
                    <a:pt x="482" y="199"/>
                  </a:lnTo>
                  <a:lnTo>
                    <a:pt x="482" y="200"/>
                  </a:lnTo>
                  <a:lnTo>
                    <a:pt x="482" y="202"/>
                  </a:lnTo>
                  <a:lnTo>
                    <a:pt x="482" y="205"/>
                  </a:lnTo>
                  <a:lnTo>
                    <a:pt x="484" y="207"/>
                  </a:lnTo>
                  <a:lnTo>
                    <a:pt x="484" y="210"/>
                  </a:lnTo>
                  <a:lnTo>
                    <a:pt x="484" y="212"/>
                  </a:lnTo>
                  <a:lnTo>
                    <a:pt x="484" y="214"/>
                  </a:lnTo>
                  <a:lnTo>
                    <a:pt x="484" y="217"/>
                  </a:lnTo>
                  <a:lnTo>
                    <a:pt x="482" y="221"/>
                  </a:lnTo>
                  <a:lnTo>
                    <a:pt x="481" y="224"/>
                  </a:lnTo>
                  <a:lnTo>
                    <a:pt x="481" y="226"/>
                  </a:lnTo>
                  <a:lnTo>
                    <a:pt x="481" y="224"/>
                  </a:lnTo>
                  <a:lnTo>
                    <a:pt x="481" y="222"/>
                  </a:lnTo>
                  <a:lnTo>
                    <a:pt x="479" y="221"/>
                  </a:lnTo>
                  <a:lnTo>
                    <a:pt x="479" y="217"/>
                  </a:lnTo>
                  <a:lnTo>
                    <a:pt x="479" y="214"/>
                  </a:lnTo>
                  <a:lnTo>
                    <a:pt x="477" y="212"/>
                  </a:lnTo>
                  <a:lnTo>
                    <a:pt x="476" y="209"/>
                  </a:lnTo>
                  <a:lnTo>
                    <a:pt x="474" y="207"/>
                  </a:lnTo>
                  <a:lnTo>
                    <a:pt x="474" y="205"/>
                  </a:lnTo>
                  <a:lnTo>
                    <a:pt x="474" y="207"/>
                  </a:lnTo>
                  <a:lnTo>
                    <a:pt x="474" y="209"/>
                  </a:lnTo>
                  <a:lnTo>
                    <a:pt x="472" y="212"/>
                  </a:lnTo>
                  <a:lnTo>
                    <a:pt x="474" y="214"/>
                  </a:lnTo>
                  <a:lnTo>
                    <a:pt x="476" y="219"/>
                  </a:lnTo>
                  <a:lnTo>
                    <a:pt x="477" y="221"/>
                  </a:lnTo>
                  <a:lnTo>
                    <a:pt x="477" y="224"/>
                  </a:lnTo>
                  <a:lnTo>
                    <a:pt x="479" y="226"/>
                  </a:lnTo>
                  <a:lnTo>
                    <a:pt x="481" y="227"/>
                  </a:lnTo>
                  <a:lnTo>
                    <a:pt x="481" y="231"/>
                  </a:lnTo>
                  <a:lnTo>
                    <a:pt x="479" y="234"/>
                  </a:lnTo>
                  <a:lnTo>
                    <a:pt x="477" y="234"/>
                  </a:lnTo>
                  <a:lnTo>
                    <a:pt x="476" y="236"/>
                  </a:lnTo>
                  <a:lnTo>
                    <a:pt x="472" y="237"/>
                  </a:lnTo>
                  <a:lnTo>
                    <a:pt x="469" y="239"/>
                  </a:lnTo>
                  <a:lnTo>
                    <a:pt x="469" y="241"/>
                  </a:lnTo>
                  <a:lnTo>
                    <a:pt x="469" y="242"/>
                  </a:lnTo>
                  <a:lnTo>
                    <a:pt x="469" y="246"/>
                  </a:lnTo>
                  <a:lnTo>
                    <a:pt x="469" y="249"/>
                  </a:lnTo>
                  <a:lnTo>
                    <a:pt x="467" y="252"/>
                  </a:lnTo>
                  <a:lnTo>
                    <a:pt x="466" y="254"/>
                  </a:lnTo>
                  <a:lnTo>
                    <a:pt x="462" y="254"/>
                  </a:lnTo>
                  <a:lnTo>
                    <a:pt x="459" y="254"/>
                  </a:lnTo>
                  <a:lnTo>
                    <a:pt x="456" y="252"/>
                  </a:lnTo>
                  <a:lnTo>
                    <a:pt x="452" y="252"/>
                  </a:lnTo>
                  <a:lnTo>
                    <a:pt x="449" y="252"/>
                  </a:lnTo>
                  <a:lnTo>
                    <a:pt x="447" y="252"/>
                  </a:lnTo>
                  <a:lnTo>
                    <a:pt x="447" y="254"/>
                  </a:lnTo>
                  <a:lnTo>
                    <a:pt x="447" y="256"/>
                  </a:lnTo>
                  <a:lnTo>
                    <a:pt x="445" y="259"/>
                  </a:lnTo>
                  <a:lnTo>
                    <a:pt x="445" y="261"/>
                  </a:lnTo>
                  <a:lnTo>
                    <a:pt x="445" y="263"/>
                  </a:lnTo>
                  <a:lnTo>
                    <a:pt x="445" y="264"/>
                  </a:lnTo>
                  <a:lnTo>
                    <a:pt x="445" y="266"/>
                  </a:lnTo>
                  <a:lnTo>
                    <a:pt x="445" y="269"/>
                  </a:lnTo>
                  <a:lnTo>
                    <a:pt x="445" y="271"/>
                  </a:lnTo>
                  <a:lnTo>
                    <a:pt x="445" y="273"/>
                  </a:lnTo>
                  <a:lnTo>
                    <a:pt x="444" y="273"/>
                  </a:lnTo>
                  <a:lnTo>
                    <a:pt x="440" y="273"/>
                  </a:lnTo>
                  <a:lnTo>
                    <a:pt x="439" y="273"/>
                  </a:lnTo>
                  <a:lnTo>
                    <a:pt x="437" y="274"/>
                  </a:lnTo>
                  <a:lnTo>
                    <a:pt x="435" y="274"/>
                  </a:lnTo>
                  <a:lnTo>
                    <a:pt x="435" y="276"/>
                  </a:lnTo>
                  <a:lnTo>
                    <a:pt x="437" y="278"/>
                  </a:lnTo>
                  <a:lnTo>
                    <a:pt x="435" y="281"/>
                  </a:lnTo>
                  <a:lnTo>
                    <a:pt x="434" y="283"/>
                  </a:lnTo>
                  <a:lnTo>
                    <a:pt x="430" y="286"/>
                  </a:lnTo>
                  <a:lnTo>
                    <a:pt x="429" y="288"/>
                  </a:lnTo>
                  <a:lnTo>
                    <a:pt x="427" y="288"/>
                  </a:lnTo>
                  <a:lnTo>
                    <a:pt x="427" y="289"/>
                  </a:lnTo>
                  <a:lnTo>
                    <a:pt x="425" y="289"/>
                  </a:lnTo>
                  <a:lnTo>
                    <a:pt x="424" y="291"/>
                  </a:lnTo>
                  <a:lnTo>
                    <a:pt x="420" y="291"/>
                  </a:lnTo>
                  <a:lnTo>
                    <a:pt x="419" y="291"/>
                  </a:lnTo>
                  <a:lnTo>
                    <a:pt x="419" y="289"/>
                  </a:lnTo>
                  <a:lnTo>
                    <a:pt x="417" y="288"/>
                  </a:lnTo>
                  <a:lnTo>
                    <a:pt x="417" y="284"/>
                  </a:lnTo>
                  <a:lnTo>
                    <a:pt x="415" y="283"/>
                  </a:lnTo>
                  <a:lnTo>
                    <a:pt x="414" y="283"/>
                  </a:lnTo>
                  <a:lnTo>
                    <a:pt x="412" y="284"/>
                  </a:lnTo>
                  <a:lnTo>
                    <a:pt x="410" y="286"/>
                  </a:lnTo>
                  <a:lnTo>
                    <a:pt x="408" y="288"/>
                  </a:lnTo>
                  <a:lnTo>
                    <a:pt x="408" y="289"/>
                  </a:lnTo>
                  <a:lnTo>
                    <a:pt x="410" y="291"/>
                  </a:lnTo>
                  <a:lnTo>
                    <a:pt x="414" y="294"/>
                  </a:lnTo>
                  <a:lnTo>
                    <a:pt x="417" y="298"/>
                  </a:lnTo>
                  <a:lnTo>
                    <a:pt x="419" y="301"/>
                  </a:lnTo>
                  <a:lnTo>
                    <a:pt x="420" y="301"/>
                  </a:lnTo>
                  <a:lnTo>
                    <a:pt x="420" y="303"/>
                  </a:lnTo>
                  <a:lnTo>
                    <a:pt x="420" y="303"/>
                  </a:lnTo>
                  <a:lnTo>
                    <a:pt x="419" y="301"/>
                  </a:lnTo>
                  <a:lnTo>
                    <a:pt x="419" y="301"/>
                  </a:lnTo>
                  <a:lnTo>
                    <a:pt x="419" y="301"/>
                  </a:lnTo>
                  <a:lnTo>
                    <a:pt x="420" y="303"/>
                  </a:lnTo>
                  <a:lnTo>
                    <a:pt x="420" y="305"/>
                  </a:lnTo>
                  <a:lnTo>
                    <a:pt x="419" y="306"/>
                  </a:lnTo>
                  <a:lnTo>
                    <a:pt x="417" y="308"/>
                  </a:lnTo>
                  <a:lnTo>
                    <a:pt x="415" y="308"/>
                  </a:lnTo>
                  <a:lnTo>
                    <a:pt x="412" y="310"/>
                  </a:lnTo>
                  <a:lnTo>
                    <a:pt x="410" y="310"/>
                  </a:lnTo>
                  <a:lnTo>
                    <a:pt x="410" y="311"/>
                  </a:lnTo>
                  <a:lnTo>
                    <a:pt x="410" y="311"/>
                  </a:lnTo>
                  <a:lnTo>
                    <a:pt x="408" y="313"/>
                  </a:lnTo>
                  <a:lnTo>
                    <a:pt x="408" y="316"/>
                  </a:lnTo>
                  <a:lnTo>
                    <a:pt x="408" y="318"/>
                  </a:lnTo>
                  <a:lnTo>
                    <a:pt x="407" y="320"/>
                  </a:lnTo>
                  <a:lnTo>
                    <a:pt x="405" y="320"/>
                  </a:lnTo>
                  <a:lnTo>
                    <a:pt x="403" y="320"/>
                  </a:lnTo>
                  <a:lnTo>
                    <a:pt x="400" y="320"/>
                  </a:lnTo>
                  <a:lnTo>
                    <a:pt x="397" y="321"/>
                  </a:lnTo>
                  <a:lnTo>
                    <a:pt x="393" y="323"/>
                  </a:lnTo>
                  <a:lnTo>
                    <a:pt x="390" y="323"/>
                  </a:lnTo>
                  <a:lnTo>
                    <a:pt x="390" y="325"/>
                  </a:lnTo>
                  <a:lnTo>
                    <a:pt x="388" y="325"/>
                  </a:lnTo>
                  <a:lnTo>
                    <a:pt x="387" y="325"/>
                  </a:lnTo>
                  <a:lnTo>
                    <a:pt x="385" y="325"/>
                  </a:lnTo>
                  <a:lnTo>
                    <a:pt x="383" y="325"/>
                  </a:lnTo>
                  <a:lnTo>
                    <a:pt x="382" y="326"/>
                  </a:lnTo>
                  <a:lnTo>
                    <a:pt x="382" y="326"/>
                  </a:lnTo>
                  <a:lnTo>
                    <a:pt x="383" y="328"/>
                  </a:lnTo>
                  <a:lnTo>
                    <a:pt x="383" y="330"/>
                  </a:lnTo>
                  <a:lnTo>
                    <a:pt x="383" y="331"/>
                  </a:lnTo>
                  <a:lnTo>
                    <a:pt x="382" y="333"/>
                  </a:lnTo>
                  <a:lnTo>
                    <a:pt x="378" y="333"/>
                  </a:lnTo>
                  <a:lnTo>
                    <a:pt x="375" y="333"/>
                  </a:lnTo>
                  <a:lnTo>
                    <a:pt x="372" y="335"/>
                  </a:lnTo>
                  <a:lnTo>
                    <a:pt x="370" y="335"/>
                  </a:lnTo>
                  <a:lnTo>
                    <a:pt x="370" y="336"/>
                  </a:lnTo>
                  <a:lnTo>
                    <a:pt x="370" y="336"/>
                  </a:lnTo>
                  <a:lnTo>
                    <a:pt x="366" y="338"/>
                  </a:lnTo>
                  <a:lnTo>
                    <a:pt x="365" y="340"/>
                  </a:lnTo>
                  <a:lnTo>
                    <a:pt x="363" y="340"/>
                  </a:lnTo>
                  <a:lnTo>
                    <a:pt x="361" y="338"/>
                  </a:lnTo>
                  <a:lnTo>
                    <a:pt x="358" y="338"/>
                  </a:lnTo>
                  <a:lnTo>
                    <a:pt x="355" y="336"/>
                  </a:lnTo>
                  <a:lnTo>
                    <a:pt x="351" y="336"/>
                  </a:lnTo>
                  <a:lnTo>
                    <a:pt x="348" y="336"/>
                  </a:lnTo>
                  <a:lnTo>
                    <a:pt x="346" y="338"/>
                  </a:lnTo>
                  <a:lnTo>
                    <a:pt x="343" y="340"/>
                  </a:lnTo>
                  <a:lnTo>
                    <a:pt x="340" y="342"/>
                  </a:lnTo>
                  <a:lnTo>
                    <a:pt x="336" y="342"/>
                  </a:lnTo>
                  <a:lnTo>
                    <a:pt x="336" y="343"/>
                  </a:lnTo>
                  <a:lnTo>
                    <a:pt x="336" y="343"/>
                  </a:lnTo>
                  <a:lnTo>
                    <a:pt x="338" y="345"/>
                  </a:lnTo>
                  <a:lnTo>
                    <a:pt x="341" y="345"/>
                  </a:lnTo>
                  <a:lnTo>
                    <a:pt x="343" y="345"/>
                  </a:lnTo>
                  <a:lnTo>
                    <a:pt x="346" y="347"/>
                  </a:lnTo>
                  <a:lnTo>
                    <a:pt x="346" y="347"/>
                  </a:lnTo>
                  <a:lnTo>
                    <a:pt x="348" y="347"/>
                  </a:lnTo>
                  <a:lnTo>
                    <a:pt x="350" y="347"/>
                  </a:lnTo>
                  <a:lnTo>
                    <a:pt x="353" y="347"/>
                  </a:lnTo>
                  <a:lnTo>
                    <a:pt x="358" y="347"/>
                  </a:lnTo>
                  <a:lnTo>
                    <a:pt x="361" y="348"/>
                  </a:lnTo>
                  <a:lnTo>
                    <a:pt x="363" y="350"/>
                  </a:lnTo>
                  <a:lnTo>
                    <a:pt x="363" y="352"/>
                  </a:lnTo>
                  <a:lnTo>
                    <a:pt x="363" y="353"/>
                  </a:lnTo>
                  <a:lnTo>
                    <a:pt x="361" y="357"/>
                  </a:lnTo>
                  <a:lnTo>
                    <a:pt x="361" y="358"/>
                  </a:lnTo>
                  <a:lnTo>
                    <a:pt x="361" y="360"/>
                  </a:lnTo>
                  <a:lnTo>
                    <a:pt x="361" y="362"/>
                  </a:lnTo>
                  <a:lnTo>
                    <a:pt x="361" y="365"/>
                  </a:lnTo>
                  <a:lnTo>
                    <a:pt x="361" y="367"/>
                  </a:lnTo>
                  <a:lnTo>
                    <a:pt x="361" y="368"/>
                  </a:lnTo>
                  <a:lnTo>
                    <a:pt x="360" y="370"/>
                  </a:lnTo>
                  <a:lnTo>
                    <a:pt x="358" y="370"/>
                  </a:lnTo>
                  <a:lnTo>
                    <a:pt x="355" y="372"/>
                  </a:lnTo>
                  <a:lnTo>
                    <a:pt x="353" y="373"/>
                  </a:lnTo>
                  <a:lnTo>
                    <a:pt x="353" y="373"/>
                  </a:lnTo>
                  <a:lnTo>
                    <a:pt x="353" y="373"/>
                  </a:lnTo>
                  <a:lnTo>
                    <a:pt x="353" y="373"/>
                  </a:lnTo>
                  <a:lnTo>
                    <a:pt x="353" y="373"/>
                  </a:lnTo>
                  <a:lnTo>
                    <a:pt x="351" y="373"/>
                  </a:lnTo>
                  <a:lnTo>
                    <a:pt x="350" y="373"/>
                  </a:lnTo>
                  <a:lnTo>
                    <a:pt x="348" y="372"/>
                  </a:lnTo>
                  <a:lnTo>
                    <a:pt x="346" y="368"/>
                  </a:lnTo>
                  <a:lnTo>
                    <a:pt x="343" y="363"/>
                  </a:lnTo>
                  <a:lnTo>
                    <a:pt x="341" y="362"/>
                  </a:lnTo>
                  <a:lnTo>
                    <a:pt x="340" y="360"/>
                  </a:lnTo>
                  <a:lnTo>
                    <a:pt x="340" y="360"/>
                  </a:lnTo>
                  <a:lnTo>
                    <a:pt x="340" y="360"/>
                  </a:lnTo>
                  <a:lnTo>
                    <a:pt x="340" y="360"/>
                  </a:lnTo>
                  <a:lnTo>
                    <a:pt x="340" y="360"/>
                  </a:lnTo>
                  <a:lnTo>
                    <a:pt x="338" y="360"/>
                  </a:lnTo>
                  <a:lnTo>
                    <a:pt x="338" y="360"/>
                  </a:lnTo>
                  <a:lnTo>
                    <a:pt x="338" y="362"/>
                  </a:lnTo>
                  <a:lnTo>
                    <a:pt x="338" y="363"/>
                  </a:lnTo>
                  <a:lnTo>
                    <a:pt x="336" y="367"/>
                  </a:lnTo>
                  <a:lnTo>
                    <a:pt x="336" y="368"/>
                  </a:lnTo>
                  <a:lnTo>
                    <a:pt x="336" y="370"/>
                  </a:lnTo>
                  <a:lnTo>
                    <a:pt x="336" y="368"/>
                  </a:lnTo>
                  <a:lnTo>
                    <a:pt x="335" y="368"/>
                  </a:lnTo>
                  <a:lnTo>
                    <a:pt x="335" y="367"/>
                  </a:lnTo>
                  <a:lnTo>
                    <a:pt x="333" y="365"/>
                  </a:lnTo>
                  <a:lnTo>
                    <a:pt x="331" y="365"/>
                  </a:lnTo>
                  <a:lnTo>
                    <a:pt x="331" y="365"/>
                  </a:lnTo>
                  <a:lnTo>
                    <a:pt x="331" y="363"/>
                  </a:lnTo>
                  <a:lnTo>
                    <a:pt x="331" y="363"/>
                  </a:lnTo>
                  <a:lnTo>
                    <a:pt x="331" y="362"/>
                  </a:lnTo>
                  <a:lnTo>
                    <a:pt x="329" y="360"/>
                  </a:lnTo>
                  <a:lnTo>
                    <a:pt x="328" y="358"/>
                  </a:lnTo>
                  <a:lnTo>
                    <a:pt x="326" y="355"/>
                  </a:lnTo>
                  <a:lnTo>
                    <a:pt x="323" y="352"/>
                  </a:lnTo>
                  <a:lnTo>
                    <a:pt x="321" y="348"/>
                  </a:lnTo>
                  <a:lnTo>
                    <a:pt x="319" y="345"/>
                  </a:lnTo>
                  <a:lnTo>
                    <a:pt x="318" y="345"/>
                  </a:lnTo>
                  <a:lnTo>
                    <a:pt x="318" y="345"/>
                  </a:lnTo>
                  <a:lnTo>
                    <a:pt x="319" y="347"/>
                  </a:lnTo>
                  <a:lnTo>
                    <a:pt x="319" y="348"/>
                  </a:lnTo>
                  <a:lnTo>
                    <a:pt x="321" y="350"/>
                  </a:lnTo>
                  <a:lnTo>
                    <a:pt x="321" y="352"/>
                  </a:lnTo>
                  <a:lnTo>
                    <a:pt x="323" y="355"/>
                  </a:lnTo>
                  <a:lnTo>
                    <a:pt x="324" y="358"/>
                  </a:lnTo>
                  <a:lnTo>
                    <a:pt x="326" y="362"/>
                  </a:lnTo>
                  <a:lnTo>
                    <a:pt x="328" y="363"/>
                  </a:lnTo>
                  <a:lnTo>
                    <a:pt x="328" y="365"/>
                  </a:lnTo>
                  <a:lnTo>
                    <a:pt x="328" y="365"/>
                  </a:lnTo>
                  <a:lnTo>
                    <a:pt x="329" y="368"/>
                  </a:lnTo>
                  <a:lnTo>
                    <a:pt x="331" y="370"/>
                  </a:lnTo>
                  <a:lnTo>
                    <a:pt x="333" y="373"/>
                  </a:lnTo>
                  <a:lnTo>
                    <a:pt x="335" y="377"/>
                  </a:lnTo>
                  <a:lnTo>
                    <a:pt x="336" y="378"/>
                  </a:lnTo>
                  <a:lnTo>
                    <a:pt x="340" y="380"/>
                  </a:lnTo>
                  <a:lnTo>
                    <a:pt x="343" y="382"/>
                  </a:lnTo>
                  <a:lnTo>
                    <a:pt x="345" y="382"/>
                  </a:lnTo>
                  <a:lnTo>
                    <a:pt x="346" y="382"/>
                  </a:lnTo>
                  <a:lnTo>
                    <a:pt x="346" y="382"/>
                  </a:lnTo>
                  <a:lnTo>
                    <a:pt x="345" y="384"/>
                  </a:lnTo>
                  <a:lnTo>
                    <a:pt x="345" y="384"/>
                  </a:lnTo>
                  <a:lnTo>
                    <a:pt x="343" y="387"/>
                  </a:lnTo>
                  <a:lnTo>
                    <a:pt x="341" y="390"/>
                  </a:lnTo>
                  <a:lnTo>
                    <a:pt x="338" y="392"/>
                  </a:lnTo>
                  <a:lnTo>
                    <a:pt x="338" y="394"/>
                  </a:lnTo>
                  <a:lnTo>
                    <a:pt x="336" y="392"/>
                  </a:lnTo>
                  <a:lnTo>
                    <a:pt x="335" y="390"/>
                  </a:lnTo>
                  <a:lnTo>
                    <a:pt x="335" y="390"/>
                  </a:lnTo>
                  <a:lnTo>
                    <a:pt x="331" y="389"/>
                  </a:lnTo>
                  <a:lnTo>
                    <a:pt x="331" y="389"/>
                  </a:lnTo>
                  <a:lnTo>
                    <a:pt x="331" y="390"/>
                  </a:lnTo>
                  <a:lnTo>
                    <a:pt x="329" y="394"/>
                  </a:lnTo>
                  <a:lnTo>
                    <a:pt x="326" y="397"/>
                  </a:lnTo>
                  <a:lnTo>
                    <a:pt x="324" y="399"/>
                  </a:lnTo>
                  <a:lnTo>
                    <a:pt x="324" y="402"/>
                  </a:lnTo>
                  <a:lnTo>
                    <a:pt x="324" y="404"/>
                  </a:lnTo>
                  <a:lnTo>
                    <a:pt x="324" y="404"/>
                  </a:lnTo>
                  <a:lnTo>
                    <a:pt x="326" y="404"/>
                  </a:lnTo>
                  <a:lnTo>
                    <a:pt x="326" y="404"/>
                  </a:lnTo>
                  <a:lnTo>
                    <a:pt x="326" y="405"/>
                  </a:lnTo>
                  <a:lnTo>
                    <a:pt x="326" y="409"/>
                  </a:lnTo>
                  <a:lnTo>
                    <a:pt x="326" y="410"/>
                  </a:lnTo>
                  <a:lnTo>
                    <a:pt x="326" y="410"/>
                  </a:lnTo>
                  <a:lnTo>
                    <a:pt x="328" y="410"/>
                  </a:lnTo>
                  <a:lnTo>
                    <a:pt x="328" y="410"/>
                  </a:lnTo>
                  <a:lnTo>
                    <a:pt x="329" y="410"/>
                  </a:lnTo>
                  <a:lnTo>
                    <a:pt x="329" y="412"/>
                  </a:lnTo>
                  <a:lnTo>
                    <a:pt x="331" y="412"/>
                  </a:lnTo>
                  <a:lnTo>
                    <a:pt x="329" y="412"/>
                  </a:lnTo>
                  <a:lnTo>
                    <a:pt x="329" y="414"/>
                  </a:lnTo>
                  <a:lnTo>
                    <a:pt x="331" y="415"/>
                  </a:lnTo>
                  <a:lnTo>
                    <a:pt x="331" y="417"/>
                  </a:lnTo>
                  <a:lnTo>
                    <a:pt x="318" y="412"/>
                  </a:lnTo>
                  <a:lnTo>
                    <a:pt x="304" y="407"/>
                  </a:lnTo>
                  <a:lnTo>
                    <a:pt x="296" y="404"/>
                  </a:lnTo>
                  <a:lnTo>
                    <a:pt x="293" y="402"/>
                  </a:lnTo>
                  <a:lnTo>
                    <a:pt x="291" y="400"/>
                  </a:lnTo>
                  <a:lnTo>
                    <a:pt x="291" y="397"/>
                  </a:lnTo>
                  <a:lnTo>
                    <a:pt x="291" y="395"/>
                  </a:lnTo>
                  <a:lnTo>
                    <a:pt x="291" y="390"/>
                  </a:lnTo>
                  <a:lnTo>
                    <a:pt x="291" y="385"/>
                  </a:lnTo>
                  <a:lnTo>
                    <a:pt x="291" y="382"/>
                  </a:lnTo>
                  <a:lnTo>
                    <a:pt x="289" y="377"/>
                  </a:lnTo>
                  <a:lnTo>
                    <a:pt x="286" y="373"/>
                  </a:lnTo>
                  <a:lnTo>
                    <a:pt x="284" y="372"/>
                  </a:lnTo>
                  <a:lnTo>
                    <a:pt x="282" y="367"/>
                  </a:lnTo>
                  <a:lnTo>
                    <a:pt x="281" y="363"/>
                  </a:lnTo>
                  <a:lnTo>
                    <a:pt x="279" y="358"/>
                  </a:lnTo>
                  <a:lnTo>
                    <a:pt x="276" y="355"/>
                  </a:lnTo>
                  <a:lnTo>
                    <a:pt x="272" y="353"/>
                  </a:lnTo>
                  <a:lnTo>
                    <a:pt x="269" y="352"/>
                  </a:lnTo>
                  <a:lnTo>
                    <a:pt x="264" y="350"/>
                  </a:lnTo>
                  <a:lnTo>
                    <a:pt x="261" y="348"/>
                  </a:lnTo>
                  <a:lnTo>
                    <a:pt x="256" y="345"/>
                  </a:lnTo>
                  <a:lnTo>
                    <a:pt x="252" y="343"/>
                  </a:lnTo>
                  <a:lnTo>
                    <a:pt x="252" y="340"/>
                  </a:lnTo>
                  <a:lnTo>
                    <a:pt x="251" y="336"/>
                  </a:lnTo>
                  <a:lnTo>
                    <a:pt x="251" y="333"/>
                  </a:lnTo>
                  <a:lnTo>
                    <a:pt x="249" y="330"/>
                  </a:lnTo>
                  <a:lnTo>
                    <a:pt x="249" y="325"/>
                  </a:lnTo>
                  <a:lnTo>
                    <a:pt x="247" y="320"/>
                  </a:lnTo>
                  <a:lnTo>
                    <a:pt x="245" y="315"/>
                  </a:lnTo>
                  <a:lnTo>
                    <a:pt x="244" y="311"/>
                  </a:lnTo>
                  <a:lnTo>
                    <a:pt x="242" y="308"/>
                  </a:lnTo>
                  <a:lnTo>
                    <a:pt x="240" y="305"/>
                  </a:lnTo>
                  <a:lnTo>
                    <a:pt x="237" y="301"/>
                  </a:lnTo>
                  <a:lnTo>
                    <a:pt x="235" y="298"/>
                  </a:lnTo>
                  <a:lnTo>
                    <a:pt x="234" y="294"/>
                  </a:lnTo>
                  <a:lnTo>
                    <a:pt x="232" y="293"/>
                  </a:lnTo>
                  <a:lnTo>
                    <a:pt x="229" y="289"/>
                  </a:lnTo>
                  <a:lnTo>
                    <a:pt x="224" y="288"/>
                  </a:lnTo>
                  <a:lnTo>
                    <a:pt x="219" y="286"/>
                  </a:lnTo>
                  <a:lnTo>
                    <a:pt x="214" y="284"/>
                  </a:lnTo>
                  <a:lnTo>
                    <a:pt x="209" y="281"/>
                  </a:lnTo>
                  <a:lnTo>
                    <a:pt x="203" y="278"/>
                  </a:lnTo>
                  <a:lnTo>
                    <a:pt x="198" y="274"/>
                  </a:lnTo>
                  <a:lnTo>
                    <a:pt x="195" y="271"/>
                  </a:lnTo>
                  <a:lnTo>
                    <a:pt x="192" y="266"/>
                  </a:lnTo>
                  <a:lnTo>
                    <a:pt x="190" y="263"/>
                  </a:lnTo>
                  <a:lnTo>
                    <a:pt x="187" y="258"/>
                  </a:lnTo>
                  <a:lnTo>
                    <a:pt x="185" y="256"/>
                  </a:lnTo>
                  <a:lnTo>
                    <a:pt x="183" y="254"/>
                  </a:lnTo>
                  <a:lnTo>
                    <a:pt x="180" y="252"/>
                  </a:lnTo>
                  <a:lnTo>
                    <a:pt x="178" y="249"/>
                  </a:lnTo>
                  <a:lnTo>
                    <a:pt x="177" y="246"/>
                  </a:lnTo>
                  <a:lnTo>
                    <a:pt x="175" y="242"/>
                  </a:lnTo>
                  <a:lnTo>
                    <a:pt x="173" y="237"/>
                  </a:lnTo>
                  <a:lnTo>
                    <a:pt x="170" y="234"/>
                  </a:lnTo>
                  <a:lnTo>
                    <a:pt x="166" y="231"/>
                  </a:lnTo>
                  <a:lnTo>
                    <a:pt x="160" y="229"/>
                  </a:lnTo>
                  <a:lnTo>
                    <a:pt x="153" y="226"/>
                  </a:lnTo>
                  <a:lnTo>
                    <a:pt x="145" y="224"/>
                  </a:lnTo>
                  <a:lnTo>
                    <a:pt x="140" y="221"/>
                  </a:lnTo>
                  <a:lnTo>
                    <a:pt x="136" y="217"/>
                  </a:lnTo>
                  <a:lnTo>
                    <a:pt x="133" y="210"/>
                  </a:lnTo>
                  <a:lnTo>
                    <a:pt x="130" y="205"/>
                  </a:lnTo>
                  <a:lnTo>
                    <a:pt x="126" y="200"/>
                  </a:lnTo>
                  <a:lnTo>
                    <a:pt x="124" y="197"/>
                  </a:lnTo>
                  <a:lnTo>
                    <a:pt x="121" y="194"/>
                  </a:lnTo>
                  <a:lnTo>
                    <a:pt x="116" y="192"/>
                  </a:lnTo>
                  <a:lnTo>
                    <a:pt x="111" y="189"/>
                  </a:lnTo>
                  <a:lnTo>
                    <a:pt x="106" y="187"/>
                  </a:lnTo>
                  <a:lnTo>
                    <a:pt x="101" y="187"/>
                  </a:lnTo>
                  <a:lnTo>
                    <a:pt x="98" y="185"/>
                  </a:lnTo>
                  <a:lnTo>
                    <a:pt x="96" y="182"/>
                  </a:lnTo>
                  <a:lnTo>
                    <a:pt x="93" y="179"/>
                  </a:lnTo>
                  <a:lnTo>
                    <a:pt x="89" y="174"/>
                  </a:lnTo>
                  <a:lnTo>
                    <a:pt x="84" y="168"/>
                  </a:lnTo>
                  <a:lnTo>
                    <a:pt x="77" y="160"/>
                  </a:lnTo>
                  <a:lnTo>
                    <a:pt x="71" y="150"/>
                  </a:lnTo>
                  <a:lnTo>
                    <a:pt x="64" y="140"/>
                  </a:lnTo>
                  <a:lnTo>
                    <a:pt x="59" y="133"/>
                  </a:lnTo>
                  <a:lnTo>
                    <a:pt x="56" y="130"/>
                  </a:lnTo>
                  <a:lnTo>
                    <a:pt x="54" y="126"/>
                  </a:lnTo>
                  <a:lnTo>
                    <a:pt x="51" y="125"/>
                  </a:lnTo>
                  <a:lnTo>
                    <a:pt x="47" y="121"/>
                  </a:lnTo>
                  <a:lnTo>
                    <a:pt x="42" y="121"/>
                  </a:lnTo>
                  <a:lnTo>
                    <a:pt x="39" y="121"/>
                  </a:lnTo>
                  <a:lnTo>
                    <a:pt x="35" y="120"/>
                  </a:lnTo>
                  <a:lnTo>
                    <a:pt x="32" y="120"/>
                  </a:lnTo>
                  <a:lnTo>
                    <a:pt x="29" y="118"/>
                  </a:lnTo>
                  <a:lnTo>
                    <a:pt x="25" y="115"/>
                  </a:lnTo>
                  <a:lnTo>
                    <a:pt x="22" y="113"/>
                  </a:lnTo>
                  <a:lnTo>
                    <a:pt x="15" y="110"/>
                  </a:lnTo>
                  <a:lnTo>
                    <a:pt x="10" y="106"/>
                  </a:lnTo>
                  <a:lnTo>
                    <a:pt x="7" y="105"/>
                  </a:lnTo>
                  <a:lnTo>
                    <a:pt x="3" y="103"/>
                  </a:lnTo>
                  <a:lnTo>
                    <a:pt x="2" y="100"/>
                  </a:lnTo>
                  <a:lnTo>
                    <a:pt x="0" y="96"/>
                  </a:lnTo>
                  <a:lnTo>
                    <a:pt x="0" y="91"/>
                  </a:lnTo>
                  <a:lnTo>
                    <a:pt x="2" y="84"/>
                  </a:lnTo>
                  <a:lnTo>
                    <a:pt x="5" y="79"/>
                  </a:lnTo>
                  <a:lnTo>
                    <a:pt x="7" y="76"/>
                  </a:lnTo>
                  <a:lnTo>
                    <a:pt x="10" y="71"/>
                  </a:lnTo>
                  <a:lnTo>
                    <a:pt x="14" y="68"/>
                  </a:lnTo>
                  <a:lnTo>
                    <a:pt x="15" y="64"/>
                  </a:lnTo>
                  <a:lnTo>
                    <a:pt x="17" y="61"/>
                  </a:lnTo>
                  <a:lnTo>
                    <a:pt x="20" y="56"/>
                  </a:lnTo>
                  <a:lnTo>
                    <a:pt x="22" y="51"/>
                  </a:lnTo>
                  <a:lnTo>
                    <a:pt x="29" y="47"/>
                  </a:lnTo>
                  <a:lnTo>
                    <a:pt x="35" y="44"/>
                  </a:lnTo>
                  <a:lnTo>
                    <a:pt x="40" y="42"/>
                  </a:lnTo>
                  <a:lnTo>
                    <a:pt x="45" y="41"/>
                  </a:lnTo>
                  <a:lnTo>
                    <a:pt x="51" y="41"/>
                  </a:lnTo>
                  <a:lnTo>
                    <a:pt x="54" y="39"/>
                  </a:lnTo>
                  <a:lnTo>
                    <a:pt x="57" y="37"/>
                  </a:lnTo>
                  <a:lnTo>
                    <a:pt x="59" y="36"/>
                  </a:lnTo>
                  <a:lnTo>
                    <a:pt x="67" y="31"/>
                  </a:lnTo>
                  <a:lnTo>
                    <a:pt x="79" y="24"/>
                  </a:lnTo>
                  <a:lnTo>
                    <a:pt x="91" y="17"/>
                  </a:lnTo>
                  <a:lnTo>
                    <a:pt x="103" y="12"/>
                  </a:lnTo>
                  <a:lnTo>
                    <a:pt x="119" y="11"/>
                  </a:lnTo>
                  <a:lnTo>
                    <a:pt x="143" y="9"/>
                  </a:lnTo>
                  <a:lnTo>
                    <a:pt x="165" y="5"/>
                  </a:lnTo>
                  <a:lnTo>
                    <a:pt x="187" y="4"/>
                  </a:lnTo>
                  <a:lnTo>
                    <a:pt x="207" y="2"/>
                  </a:lnTo>
                  <a:lnTo>
                    <a:pt x="220" y="0"/>
                  </a:lnTo>
                  <a:lnTo>
                    <a:pt x="225" y="0"/>
                  </a:lnTo>
                  <a:lnTo>
                    <a:pt x="22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 name="Freeform 40"/>
            <p:cNvSpPr>
              <a:spLocks/>
            </p:cNvSpPr>
            <p:nvPr/>
          </p:nvSpPr>
          <p:spPr bwMode="auto">
            <a:xfrm>
              <a:off x="8417844" y="4231009"/>
              <a:ext cx="43911" cy="79981"/>
            </a:xfrm>
            <a:custGeom>
              <a:avLst/>
              <a:gdLst>
                <a:gd name="T0" fmla="*/ 35 w 56"/>
                <a:gd name="T1" fmla="*/ 1 h 102"/>
                <a:gd name="T2" fmla="*/ 41 w 56"/>
                <a:gd name="T3" fmla="*/ 6 h 102"/>
                <a:gd name="T4" fmla="*/ 46 w 56"/>
                <a:gd name="T5" fmla="*/ 13 h 102"/>
                <a:gd name="T6" fmla="*/ 47 w 56"/>
                <a:gd name="T7" fmla="*/ 16 h 102"/>
                <a:gd name="T8" fmla="*/ 51 w 56"/>
                <a:gd name="T9" fmla="*/ 22 h 102"/>
                <a:gd name="T10" fmla="*/ 54 w 56"/>
                <a:gd name="T11" fmla="*/ 30 h 102"/>
                <a:gd name="T12" fmla="*/ 56 w 56"/>
                <a:gd name="T13" fmla="*/ 37 h 102"/>
                <a:gd name="T14" fmla="*/ 56 w 56"/>
                <a:gd name="T15" fmla="*/ 40 h 102"/>
                <a:gd name="T16" fmla="*/ 52 w 56"/>
                <a:gd name="T17" fmla="*/ 38 h 102"/>
                <a:gd name="T18" fmla="*/ 51 w 56"/>
                <a:gd name="T19" fmla="*/ 35 h 102"/>
                <a:gd name="T20" fmla="*/ 51 w 56"/>
                <a:gd name="T21" fmla="*/ 32 h 102"/>
                <a:gd name="T22" fmla="*/ 47 w 56"/>
                <a:gd name="T23" fmla="*/ 35 h 102"/>
                <a:gd name="T24" fmla="*/ 47 w 56"/>
                <a:gd name="T25" fmla="*/ 40 h 102"/>
                <a:gd name="T26" fmla="*/ 47 w 56"/>
                <a:gd name="T27" fmla="*/ 45 h 102"/>
                <a:gd name="T28" fmla="*/ 49 w 56"/>
                <a:gd name="T29" fmla="*/ 48 h 102"/>
                <a:gd name="T30" fmla="*/ 51 w 56"/>
                <a:gd name="T31" fmla="*/ 53 h 102"/>
                <a:gd name="T32" fmla="*/ 54 w 56"/>
                <a:gd name="T33" fmla="*/ 60 h 102"/>
                <a:gd name="T34" fmla="*/ 54 w 56"/>
                <a:gd name="T35" fmla="*/ 64 h 102"/>
                <a:gd name="T36" fmla="*/ 54 w 56"/>
                <a:gd name="T37" fmla="*/ 69 h 102"/>
                <a:gd name="T38" fmla="*/ 56 w 56"/>
                <a:gd name="T39" fmla="*/ 77 h 102"/>
                <a:gd name="T40" fmla="*/ 56 w 56"/>
                <a:gd name="T41" fmla="*/ 84 h 102"/>
                <a:gd name="T42" fmla="*/ 54 w 56"/>
                <a:gd name="T43" fmla="*/ 85 h 102"/>
                <a:gd name="T44" fmla="*/ 51 w 56"/>
                <a:gd name="T45" fmla="*/ 85 h 102"/>
                <a:gd name="T46" fmla="*/ 46 w 56"/>
                <a:gd name="T47" fmla="*/ 87 h 102"/>
                <a:gd name="T48" fmla="*/ 41 w 56"/>
                <a:gd name="T49" fmla="*/ 92 h 102"/>
                <a:gd name="T50" fmla="*/ 37 w 56"/>
                <a:gd name="T51" fmla="*/ 94 h 102"/>
                <a:gd name="T52" fmla="*/ 30 w 56"/>
                <a:gd name="T53" fmla="*/ 95 h 102"/>
                <a:gd name="T54" fmla="*/ 22 w 56"/>
                <a:gd name="T55" fmla="*/ 99 h 102"/>
                <a:gd name="T56" fmla="*/ 17 w 56"/>
                <a:gd name="T57" fmla="*/ 102 h 102"/>
                <a:gd name="T58" fmla="*/ 19 w 56"/>
                <a:gd name="T59" fmla="*/ 89 h 102"/>
                <a:gd name="T60" fmla="*/ 19 w 56"/>
                <a:gd name="T61" fmla="*/ 80 h 102"/>
                <a:gd name="T62" fmla="*/ 15 w 56"/>
                <a:gd name="T63" fmla="*/ 62 h 102"/>
                <a:gd name="T64" fmla="*/ 5 w 56"/>
                <a:gd name="T65" fmla="*/ 37 h 102"/>
                <a:gd name="T66" fmla="*/ 0 w 56"/>
                <a:gd name="T67" fmla="*/ 11 h 102"/>
                <a:gd name="T68" fmla="*/ 24 w 56"/>
                <a:gd name="T69" fmla="*/ 3 h 102"/>
                <a:gd name="T70" fmla="*/ 32 w 56"/>
                <a:gd name="T71" fmla="*/ 3 h 102"/>
                <a:gd name="T72" fmla="*/ 34 w 56"/>
                <a:gd name="T73" fmla="*/ 1 h 102"/>
                <a:gd name="T74" fmla="*/ 35 w 56"/>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2">
                  <a:moveTo>
                    <a:pt x="35" y="0"/>
                  </a:moveTo>
                  <a:lnTo>
                    <a:pt x="35" y="1"/>
                  </a:lnTo>
                  <a:lnTo>
                    <a:pt x="37" y="3"/>
                  </a:lnTo>
                  <a:lnTo>
                    <a:pt x="41" y="6"/>
                  </a:lnTo>
                  <a:lnTo>
                    <a:pt x="42" y="11"/>
                  </a:lnTo>
                  <a:lnTo>
                    <a:pt x="46" y="13"/>
                  </a:lnTo>
                  <a:lnTo>
                    <a:pt x="47" y="15"/>
                  </a:lnTo>
                  <a:lnTo>
                    <a:pt x="47" y="16"/>
                  </a:lnTo>
                  <a:lnTo>
                    <a:pt x="49" y="18"/>
                  </a:lnTo>
                  <a:lnTo>
                    <a:pt x="51" y="22"/>
                  </a:lnTo>
                  <a:lnTo>
                    <a:pt x="52" y="25"/>
                  </a:lnTo>
                  <a:lnTo>
                    <a:pt x="54" y="30"/>
                  </a:lnTo>
                  <a:lnTo>
                    <a:pt x="56" y="33"/>
                  </a:lnTo>
                  <a:lnTo>
                    <a:pt x="56" y="37"/>
                  </a:lnTo>
                  <a:lnTo>
                    <a:pt x="56" y="40"/>
                  </a:lnTo>
                  <a:lnTo>
                    <a:pt x="56" y="40"/>
                  </a:lnTo>
                  <a:lnTo>
                    <a:pt x="52" y="40"/>
                  </a:lnTo>
                  <a:lnTo>
                    <a:pt x="52" y="38"/>
                  </a:lnTo>
                  <a:lnTo>
                    <a:pt x="51" y="37"/>
                  </a:lnTo>
                  <a:lnTo>
                    <a:pt x="51" y="35"/>
                  </a:lnTo>
                  <a:lnTo>
                    <a:pt x="51" y="33"/>
                  </a:lnTo>
                  <a:lnTo>
                    <a:pt x="51" y="32"/>
                  </a:lnTo>
                  <a:lnTo>
                    <a:pt x="49" y="33"/>
                  </a:lnTo>
                  <a:lnTo>
                    <a:pt x="47" y="35"/>
                  </a:lnTo>
                  <a:lnTo>
                    <a:pt x="47" y="37"/>
                  </a:lnTo>
                  <a:lnTo>
                    <a:pt x="47" y="40"/>
                  </a:lnTo>
                  <a:lnTo>
                    <a:pt x="47" y="43"/>
                  </a:lnTo>
                  <a:lnTo>
                    <a:pt x="47" y="45"/>
                  </a:lnTo>
                  <a:lnTo>
                    <a:pt x="47" y="47"/>
                  </a:lnTo>
                  <a:lnTo>
                    <a:pt x="49" y="48"/>
                  </a:lnTo>
                  <a:lnTo>
                    <a:pt x="49" y="52"/>
                  </a:lnTo>
                  <a:lnTo>
                    <a:pt x="51" y="53"/>
                  </a:lnTo>
                  <a:lnTo>
                    <a:pt x="52" y="58"/>
                  </a:lnTo>
                  <a:lnTo>
                    <a:pt x="54" y="60"/>
                  </a:lnTo>
                  <a:lnTo>
                    <a:pt x="54" y="64"/>
                  </a:lnTo>
                  <a:lnTo>
                    <a:pt x="54" y="64"/>
                  </a:lnTo>
                  <a:lnTo>
                    <a:pt x="54" y="65"/>
                  </a:lnTo>
                  <a:lnTo>
                    <a:pt x="54" y="69"/>
                  </a:lnTo>
                  <a:lnTo>
                    <a:pt x="54" y="70"/>
                  </a:lnTo>
                  <a:lnTo>
                    <a:pt x="56" y="77"/>
                  </a:lnTo>
                  <a:lnTo>
                    <a:pt x="56" y="80"/>
                  </a:lnTo>
                  <a:lnTo>
                    <a:pt x="56" y="84"/>
                  </a:lnTo>
                  <a:lnTo>
                    <a:pt x="56" y="84"/>
                  </a:lnTo>
                  <a:lnTo>
                    <a:pt x="54" y="85"/>
                  </a:lnTo>
                  <a:lnTo>
                    <a:pt x="52" y="85"/>
                  </a:lnTo>
                  <a:lnTo>
                    <a:pt x="51" y="85"/>
                  </a:lnTo>
                  <a:lnTo>
                    <a:pt x="49" y="85"/>
                  </a:lnTo>
                  <a:lnTo>
                    <a:pt x="46" y="87"/>
                  </a:lnTo>
                  <a:lnTo>
                    <a:pt x="44" y="90"/>
                  </a:lnTo>
                  <a:lnTo>
                    <a:pt x="41" y="92"/>
                  </a:lnTo>
                  <a:lnTo>
                    <a:pt x="39" y="92"/>
                  </a:lnTo>
                  <a:lnTo>
                    <a:pt x="37" y="94"/>
                  </a:lnTo>
                  <a:lnTo>
                    <a:pt x="34" y="94"/>
                  </a:lnTo>
                  <a:lnTo>
                    <a:pt x="30" y="95"/>
                  </a:lnTo>
                  <a:lnTo>
                    <a:pt x="27" y="97"/>
                  </a:lnTo>
                  <a:lnTo>
                    <a:pt x="22" y="99"/>
                  </a:lnTo>
                  <a:lnTo>
                    <a:pt x="19" y="100"/>
                  </a:lnTo>
                  <a:lnTo>
                    <a:pt x="17" y="102"/>
                  </a:lnTo>
                  <a:lnTo>
                    <a:pt x="17" y="95"/>
                  </a:lnTo>
                  <a:lnTo>
                    <a:pt x="19" y="89"/>
                  </a:lnTo>
                  <a:lnTo>
                    <a:pt x="19" y="84"/>
                  </a:lnTo>
                  <a:lnTo>
                    <a:pt x="19" y="80"/>
                  </a:lnTo>
                  <a:lnTo>
                    <a:pt x="19" y="72"/>
                  </a:lnTo>
                  <a:lnTo>
                    <a:pt x="15" y="62"/>
                  </a:lnTo>
                  <a:lnTo>
                    <a:pt x="10" y="48"/>
                  </a:lnTo>
                  <a:lnTo>
                    <a:pt x="5" y="37"/>
                  </a:lnTo>
                  <a:lnTo>
                    <a:pt x="2" y="23"/>
                  </a:lnTo>
                  <a:lnTo>
                    <a:pt x="0" y="11"/>
                  </a:lnTo>
                  <a:lnTo>
                    <a:pt x="15" y="6"/>
                  </a:lnTo>
                  <a:lnTo>
                    <a:pt x="24" y="3"/>
                  </a:lnTo>
                  <a:lnTo>
                    <a:pt x="30" y="3"/>
                  </a:lnTo>
                  <a:lnTo>
                    <a:pt x="32" y="3"/>
                  </a:lnTo>
                  <a:lnTo>
                    <a:pt x="32" y="1"/>
                  </a:lnTo>
                  <a:lnTo>
                    <a:pt x="34" y="1"/>
                  </a:lnTo>
                  <a:lnTo>
                    <a:pt x="34" y="0"/>
                  </a:lnTo>
                  <a:lnTo>
                    <a:pt x="3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 name="Freeform 41"/>
            <p:cNvSpPr>
              <a:spLocks noEditPoints="1"/>
            </p:cNvSpPr>
            <p:nvPr/>
          </p:nvSpPr>
          <p:spPr bwMode="auto">
            <a:xfrm>
              <a:off x="8286111" y="4194155"/>
              <a:ext cx="3921" cy="74492"/>
            </a:xfrm>
            <a:custGeom>
              <a:avLst/>
              <a:gdLst>
                <a:gd name="T0" fmla="*/ 3 w 5"/>
                <a:gd name="T1" fmla="*/ 8 h 95"/>
                <a:gd name="T2" fmla="*/ 3 w 5"/>
                <a:gd name="T3" fmla="*/ 95 h 95"/>
                <a:gd name="T4" fmla="*/ 2 w 5"/>
                <a:gd name="T5" fmla="*/ 95 h 95"/>
                <a:gd name="T6" fmla="*/ 2 w 5"/>
                <a:gd name="T7" fmla="*/ 94 h 95"/>
                <a:gd name="T8" fmla="*/ 2 w 5"/>
                <a:gd name="T9" fmla="*/ 90 h 95"/>
                <a:gd name="T10" fmla="*/ 2 w 5"/>
                <a:gd name="T11" fmla="*/ 87 h 95"/>
                <a:gd name="T12" fmla="*/ 2 w 5"/>
                <a:gd name="T13" fmla="*/ 84 h 95"/>
                <a:gd name="T14" fmla="*/ 2 w 5"/>
                <a:gd name="T15" fmla="*/ 65 h 95"/>
                <a:gd name="T16" fmla="*/ 0 w 5"/>
                <a:gd name="T17" fmla="*/ 45 h 95"/>
                <a:gd name="T18" fmla="*/ 2 w 5"/>
                <a:gd name="T19" fmla="*/ 27 h 95"/>
                <a:gd name="T20" fmla="*/ 2 w 5"/>
                <a:gd name="T21" fmla="*/ 20 h 95"/>
                <a:gd name="T22" fmla="*/ 3 w 5"/>
                <a:gd name="T23" fmla="*/ 13 h 95"/>
                <a:gd name="T24" fmla="*/ 3 w 5"/>
                <a:gd name="T25" fmla="*/ 10 h 95"/>
                <a:gd name="T26" fmla="*/ 3 w 5"/>
                <a:gd name="T27" fmla="*/ 8 h 95"/>
                <a:gd name="T28" fmla="*/ 5 w 5"/>
                <a:gd name="T29" fmla="*/ 0 h 95"/>
                <a:gd name="T30" fmla="*/ 5 w 5"/>
                <a:gd name="T31" fmla="*/ 3 h 95"/>
                <a:gd name="T32" fmla="*/ 5 w 5"/>
                <a:gd name="T33" fmla="*/ 6 h 95"/>
                <a:gd name="T34" fmla="*/ 3 w 5"/>
                <a:gd name="T35" fmla="*/ 8 h 95"/>
                <a:gd name="T36" fmla="*/ 5 w 5"/>
                <a:gd name="T3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95">
                  <a:moveTo>
                    <a:pt x="3" y="8"/>
                  </a:moveTo>
                  <a:lnTo>
                    <a:pt x="3" y="95"/>
                  </a:lnTo>
                  <a:lnTo>
                    <a:pt x="2" y="95"/>
                  </a:lnTo>
                  <a:lnTo>
                    <a:pt x="2" y="94"/>
                  </a:lnTo>
                  <a:lnTo>
                    <a:pt x="2" y="90"/>
                  </a:lnTo>
                  <a:lnTo>
                    <a:pt x="2" y="87"/>
                  </a:lnTo>
                  <a:lnTo>
                    <a:pt x="2" y="84"/>
                  </a:lnTo>
                  <a:lnTo>
                    <a:pt x="2" y="65"/>
                  </a:lnTo>
                  <a:lnTo>
                    <a:pt x="0" y="45"/>
                  </a:lnTo>
                  <a:lnTo>
                    <a:pt x="2" y="27"/>
                  </a:lnTo>
                  <a:lnTo>
                    <a:pt x="2" y="20"/>
                  </a:lnTo>
                  <a:lnTo>
                    <a:pt x="3" y="13"/>
                  </a:lnTo>
                  <a:lnTo>
                    <a:pt x="3" y="10"/>
                  </a:lnTo>
                  <a:lnTo>
                    <a:pt x="3" y="8"/>
                  </a:lnTo>
                  <a:close/>
                  <a:moveTo>
                    <a:pt x="5" y="0"/>
                  </a:moveTo>
                  <a:lnTo>
                    <a:pt x="5" y="3"/>
                  </a:lnTo>
                  <a:lnTo>
                    <a:pt x="5" y="6"/>
                  </a:lnTo>
                  <a:lnTo>
                    <a:pt x="3" y="8"/>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 name="Freeform 42"/>
            <p:cNvSpPr>
              <a:spLocks/>
            </p:cNvSpPr>
            <p:nvPr/>
          </p:nvSpPr>
          <p:spPr bwMode="auto">
            <a:xfrm>
              <a:off x="8288463" y="4239635"/>
              <a:ext cx="144279" cy="140359"/>
            </a:xfrm>
            <a:custGeom>
              <a:avLst/>
              <a:gdLst>
                <a:gd name="T0" fmla="*/ 167 w 184"/>
                <a:gd name="T1" fmla="*/ 12 h 179"/>
                <a:gd name="T2" fmla="*/ 175 w 184"/>
                <a:gd name="T3" fmla="*/ 37 h 179"/>
                <a:gd name="T4" fmla="*/ 184 w 184"/>
                <a:gd name="T5" fmla="*/ 61 h 179"/>
                <a:gd name="T6" fmla="*/ 184 w 184"/>
                <a:gd name="T7" fmla="*/ 73 h 179"/>
                <a:gd name="T8" fmla="*/ 182 w 184"/>
                <a:gd name="T9" fmla="*/ 84 h 179"/>
                <a:gd name="T10" fmla="*/ 179 w 184"/>
                <a:gd name="T11" fmla="*/ 93 h 179"/>
                <a:gd name="T12" fmla="*/ 170 w 184"/>
                <a:gd name="T13" fmla="*/ 95 h 179"/>
                <a:gd name="T14" fmla="*/ 163 w 184"/>
                <a:gd name="T15" fmla="*/ 98 h 179"/>
                <a:gd name="T16" fmla="*/ 160 w 184"/>
                <a:gd name="T17" fmla="*/ 98 h 179"/>
                <a:gd name="T18" fmla="*/ 157 w 184"/>
                <a:gd name="T19" fmla="*/ 101 h 179"/>
                <a:gd name="T20" fmla="*/ 143 w 184"/>
                <a:gd name="T21" fmla="*/ 106 h 179"/>
                <a:gd name="T22" fmla="*/ 140 w 184"/>
                <a:gd name="T23" fmla="*/ 108 h 179"/>
                <a:gd name="T24" fmla="*/ 137 w 184"/>
                <a:gd name="T25" fmla="*/ 108 h 179"/>
                <a:gd name="T26" fmla="*/ 130 w 184"/>
                <a:gd name="T27" fmla="*/ 110 h 179"/>
                <a:gd name="T28" fmla="*/ 127 w 184"/>
                <a:gd name="T29" fmla="*/ 111 h 179"/>
                <a:gd name="T30" fmla="*/ 121 w 184"/>
                <a:gd name="T31" fmla="*/ 115 h 179"/>
                <a:gd name="T32" fmla="*/ 115 w 184"/>
                <a:gd name="T33" fmla="*/ 118 h 179"/>
                <a:gd name="T34" fmla="*/ 108 w 184"/>
                <a:gd name="T35" fmla="*/ 120 h 179"/>
                <a:gd name="T36" fmla="*/ 98 w 184"/>
                <a:gd name="T37" fmla="*/ 121 h 179"/>
                <a:gd name="T38" fmla="*/ 91 w 184"/>
                <a:gd name="T39" fmla="*/ 125 h 179"/>
                <a:gd name="T40" fmla="*/ 86 w 184"/>
                <a:gd name="T41" fmla="*/ 128 h 179"/>
                <a:gd name="T42" fmla="*/ 79 w 184"/>
                <a:gd name="T43" fmla="*/ 133 h 179"/>
                <a:gd name="T44" fmla="*/ 68 w 184"/>
                <a:gd name="T45" fmla="*/ 145 h 179"/>
                <a:gd name="T46" fmla="*/ 63 w 184"/>
                <a:gd name="T47" fmla="*/ 148 h 179"/>
                <a:gd name="T48" fmla="*/ 61 w 184"/>
                <a:gd name="T49" fmla="*/ 148 h 179"/>
                <a:gd name="T50" fmla="*/ 61 w 184"/>
                <a:gd name="T51" fmla="*/ 147 h 179"/>
                <a:gd name="T52" fmla="*/ 59 w 184"/>
                <a:gd name="T53" fmla="*/ 145 h 179"/>
                <a:gd name="T54" fmla="*/ 56 w 184"/>
                <a:gd name="T55" fmla="*/ 147 h 179"/>
                <a:gd name="T56" fmla="*/ 53 w 184"/>
                <a:gd name="T57" fmla="*/ 150 h 179"/>
                <a:gd name="T58" fmla="*/ 48 w 184"/>
                <a:gd name="T59" fmla="*/ 157 h 179"/>
                <a:gd name="T60" fmla="*/ 41 w 184"/>
                <a:gd name="T61" fmla="*/ 165 h 179"/>
                <a:gd name="T62" fmla="*/ 36 w 184"/>
                <a:gd name="T63" fmla="*/ 168 h 179"/>
                <a:gd name="T64" fmla="*/ 34 w 184"/>
                <a:gd name="T65" fmla="*/ 170 h 179"/>
                <a:gd name="T66" fmla="*/ 31 w 184"/>
                <a:gd name="T67" fmla="*/ 172 h 179"/>
                <a:gd name="T68" fmla="*/ 26 w 184"/>
                <a:gd name="T69" fmla="*/ 175 h 179"/>
                <a:gd name="T70" fmla="*/ 21 w 184"/>
                <a:gd name="T71" fmla="*/ 177 h 179"/>
                <a:gd name="T72" fmla="*/ 17 w 184"/>
                <a:gd name="T73" fmla="*/ 174 h 179"/>
                <a:gd name="T74" fmla="*/ 12 w 184"/>
                <a:gd name="T75" fmla="*/ 172 h 179"/>
                <a:gd name="T76" fmla="*/ 11 w 184"/>
                <a:gd name="T77" fmla="*/ 170 h 179"/>
                <a:gd name="T78" fmla="*/ 12 w 184"/>
                <a:gd name="T79" fmla="*/ 165 h 179"/>
                <a:gd name="T80" fmla="*/ 17 w 184"/>
                <a:gd name="T81" fmla="*/ 158 h 179"/>
                <a:gd name="T82" fmla="*/ 22 w 184"/>
                <a:gd name="T83" fmla="*/ 155 h 179"/>
                <a:gd name="T84" fmla="*/ 24 w 184"/>
                <a:gd name="T85" fmla="*/ 152 h 179"/>
                <a:gd name="T86" fmla="*/ 24 w 184"/>
                <a:gd name="T87" fmla="*/ 142 h 179"/>
                <a:gd name="T88" fmla="*/ 21 w 184"/>
                <a:gd name="T89" fmla="*/ 133 h 179"/>
                <a:gd name="T90" fmla="*/ 19 w 184"/>
                <a:gd name="T91" fmla="*/ 121 h 179"/>
                <a:gd name="T92" fmla="*/ 12 w 184"/>
                <a:gd name="T93" fmla="*/ 96 h 179"/>
                <a:gd name="T94" fmla="*/ 6 w 184"/>
                <a:gd name="T95" fmla="*/ 56 h 179"/>
                <a:gd name="T96" fmla="*/ 4 w 184"/>
                <a:gd name="T97" fmla="*/ 39 h 179"/>
                <a:gd name="T98" fmla="*/ 2 w 184"/>
                <a:gd name="T99" fmla="*/ 37 h 179"/>
                <a:gd name="T100" fmla="*/ 9 w 184"/>
                <a:gd name="T101" fmla="*/ 36 h 179"/>
                <a:gd name="T102" fmla="*/ 32 w 184"/>
                <a:gd name="T103" fmla="*/ 29 h 179"/>
                <a:gd name="T104" fmla="*/ 69 w 184"/>
                <a:gd name="T105" fmla="*/ 22 h 179"/>
                <a:gd name="T106" fmla="*/ 95 w 184"/>
                <a:gd name="T107" fmla="*/ 16 h 179"/>
                <a:gd name="T108" fmla="*/ 123 w 184"/>
                <a:gd name="T109" fmla="*/ 9 h 179"/>
                <a:gd name="T110" fmla="*/ 150 w 184"/>
                <a:gd name="T111" fmla="*/ 4 h 179"/>
                <a:gd name="T112" fmla="*/ 165 w 184"/>
                <a:gd name="T11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179">
                  <a:moveTo>
                    <a:pt x="165" y="0"/>
                  </a:moveTo>
                  <a:lnTo>
                    <a:pt x="167" y="12"/>
                  </a:lnTo>
                  <a:lnTo>
                    <a:pt x="170" y="26"/>
                  </a:lnTo>
                  <a:lnTo>
                    <a:pt x="175" y="37"/>
                  </a:lnTo>
                  <a:lnTo>
                    <a:pt x="180" y="51"/>
                  </a:lnTo>
                  <a:lnTo>
                    <a:pt x="184" y="61"/>
                  </a:lnTo>
                  <a:lnTo>
                    <a:pt x="184" y="69"/>
                  </a:lnTo>
                  <a:lnTo>
                    <a:pt x="184" y="73"/>
                  </a:lnTo>
                  <a:lnTo>
                    <a:pt x="184" y="78"/>
                  </a:lnTo>
                  <a:lnTo>
                    <a:pt x="182" y="84"/>
                  </a:lnTo>
                  <a:lnTo>
                    <a:pt x="182" y="91"/>
                  </a:lnTo>
                  <a:lnTo>
                    <a:pt x="179" y="93"/>
                  </a:lnTo>
                  <a:lnTo>
                    <a:pt x="175" y="95"/>
                  </a:lnTo>
                  <a:lnTo>
                    <a:pt x="170" y="95"/>
                  </a:lnTo>
                  <a:lnTo>
                    <a:pt x="165" y="96"/>
                  </a:lnTo>
                  <a:lnTo>
                    <a:pt x="163" y="98"/>
                  </a:lnTo>
                  <a:lnTo>
                    <a:pt x="160" y="98"/>
                  </a:lnTo>
                  <a:lnTo>
                    <a:pt x="160" y="98"/>
                  </a:lnTo>
                  <a:lnTo>
                    <a:pt x="158" y="100"/>
                  </a:lnTo>
                  <a:lnTo>
                    <a:pt x="157" y="101"/>
                  </a:lnTo>
                  <a:lnTo>
                    <a:pt x="150" y="105"/>
                  </a:lnTo>
                  <a:lnTo>
                    <a:pt x="143" y="106"/>
                  </a:lnTo>
                  <a:lnTo>
                    <a:pt x="142" y="108"/>
                  </a:lnTo>
                  <a:lnTo>
                    <a:pt x="140" y="108"/>
                  </a:lnTo>
                  <a:lnTo>
                    <a:pt x="138" y="108"/>
                  </a:lnTo>
                  <a:lnTo>
                    <a:pt x="137" y="108"/>
                  </a:lnTo>
                  <a:lnTo>
                    <a:pt x="133" y="108"/>
                  </a:lnTo>
                  <a:lnTo>
                    <a:pt x="130" y="110"/>
                  </a:lnTo>
                  <a:lnTo>
                    <a:pt x="128" y="110"/>
                  </a:lnTo>
                  <a:lnTo>
                    <a:pt x="127" y="111"/>
                  </a:lnTo>
                  <a:lnTo>
                    <a:pt x="125" y="113"/>
                  </a:lnTo>
                  <a:lnTo>
                    <a:pt x="121" y="115"/>
                  </a:lnTo>
                  <a:lnTo>
                    <a:pt x="118" y="116"/>
                  </a:lnTo>
                  <a:lnTo>
                    <a:pt x="115" y="118"/>
                  </a:lnTo>
                  <a:lnTo>
                    <a:pt x="111" y="118"/>
                  </a:lnTo>
                  <a:lnTo>
                    <a:pt x="108" y="120"/>
                  </a:lnTo>
                  <a:lnTo>
                    <a:pt x="103" y="120"/>
                  </a:lnTo>
                  <a:lnTo>
                    <a:pt x="98" y="121"/>
                  </a:lnTo>
                  <a:lnTo>
                    <a:pt x="95" y="123"/>
                  </a:lnTo>
                  <a:lnTo>
                    <a:pt x="91" y="125"/>
                  </a:lnTo>
                  <a:lnTo>
                    <a:pt x="88" y="126"/>
                  </a:lnTo>
                  <a:lnTo>
                    <a:pt x="86" y="128"/>
                  </a:lnTo>
                  <a:lnTo>
                    <a:pt x="83" y="130"/>
                  </a:lnTo>
                  <a:lnTo>
                    <a:pt x="79" y="133"/>
                  </a:lnTo>
                  <a:lnTo>
                    <a:pt x="74" y="138"/>
                  </a:lnTo>
                  <a:lnTo>
                    <a:pt x="68" y="145"/>
                  </a:lnTo>
                  <a:lnTo>
                    <a:pt x="64" y="147"/>
                  </a:lnTo>
                  <a:lnTo>
                    <a:pt x="63" y="148"/>
                  </a:lnTo>
                  <a:lnTo>
                    <a:pt x="63" y="148"/>
                  </a:lnTo>
                  <a:lnTo>
                    <a:pt x="61" y="148"/>
                  </a:lnTo>
                  <a:lnTo>
                    <a:pt x="63" y="148"/>
                  </a:lnTo>
                  <a:lnTo>
                    <a:pt x="61" y="147"/>
                  </a:lnTo>
                  <a:lnTo>
                    <a:pt x="61" y="147"/>
                  </a:lnTo>
                  <a:lnTo>
                    <a:pt x="59" y="145"/>
                  </a:lnTo>
                  <a:lnTo>
                    <a:pt x="58" y="145"/>
                  </a:lnTo>
                  <a:lnTo>
                    <a:pt x="56" y="147"/>
                  </a:lnTo>
                  <a:lnTo>
                    <a:pt x="54" y="148"/>
                  </a:lnTo>
                  <a:lnTo>
                    <a:pt x="53" y="150"/>
                  </a:lnTo>
                  <a:lnTo>
                    <a:pt x="51" y="152"/>
                  </a:lnTo>
                  <a:lnTo>
                    <a:pt x="48" y="157"/>
                  </a:lnTo>
                  <a:lnTo>
                    <a:pt x="44" y="162"/>
                  </a:lnTo>
                  <a:lnTo>
                    <a:pt x="41" y="165"/>
                  </a:lnTo>
                  <a:lnTo>
                    <a:pt x="37" y="168"/>
                  </a:lnTo>
                  <a:lnTo>
                    <a:pt x="36" y="168"/>
                  </a:lnTo>
                  <a:lnTo>
                    <a:pt x="34" y="170"/>
                  </a:lnTo>
                  <a:lnTo>
                    <a:pt x="34" y="170"/>
                  </a:lnTo>
                  <a:lnTo>
                    <a:pt x="32" y="170"/>
                  </a:lnTo>
                  <a:lnTo>
                    <a:pt x="31" y="172"/>
                  </a:lnTo>
                  <a:lnTo>
                    <a:pt x="29" y="174"/>
                  </a:lnTo>
                  <a:lnTo>
                    <a:pt x="26" y="175"/>
                  </a:lnTo>
                  <a:lnTo>
                    <a:pt x="22" y="179"/>
                  </a:lnTo>
                  <a:lnTo>
                    <a:pt x="21" y="177"/>
                  </a:lnTo>
                  <a:lnTo>
                    <a:pt x="19" y="174"/>
                  </a:lnTo>
                  <a:lnTo>
                    <a:pt x="17" y="174"/>
                  </a:lnTo>
                  <a:lnTo>
                    <a:pt x="14" y="172"/>
                  </a:lnTo>
                  <a:lnTo>
                    <a:pt x="12" y="172"/>
                  </a:lnTo>
                  <a:lnTo>
                    <a:pt x="11" y="170"/>
                  </a:lnTo>
                  <a:lnTo>
                    <a:pt x="11" y="170"/>
                  </a:lnTo>
                  <a:lnTo>
                    <a:pt x="11" y="168"/>
                  </a:lnTo>
                  <a:lnTo>
                    <a:pt x="12" y="165"/>
                  </a:lnTo>
                  <a:lnTo>
                    <a:pt x="14" y="163"/>
                  </a:lnTo>
                  <a:lnTo>
                    <a:pt x="17" y="158"/>
                  </a:lnTo>
                  <a:lnTo>
                    <a:pt x="19" y="157"/>
                  </a:lnTo>
                  <a:lnTo>
                    <a:pt x="22" y="155"/>
                  </a:lnTo>
                  <a:lnTo>
                    <a:pt x="22" y="153"/>
                  </a:lnTo>
                  <a:lnTo>
                    <a:pt x="24" y="152"/>
                  </a:lnTo>
                  <a:lnTo>
                    <a:pt x="24" y="147"/>
                  </a:lnTo>
                  <a:lnTo>
                    <a:pt x="24" y="142"/>
                  </a:lnTo>
                  <a:lnTo>
                    <a:pt x="22" y="137"/>
                  </a:lnTo>
                  <a:lnTo>
                    <a:pt x="21" y="133"/>
                  </a:lnTo>
                  <a:lnTo>
                    <a:pt x="19" y="128"/>
                  </a:lnTo>
                  <a:lnTo>
                    <a:pt x="19" y="121"/>
                  </a:lnTo>
                  <a:lnTo>
                    <a:pt x="16" y="110"/>
                  </a:lnTo>
                  <a:lnTo>
                    <a:pt x="12" y="96"/>
                  </a:lnTo>
                  <a:lnTo>
                    <a:pt x="7" y="79"/>
                  </a:lnTo>
                  <a:lnTo>
                    <a:pt x="6" y="56"/>
                  </a:lnTo>
                  <a:lnTo>
                    <a:pt x="4" y="41"/>
                  </a:lnTo>
                  <a:lnTo>
                    <a:pt x="4" y="39"/>
                  </a:lnTo>
                  <a:lnTo>
                    <a:pt x="2" y="39"/>
                  </a:lnTo>
                  <a:lnTo>
                    <a:pt x="2" y="37"/>
                  </a:lnTo>
                  <a:lnTo>
                    <a:pt x="0" y="37"/>
                  </a:lnTo>
                  <a:lnTo>
                    <a:pt x="9" y="36"/>
                  </a:lnTo>
                  <a:lnTo>
                    <a:pt x="19" y="32"/>
                  </a:lnTo>
                  <a:lnTo>
                    <a:pt x="32" y="29"/>
                  </a:lnTo>
                  <a:lnTo>
                    <a:pt x="51" y="26"/>
                  </a:lnTo>
                  <a:lnTo>
                    <a:pt x="69" y="22"/>
                  </a:lnTo>
                  <a:lnTo>
                    <a:pt x="83" y="19"/>
                  </a:lnTo>
                  <a:lnTo>
                    <a:pt x="95" y="16"/>
                  </a:lnTo>
                  <a:lnTo>
                    <a:pt x="108" y="14"/>
                  </a:lnTo>
                  <a:lnTo>
                    <a:pt x="123" y="9"/>
                  </a:lnTo>
                  <a:lnTo>
                    <a:pt x="138" y="5"/>
                  </a:lnTo>
                  <a:lnTo>
                    <a:pt x="150" y="4"/>
                  </a:lnTo>
                  <a:lnTo>
                    <a:pt x="165" y="0"/>
                  </a:lnTo>
                  <a:lnTo>
                    <a:pt x="16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 name="Freeform 43"/>
            <p:cNvSpPr>
              <a:spLocks/>
            </p:cNvSpPr>
            <p:nvPr/>
          </p:nvSpPr>
          <p:spPr bwMode="auto">
            <a:xfrm>
              <a:off x="7561577" y="4882619"/>
              <a:ext cx="704931" cy="323060"/>
            </a:xfrm>
            <a:custGeom>
              <a:avLst/>
              <a:gdLst>
                <a:gd name="T0" fmla="*/ 857 w 899"/>
                <a:gd name="T1" fmla="*/ 17 h 412"/>
                <a:gd name="T2" fmla="*/ 874 w 899"/>
                <a:gd name="T3" fmla="*/ 46 h 412"/>
                <a:gd name="T4" fmla="*/ 842 w 899"/>
                <a:gd name="T5" fmla="*/ 39 h 412"/>
                <a:gd name="T6" fmla="*/ 850 w 899"/>
                <a:gd name="T7" fmla="*/ 58 h 412"/>
                <a:gd name="T8" fmla="*/ 825 w 899"/>
                <a:gd name="T9" fmla="*/ 61 h 412"/>
                <a:gd name="T10" fmla="*/ 805 w 899"/>
                <a:gd name="T11" fmla="*/ 79 h 412"/>
                <a:gd name="T12" fmla="*/ 781 w 899"/>
                <a:gd name="T13" fmla="*/ 58 h 412"/>
                <a:gd name="T14" fmla="*/ 791 w 899"/>
                <a:gd name="T15" fmla="*/ 93 h 412"/>
                <a:gd name="T16" fmla="*/ 822 w 899"/>
                <a:gd name="T17" fmla="*/ 84 h 412"/>
                <a:gd name="T18" fmla="*/ 842 w 899"/>
                <a:gd name="T19" fmla="*/ 78 h 412"/>
                <a:gd name="T20" fmla="*/ 860 w 899"/>
                <a:gd name="T21" fmla="*/ 96 h 412"/>
                <a:gd name="T22" fmla="*/ 864 w 899"/>
                <a:gd name="T23" fmla="*/ 108 h 412"/>
                <a:gd name="T24" fmla="*/ 870 w 899"/>
                <a:gd name="T25" fmla="*/ 106 h 412"/>
                <a:gd name="T26" fmla="*/ 875 w 899"/>
                <a:gd name="T27" fmla="*/ 83 h 412"/>
                <a:gd name="T28" fmla="*/ 891 w 899"/>
                <a:gd name="T29" fmla="*/ 78 h 412"/>
                <a:gd name="T30" fmla="*/ 899 w 899"/>
                <a:gd name="T31" fmla="*/ 110 h 412"/>
                <a:gd name="T32" fmla="*/ 887 w 899"/>
                <a:gd name="T33" fmla="*/ 120 h 412"/>
                <a:gd name="T34" fmla="*/ 862 w 899"/>
                <a:gd name="T35" fmla="*/ 162 h 412"/>
                <a:gd name="T36" fmla="*/ 830 w 899"/>
                <a:gd name="T37" fmla="*/ 153 h 412"/>
                <a:gd name="T38" fmla="*/ 817 w 899"/>
                <a:gd name="T39" fmla="*/ 147 h 412"/>
                <a:gd name="T40" fmla="*/ 801 w 899"/>
                <a:gd name="T41" fmla="*/ 162 h 412"/>
                <a:gd name="T42" fmla="*/ 778 w 899"/>
                <a:gd name="T43" fmla="*/ 168 h 412"/>
                <a:gd name="T44" fmla="*/ 822 w 899"/>
                <a:gd name="T45" fmla="*/ 170 h 412"/>
                <a:gd name="T46" fmla="*/ 825 w 899"/>
                <a:gd name="T47" fmla="*/ 190 h 412"/>
                <a:gd name="T48" fmla="*/ 828 w 899"/>
                <a:gd name="T49" fmla="*/ 205 h 412"/>
                <a:gd name="T50" fmla="*/ 806 w 899"/>
                <a:gd name="T51" fmla="*/ 221 h 412"/>
                <a:gd name="T52" fmla="*/ 773 w 899"/>
                <a:gd name="T53" fmla="*/ 210 h 412"/>
                <a:gd name="T54" fmla="*/ 790 w 899"/>
                <a:gd name="T55" fmla="*/ 226 h 412"/>
                <a:gd name="T56" fmla="*/ 810 w 899"/>
                <a:gd name="T57" fmla="*/ 231 h 412"/>
                <a:gd name="T58" fmla="*/ 830 w 899"/>
                <a:gd name="T59" fmla="*/ 219 h 412"/>
                <a:gd name="T60" fmla="*/ 845 w 899"/>
                <a:gd name="T61" fmla="*/ 204 h 412"/>
                <a:gd name="T62" fmla="*/ 855 w 899"/>
                <a:gd name="T63" fmla="*/ 217 h 412"/>
                <a:gd name="T64" fmla="*/ 860 w 899"/>
                <a:gd name="T65" fmla="*/ 224 h 412"/>
                <a:gd name="T66" fmla="*/ 842 w 899"/>
                <a:gd name="T67" fmla="*/ 251 h 412"/>
                <a:gd name="T68" fmla="*/ 827 w 899"/>
                <a:gd name="T69" fmla="*/ 254 h 412"/>
                <a:gd name="T70" fmla="*/ 803 w 899"/>
                <a:gd name="T71" fmla="*/ 264 h 412"/>
                <a:gd name="T72" fmla="*/ 778 w 899"/>
                <a:gd name="T73" fmla="*/ 269 h 412"/>
                <a:gd name="T74" fmla="*/ 758 w 899"/>
                <a:gd name="T75" fmla="*/ 286 h 412"/>
                <a:gd name="T76" fmla="*/ 754 w 899"/>
                <a:gd name="T77" fmla="*/ 296 h 412"/>
                <a:gd name="T78" fmla="*/ 722 w 899"/>
                <a:gd name="T79" fmla="*/ 335 h 412"/>
                <a:gd name="T80" fmla="*/ 711 w 899"/>
                <a:gd name="T81" fmla="*/ 384 h 412"/>
                <a:gd name="T82" fmla="*/ 677 w 899"/>
                <a:gd name="T83" fmla="*/ 397 h 412"/>
                <a:gd name="T84" fmla="*/ 647 w 899"/>
                <a:gd name="T85" fmla="*/ 409 h 412"/>
                <a:gd name="T86" fmla="*/ 511 w 899"/>
                <a:gd name="T87" fmla="*/ 313 h 412"/>
                <a:gd name="T88" fmla="*/ 388 w 899"/>
                <a:gd name="T89" fmla="*/ 326 h 412"/>
                <a:gd name="T90" fmla="*/ 365 w 899"/>
                <a:gd name="T91" fmla="*/ 294 h 412"/>
                <a:gd name="T92" fmla="*/ 321 w 899"/>
                <a:gd name="T93" fmla="*/ 291 h 412"/>
                <a:gd name="T94" fmla="*/ 168 w 899"/>
                <a:gd name="T95" fmla="*/ 328 h 412"/>
                <a:gd name="T96" fmla="*/ 84 w 899"/>
                <a:gd name="T97" fmla="*/ 352 h 412"/>
                <a:gd name="T98" fmla="*/ 17 w 899"/>
                <a:gd name="T99" fmla="*/ 325 h 412"/>
                <a:gd name="T100" fmla="*/ 54 w 899"/>
                <a:gd name="T101" fmla="*/ 278 h 412"/>
                <a:gd name="T102" fmla="*/ 114 w 899"/>
                <a:gd name="T103" fmla="*/ 242 h 412"/>
                <a:gd name="T104" fmla="*/ 134 w 899"/>
                <a:gd name="T105" fmla="*/ 214 h 412"/>
                <a:gd name="T106" fmla="*/ 154 w 899"/>
                <a:gd name="T107" fmla="*/ 199 h 412"/>
                <a:gd name="T108" fmla="*/ 180 w 899"/>
                <a:gd name="T109" fmla="*/ 194 h 412"/>
                <a:gd name="T110" fmla="*/ 215 w 899"/>
                <a:gd name="T111" fmla="*/ 179 h 412"/>
                <a:gd name="T112" fmla="*/ 240 w 899"/>
                <a:gd name="T113" fmla="*/ 147 h 412"/>
                <a:gd name="T114" fmla="*/ 413 w 899"/>
                <a:gd name="T115" fmla="*/ 84 h 412"/>
                <a:gd name="T116" fmla="*/ 716 w 899"/>
                <a:gd name="T117" fmla="*/ 2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9" h="412">
                  <a:moveTo>
                    <a:pt x="843" y="0"/>
                  </a:moveTo>
                  <a:lnTo>
                    <a:pt x="842" y="2"/>
                  </a:lnTo>
                  <a:lnTo>
                    <a:pt x="842" y="4"/>
                  </a:lnTo>
                  <a:lnTo>
                    <a:pt x="843" y="7"/>
                  </a:lnTo>
                  <a:lnTo>
                    <a:pt x="847" y="11"/>
                  </a:lnTo>
                  <a:lnTo>
                    <a:pt x="849" y="12"/>
                  </a:lnTo>
                  <a:lnTo>
                    <a:pt x="850" y="14"/>
                  </a:lnTo>
                  <a:lnTo>
                    <a:pt x="852" y="16"/>
                  </a:lnTo>
                  <a:lnTo>
                    <a:pt x="854" y="16"/>
                  </a:lnTo>
                  <a:lnTo>
                    <a:pt x="855" y="17"/>
                  </a:lnTo>
                  <a:lnTo>
                    <a:pt x="857" y="17"/>
                  </a:lnTo>
                  <a:lnTo>
                    <a:pt x="859" y="19"/>
                  </a:lnTo>
                  <a:lnTo>
                    <a:pt x="860" y="21"/>
                  </a:lnTo>
                  <a:lnTo>
                    <a:pt x="862" y="22"/>
                  </a:lnTo>
                  <a:lnTo>
                    <a:pt x="864" y="26"/>
                  </a:lnTo>
                  <a:lnTo>
                    <a:pt x="865" y="29"/>
                  </a:lnTo>
                  <a:lnTo>
                    <a:pt x="867" y="32"/>
                  </a:lnTo>
                  <a:lnTo>
                    <a:pt x="870" y="37"/>
                  </a:lnTo>
                  <a:lnTo>
                    <a:pt x="872" y="41"/>
                  </a:lnTo>
                  <a:lnTo>
                    <a:pt x="874" y="44"/>
                  </a:lnTo>
                  <a:lnTo>
                    <a:pt x="875" y="47"/>
                  </a:lnTo>
                  <a:lnTo>
                    <a:pt x="874" y="46"/>
                  </a:lnTo>
                  <a:lnTo>
                    <a:pt x="872" y="44"/>
                  </a:lnTo>
                  <a:lnTo>
                    <a:pt x="869" y="46"/>
                  </a:lnTo>
                  <a:lnTo>
                    <a:pt x="865" y="46"/>
                  </a:lnTo>
                  <a:lnTo>
                    <a:pt x="864" y="47"/>
                  </a:lnTo>
                  <a:lnTo>
                    <a:pt x="860" y="47"/>
                  </a:lnTo>
                  <a:lnTo>
                    <a:pt x="859" y="47"/>
                  </a:lnTo>
                  <a:lnTo>
                    <a:pt x="857" y="44"/>
                  </a:lnTo>
                  <a:lnTo>
                    <a:pt x="854" y="41"/>
                  </a:lnTo>
                  <a:lnTo>
                    <a:pt x="850" y="39"/>
                  </a:lnTo>
                  <a:lnTo>
                    <a:pt x="847" y="39"/>
                  </a:lnTo>
                  <a:lnTo>
                    <a:pt x="842" y="39"/>
                  </a:lnTo>
                  <a:lnTo>
                    <a:pt x="838" y="39"/>
                  </a:lnTo>
                  <a:lnTo>
                    <a:pt x="837" y="41"/>
                  </a:lnTo>
                  <a:lnTo>
                    <a:pt x="837" y="41"/>
                  </a:lnTo>
                  <a:lnTo>
                    <a:pt x="840" y="42"/>
                  </a:lnTo>
                  <a:lnTo>
                    <a:pt x="842" y="42"/>
                  </a:lnTo>
                  <a:lnTo>
                    <a:pt x="843" y="46"/>
                  </a:lnTo>
                  <a:lnTo>
                    <a:pt x="847" y="47"/>
                  </a:lnTo>
                  <a:lnTo>
                    <a:pt x="850" y="53"/>
                  </a:lnTo>
                  <a:lnTo>
                    <a:pt x="850" y="56"/>
                  </a:lnTo>
                  <a:lnTo>
                    <a:pt x="852" y="58"/>
                  </a:lnTo>
                  <a:lnTo>
                    <a:pt x="850" y="58"/>
                  </a:lnTo>
                  <a:lnTo>
                    <a:pt x="849" y="58"/>
                  </a:lnTo>
                  <a:lnTo>
                    <a:pt x="847" y="58"/>
                  </a:lnTo>
                  <a:lnTo>
                    <a:pt x="845" y="58"/>
                  </a:lnTo>
                  <a:lnTo>
                    <a:pt x="843" y="58"/>
                  </a:lnTo>
                  <a:lnTo>
                    <a:pt x="842" y="58"/>
                  </a:lnTo>
                  <a:lnTo>
                    <a:pt x="840" y="59"/>
                  </a:lnTo>
                  <a:lnTo>
                    <a:pt x="838" y="59"/>
                  </a:lnTo>
                  <a:lnTo>
                    <a:pt x="837" y="61"/>
                  </a:lnTo>
                  <a:lnTo>
                    <a:pt x="833" y="61"/>
                  </a:lnTo>
                  <a:lnTo>
                    <a:pt x="828" y="61"/>
                  </a:lnTo>
                  <a:lnTo>
                    <a:pt x="825" y="61"/>
                  </a:lnTo>
                  <a:lnTo>
                    <a:pt x="823" y="63"/>
                  </a:lnTo>
                  <a:lnTo>
                    <a:pt x="823" y="64"/>
                  </a:lnTo>
                  <a:lnTo>
                    <a:pt x="823" y="66"/>
                  </a:lnTo>
                  <a:lnTo>
                    <a:pt x="823" y="68"/>
                  </a:lnTo>
                  <a:lnTo>
                    <a:pt x="822" y="69"/>
                  </a:lnTo>
                  <a:lnTo>
                    <a:pt x="820" y="71"/>
                  </a:lnTo>
                  <a:lnTo>
                    <a:pt x="817" y="73"/>
                  </a:lnTo>
                  <a:lnTo>
                    <a:pt x="813" y="76"/>
                  </a:lnTo>
                  <a:lnTo>
                    <a:pt x="812" y="78"/>
                  </a:lnTo>
                  <a:lnTo>
                    <a:pt x="808" y="79"/>
                  </a:lnTo>
                  <a:lnTo>
                    <a:pt x="805" y="79"/>
                  </a:lnTo>
                  <a:lnTo>
                    <a:pt x="800" y="79"/>
                  </a:lnTo>
                  <a:lnTo>
                    <a:pt x="796" y="79"/>
                  </a:lnTo>
                  <a:lnTo>
                    <a:pt x="795" y="79"/>
                  </a:lnTo>
                  <a:lnTo>
                    <a:pt x="793" y="79"/>
                  </a:lnTo>
                  <a:lnTo>
                    <a:pt x="790" y="78"/>
                  </a:lnTo>
                  <a:lnTo>
                    <a:pt x="788" y="74"/>
                  </a:lnTo>
                  <a:lnTo>
                    <a:pt x="785" y="69"/>
                  </a:lnTo>
                  <a:lnTo>
                    <a:pt x="783" y="66"/>
                  </a:lnTo>
                  <a:lnTo>
                    <a:pt x="781" y="61"/>
                  </a:lnTo>
                  <a:lnTo>
                    <a:pt x="781" y="59"/>
                  </a:lnTo>
                  <a:lnTo>
                    <a:pt x="781" y="58"/>
                  </a:lnTo>
                  <a:lnTo>
                    <a:pt x="781" y="56"/>
                  </a:lnTo>
                  <a:lnTo>
                    <a:pt x="781" y="58"/>
                  </a:lnTo>
                  <a:lnTo>
                    <a:pt x="781" y="59"/>
                  </a:lnTo>
                  <a:lnTo>
                    <a:pt x="781" y="61"/>
                  </a:lnTo>
                  <a:lnTo>
                    <a:pt x="783" y="68"/>
                  </a:lnTo>
                  <a:lnTo>
                    <a:pt x="783" y="74"/>
                  </a:lnTo>
                  <a:lnTo>
                    <a:pt x="783" y="78"/>
                  </a:lnTo>
                  <a:lnTo>
                    <a:pt x="785" y="81"/>
                  </a:lnTo>
                  <a:lnTo>
                    <a:pt x="786" y="84"/>
                  </a:lnTo>
                  <a:lnTo>
                    <a:pt x="790" y="89"/>
                  </a:lnTo>
                  <a:lnTo>
                    <a:pt x="791" y="93"/>
                  </a:lnTo>
                  <a:lnTo>
                    <a:pt x="793" y="95"/>
                  </a:lnTo>
                  <a:lnTo>
                    <a:pt x="795" y="95"/>
                  </a:lnTo>
                  <a:lnTo>
                    <a:pt x="795" y="95"/>
                  </a:lnTo>
                  <a:lnTo>
                    <a:pt x="796" y="96"/>
                  </a:lnTo>
                  <a:lnTo>
                    <a:pt x="800" y="96"/>
                  </a:lnTo>
                  <a:lnTo>
                    <a:pt x="803" y="95"/>
                  </a:lnTo>
                  <a:lnTo>
                    <a:pt x="806" y="93"/>
                  </a:lnTo>
                  <a:lnTo>
                    <a:pt x="812" y="89"/>
                  </a:lnTo>
                  <a:lnTo>
                    <a:pt x="817" y="86"/>
                  </a:lnTo>
                  <a:lnTo>
                    <a:pt x="818" y="84"/>
                  </a:lnTo>
                  <a:lnTo>
                    <a:pt x="822" y="84"/>
                  </a:lnTo>
                  <a:lnTo>
                    <a:pt x="823" y="84"/>
                  </a:lnTo>
                  <a:lnTo>
                    <a:pt x="823" y="86"/>
                  </a:lnTo>
                  <a:lnTo>
                    <a:pt x="825" y="86"/>
                  </a:lnTo>
                  <a:lnTo>
                    <a:pt x="827" y="88"/>
                  </a:lnTo>
                  <a:lnTo>
                    <a:pt x="830" y="89"/>
                  </a:lnTo>
                  <a:lnTo>
                    <a:pt x="833" y="89"/>
                  </a:lnTo>
                  <a:lnTo>
                    <a:pt x="835" y="88"/>
                  </a:lnTo>
                  <a:lnTo>
                    <a:pt x="837" y="84"/>
                  </a:lnTo>
                  <a:lnTo>
                    <a:pt x="838" y="81"/>
                  </a:lnTo>
                  <a:lnTo>
                    <a:pt x="840" y="79"/>
                  </a:lnTo>
                  <a:lnTo>
                    <a:pt x="842" y="78"/>
                  </a:lnTo>
                  <a:lnTo>
                    <a:pt x="843" y="78"/>
                  </a:lnTo>
                  <a:lnTo>
                    <a:pt x="847" y="76"/>
                  </a:lnTo>
                  <a:lnTo>
                    <a:pt x="850" y="74"/>
                  </a:lnTo>
                  <a:lnTo>
                    <a:pt x="855" y="74"/>
                  </a:lnTo>
                  <a:lnTo>
                    <a:pt x="859" y="74"/>
                  </a:lnTo>
                  <a:lnTo>
                    <a:pt x="862" y="76"/>
                  </a:lnTo>
                  <a:lnTo>
                    <a:pt x="862" y="78"/>
                  </a:lnTo>
                  <a:lnTo>
                    <a:pt x="862" y="81"/>
                  </a:lnTo>
                  <a:lnTo>
                    <a:pt x="862" y="86"/>
                  </a:lnTo>
                  <a:lnTo>
                    <a:pt x="862" y="91"/>
                  </a:lnTo>
                  <a:lnTo>
                    <a:pt x="860" y="96"/>
                  </a:lnTo>
                  <a:lnTo>
                    <a:pt x="860" y="100"/>
                  </a:lnTo>
                  <a:lnTo>
                    <a:pt x="860" y="103"/>
                  </a:lnTo>
                  <a:lnTo>
                    <a:pt x="860" y="103"/>
                  </a:lnTo>
                  <a:lnTo>
                    <a:pt x="862" y="105"/>
                  </a:lnTo>
                  <a:lnTo>
                    <a:pt x="864" y="105"/>
                  </a:lnTo>
                  <a:lnTo>
                    <a:pt x="865" y="106"/>
                  </a:lnTo>
                  <a:lnTo>
                    <a:pt x="867" y="106"/>
                  </a:lnTo>
                  <a:lnTo>
                    <a:pt x="867" y="108"/>
                  </a:lnTo>
                  <a:lnTo>
                    <a:pt x="867" y="108"/>
                  </a:lnTo>
                  <a:lnTo>
                    <a:pt x="865" y="108"/>
                  </a:lnTo>
                  <a:lnTo>
                    <a:pt x="864" y="108"/>
                  </a:lnTo>
                  <a:lnTo>
                    <a:pt x="860" y="110"/>
                  </a:lnTo>
                  <a:lnTo>
                    <a:pt x="859" y="113"/>
                  </a:lnTo>
                  <a:lnTo>
                    <a:pt x="859" y="113"/>
                  </a:lnTo>
                  <a:lnTo>
                    <a:pt x="860" y="113"/>
                  </a:lnTo>
                  <a:lnTo>
                    <a:pt x="864" y="115"/>
                  </a:lnTo>
                  <a:lnTo>
                    <a:pt x="865" y="115"/>
                  </a:lnTo>
                  <a:lnTo>
                    <a:pt x="869" y="115"/>
                  </a:lnTo>
                  <a:lnTo>
                    <a:pt x="870" y="115"/>
                  </a:lnTo>
                  <a:lnTo>
                    <a:pt x="870" y="111"/>
                  </a:lnTo>
                  <a:lnTo>
                    <a:pt x="870" y="110"/>
                  </a:lnTo>
                  <a:lnTo>
                    <a:pt x="870" y="106"/>
                  </a:lnTo>
                  <a:lnTo>
                    <a:pt x="870" y="101"/>
                  </a:lnTo>
                  <a:lnTo>
                    <a:pt x="870" y="98"/>
                  </a:lnTo>
                  <a:lnTo>
                    <a:pt x="870" y="95"/>
                  </a:lnTo>
                  <a:lnTo>
                    <a:pt x="870" y="95"/>
                  </a:lnTo>
                  <a:lnTo>
                    <a:pt x="870" y="93"/>
                  </a:lnTo>
                  <a:lnTo>
                    <a:pt x="870" y="93"/>
                  </a:lnTo>
                  <a:lnTo>
                    <a:pt x="870" y="89"/>
                  </a:lnTo>
                  <a:lnTo>
                    <a:pt x="870" y="86"/>
                  </a:lnTo>
                  <a:lnTo>
                    <a:pt x="870" y="84"/>
                  </a:lnTo>
                  <a:lnTo>
                    <a:pt x="872" y="84"/>
                  </a:lnTo>
                  <a:lnTo>
                    <a:pt x="875" y="83"/>
                  </a:lnTo>
                  <a:lnTo>
                    <a:pt x="879" y="81"/>
                  </a:lnTo>
                  <a:lnTo>
                    <a:pt x="880" y="81"/>
                  </a:lnTo>
                  <a:lnTo>
                    <a:pt x="880" y="79"/>
                  </a:lnTo>
                  <a:lnTo>
                    <a:pt x="882" y="78"/>
                  </a:lnTo>
                  <a:lnTo>
                    <a:pt x="884" y="74"/>
                  </a:lnTo>
                  <a:lnTo>
                    <a:pt x="884" y="73"/>
                  </a:lnTo>
                  <a:lnTo>
                    <a:pt x="885" y="73"/>
                  </a:lnTo>
                  <a:lnTo>
                    <a:pt x="887" y="73"/>
                  </a:lnTo>
                  <a:lnTo>
                    <a:pt x="889" y="73"/>
                  </a:lnTo>
                  <a:lnTo>
                    <a:pt x="891" y="74"/>
                  </a:lnTo>
                  <a:lnTo>
                    <a:pt x="891" y="78"/>
                  </a:lnTo>
                  <a:lnTo>
                    <a:pt x="894" y="81"/>
                  </a:lnTo>
                  <a:lnTo>
                    <a:pt x="896" y="84"/>
                  </a:lnTo>
                  <a:lnTo>
                    <a:pt x="899" y="86"/>
                  </a:lnTo>
                  <a:lnTo>
                    <a:pt x="899" y="88"/>
                  </a:lnTo>
                  <a:lnTo>
                    <a:pt x="899" y="91"/>
                  </a:lnTo>
                  <a:lnTo>
                    <a:pt x="899" y="93"/>
                  </a:lnTo>
                  <a:lnTo>
                    <a:pt x="899" y="96"/>
                  </a:lnTo>
                  <a:lnTo>
                    <a:pt x="897" y="100"/>
                  </a:lnTo>
                  <a:lnTo>
                    <a:pt x="897" y="105"/>
                  </a:lnTo>
                  <a:lnTo>
                    <a:pt x="897" y="106"/>
                  </a:lnTo>
                  <a:lnTo>
                    <a:pt x="899" y="110"/>
                  </a:lnTo>
                  <a:lnTo>
                    <a:pt x="899" y="111"/>
                  </a:lnTo>
                  <a:lnTo>
                    <a:pt x="899" y="113"/>
                  </a:lnTo>
                  <a:lnTo>
                    <a:pt x="899" y="116"/>
                  </a:lnTo>
                  <a:lnTo>
                    <a:pt x="897" y="120"/>
                  </a:lnTo>
                  <a:lnTo>
                    <a:pt x="896" y="121"/>
                  </a:lnTo>
                  <a:lnTo>
                    <a:pt x="894" y="121"/>
                  </a:lnTo>
                  <a:lnTo>
                    <a:pt x="892" y="120"/>
                  </a:lnTo>
                  <a:lnTo>
                    <a:pt x="891" y="120"/>
                  </a:lnTo>
                  <a:lnTo>
                    <a:pt x="891" y="118"/>
                  </a:lnTo>
                  <a:lnTo>
                    <a:pt x="887" y="118"/>
                  </a:lnTo>
                  <a:lnTo>
                    <a:pt x="887" y="120"/>
                  </a:lnTo>
                  <a:lnTo>
                    <a:pt x="885" y="123"/>
                  </a:lnTo>
                  <a:lnTo>
                    <a:pt x="885" y="128"/>
                  </a:lnTo>
                  <a:lnTo>
                    <a:pt x="884" y="130"/>
                  </a:lnTo>
                  <a:lnTo>
                    <a:pt x="882" y="133"/>
                  </a:lnTo>
                  <a:lnTo>
                    <a:pt x="882" y="137"/>
                  </a:lnTo>
                  <a:lnTo>
                    <a:pt x="879" y="140"/>
                  </a:lnTo>
                  <a:lnTo>
                    <a:pt x="877" y="145"/>
                  </a:lnTo>
                  <a:lnTo>
                    <a:pt x="874" y="150"/>
                  </a:lnTo>
                  <a:lnTo>
                    <a:pt x="870" y="157"/>
                  </a:lnTo>
                  <a:lnTo>
                    <a:pt x="867" y="160"/>
                  </a:lnTo>
                  <a:lnTo>
                    <a:pt x="862" y="162"/>
                  </a:lnTo>
                  <a:lnTo>
                    <a:pt x="859" y="162"/>
                  </a:lnTo>
                  <a:lnTo>
                    <a:pt x="854" y="162"/>
                  </a:lnTo>
                  <a:lnTo>
                    <a:pt x="850" y="163"/>
                  </a:lnTo>
                  <a:lnTo>
                    <a:pt x="847" y="162"/>
                  </a:lnTo>
                  <a:lnTo>
                    <a:pt x="843" y="162"/>
                  </a:lnTo>
                  <a:lnTo>
                    <a:pt x="842" y="160"/>
                  </a:lnTo>
                  <a:lnTo>
                    <a:pt x="838" y="157"/>
                  </a:lnTo>
                  <a:lnTo>
                    <a:pt x="835" y="153"/>
                  </a:lnTo>
                  <a:lnTo>
                    <a:pt x="832" y="153"/>
                  </a:lnTo>
                  <a:lnTo>
                    <a:pt x="830" y="153"/>
                  </a:lnTo>
                  <a:lnTo>
                    <a:pt x="830" y="153"/>
                  </a:lnTo>
                  <a:lnTo>
                    <a:pt x="828" y="155"/>
                  </a:lnTo>
                  <a:lnTo>
                    <a:pt x="828" y="157"/>
                  </a:lnTo>
                  <a:lnTo>
                    <a:pt x="827" y="158"/>
                  </a:lnTo>
                  <a:lnTo>
                    <a:pt x="825" y="158"/>
                  </a:lnTo>
                  <a:lnTo>
                    <a:pt x="822" y="158"/>
                  </a:lnTo>
                  <a:lnTo>
                    <a:pt x="822" y="157"/>
                  </a:lnTo>
                  <a:lnTo>
                    <a:pt x="820" y="155"/>
                  </a:lnTo>
                  <a:lnTo>
                    <a:pt x="820" y="153"/>
                  </a:lnTo>
                  <a:lnTo>
                    <a:pt x="820" y="152"/>
                  </a:lnTo>
                  <a:lnTo>
                    <a:pt x="818" y="148"/>
                  </a:lnTo>
                  <a:lnTo>
                    <a:pt x="817" y="147"/>
                  </a:lnTo>
                  <a:lnTo>
                    <a:pt x="817" y="147"/>
                  </a:lnTo>
                  <a:lnTo>
                    <a:pt x="815" y="148"/>
                  </a:lnTo>
                  <a:lnTo>
                    <a:pt x="815" y="150"/>
                  </a:lnTo>
                  <a:lnTo>
                    <a:pt x="815" y="153"/>
                  </a:lnTo>
                  <a:lnTo>
                    <a:pt x="815" y="155"/>
                  </a:lnTo>
                  <a:lnTo>
                    <a:pt x="813" y="158"/>
                  </a:lnTo>
                  <a:lnTo>
                    <a:pt x="812" y="162"/>
                  </a:lnTo>
                  <a:lnTo>
                    <a:pt x="810" y="163"/>
                  </a:lnTo>
                  <a:lnTo>
                    <a:pt x="808" y="163"/>
                  </a:lnTo>
                  <a:lnTo>
                    <a:pt x="806" y="162"/>
                  </a:lnTo>
                  <a:lnTo>
                    <a:pt x="801" y="162"/>
                  </a:lnTo>
                  <a:lnTo>
                    <a:pt x="796" y="162"/>
                  </a:lnTo>
                  <a:lnTo>
                    <a:pt x="791" y="162"/>
                  </a:lnTo>
                  <a:lnTo>
                    <a:pt x="785" y="162"/>
                  </a:lnTo>
                  <a:lnTo>
                    <a:pt x="780" y="162"/>
                  </a:lnTo>
                  <a:lnTo>
                    <a:pt x="776" y="162"/>
                  </a:lnTo>
                  <a:lnTo>
                    <a:pt x="773" y="162"/>
                  </a:lnTo>
                  <a:lnTo>
                    <a:pt x="770" y="163"/>
                  </a:lnTo>
                  <a:lnTo>
                    <a:pt x="770" y="165"/>
                  </a:lnTo>
                  <a:lnTo>
                    <a:pt x="771" y="167"/>
                  </a:lnTo>
                  <a:lnTo>
                    <a:pt x="775" y="167"/>
                  </a:lnTo>
                  <a:lnTo>
                    <a:pt x="778" y="168"/>
                  </a:lnTo>
                  <a:lnTo>
                    <a:pt x="783" y="167"/>
                  </a:lnTo>
                  <a:lnTo>
                    <a:pt x="788" y="168"/>
                  </a:lnTo>
                  <a:lnTo>
                    <a:pt x="793" y="168"/>
                  </a:lnTo>
                  <a:lnTo>
                    <a:pt x="798" y="170"/>
                  </a:lnTo>
                  <a:lnTo>
                    <a:pt x="800" y="170"/>
                  </a:lnTo>
                  <a:lnTo>
                    <a:pt x="803" y="172"/>
                  </a:lnTo>
                  <a:lnTo>
                    <a:pt x="805" y="172"/>
                  </a:lnTo>
                  <a:lnTo>
                    <a:pt x="806" y="170"/>
                  </a:lnTo>
                  <a:lnTo>
                    <a:pt x="812" y="170"/>
                  </a:lnTo>
                  <a:lnTo>
                    <a:pt x="817" y="170"/>
                  </a:lnTo>
                  <a:lnTo>
                    <a:pt x="822" y="170"/>
                  </a:lnTo>
                  <a:lnTo>
                    <a:pt x="825" y="172"/>
                  </a:lnTo>
                  <a:lnTo>
                    <a:pt x="827" y="172"/>
                  </a:lnTo>
                  <a:lnTo>
                    <a:pt x="828" y="173"/>
                  </a:lnTo>
                  <a:lnTo>
                    <a:pt x="830" y="177"/>
                  </a:lnTo>
                  <a:lnTo>
                    <a:pt x="832" y="179"/>
                  </a:lnTo>
                  <a:lnTo>
                    <a:pt x="833" y="182"/>
                  </a:lnTo>
                  <a:lnTo>
                    <a:pt x="833" y="185"/>
                  </a:lnTo>
                  <a:lnTo>
                    <a:pt x="833" y="187"/>
                  </a:lnTo>
                  <a:lnTo>
                    <a:pt x="832" y="189"/>
                  </a:lnTo>
                  <a:lnTo>
                    <a:pt x="828" y="189"/>
                  </a:lnTo>
                  <a:lnTo>
                    <a:pt x="825" y="190"/>
                  </a:lnTo>
                  <a:lnTo>
                    <a:pt x="823" y="190"/>
                  </a:lnTo>
                  <a:lnTo>
                    <a:pt x="823" y="192"/>
                  </a:lnTo>
                  <a:lnTo>
                    <a:pt x="822" y="194"/>
                  </a:lnTo>
                  <a:lnTo>
                    <a:pt x="822" y="197"/>
                  </a:lnTo>
                  <a:lnTo>
                    <a:pt x="823" y="199"/>
                  </a:lnTo>
                  <a:lnTo>
                    <a:pt x="823" y="200"/>
                  </a:lnTo>
                  <a:lnTo>
                    <a:pt x="825" y="200"/>
                  </a:lnTo>
                  <a:lnTo>
                    <a:pt x="827" y="200"/>
                  </a:lnTo>
                  <a:lnTo>
                    <a:pt x="828" y="202"/>
                  </a:lnTo>
                  <a:lnTo>
                    <a:pt x="828" y="204"/>
                  </a:lnTo>
                  <a:lnTo>
                    <a:pt x="828" y="205"/>
                  </a:lnTo>
                  <a:lnTo>
                    <a:pt x="827" y="207"/>
                  </a:lnTo>
                  <a:lnTo>
                    <a:pt x="827" y="209"/>
                  </a:lnTo>
                  <a:lnTo>
                    <a:pt x="823" y="210"/>
                  </a:lnTo>
                  <a:lnTo>
                    <a:pt x="822" y="212"/>
                  </a:lnTo>
                  <a:lnTo>
                    <a:pt x="818" y="215"/>
                  </a:lnTo>
                  <a:lnTo>
                    <a:pt x="815" y="219"/>
                  </a:lnTo>
                  <a:lnTo>
                    <a:pt x="813" y="221"/>
                  </a:lnTo>
                  <a:lnTo>
                    <a:pt x="812" y="222"/>
                  </a:lnTo>
                  <a:lnTo>
                    <a:pt x="810" y="222"/>
                  </a:lnTo>
                  <a:lnTo>
                    <a:pt x="808" y="221"/>
                  </a:lnTo>
                  <a:lnTo>
                    <a:pt x="806" y="221"/>
                  </a:lnTo>
                  <a:lnTo>
                    <a:pt x="803" y="221"/>
                  </a:lnTo>
                  <a:lnTo>
                    <a:pt x="800" y="222"/>
                  </a:lnTo>
                  <a:lnTo>
                    <a:pt x="798" y="221"/>
                  </a:lnTo>
                  <a:lnTo>
                    <a:pt x="796" y="219"/>
                  </a:lnTo>
                  <a:lnTo>
                    <a:pt x="795" y="217"/>
                  </a:lnTo>
                  <a:lnTo>
                    <a:pt x="793" y="215"/>
                  </a:lnTo>
                  <a:lnTo>
                    <a:pt x="790" y="214"/>
                  </a:lnTo>
                  <a:lnTo>
                    <a:pt x="785" y="212"/>
                  </a:lnTo>
                  <a:lnTo>
                    <a:pt x="780" y="210"/>
                  </a:lnTo>
                  <a:lnTo>
                    <a:pt x="775" y="210"/>
                  </a:lnTo>
                  <a:lnTo>
                    <a:pt x="773" y="210"/>
                  </a:lnTo>
                  <a:lnTo>
                    <a:pt x="773" y="210"/>
                  </a:lnTo>
                  <a:lnTo>
                    <a:pt x="773" y="210"/>
                  </a:lnTo>
                  <a:lnTo>
                    <a:pt x="775" y="212"/>
                  </a:lnTo>
                  <a:lnTo>
                    <a:pt x="776" y="214"/>
                  </a:lnTo>
                  <a:lnTo>
                    <a:pt x="780" y="215"/>
                  </a:lnTo>
                  <a:lnTo>
                    <a:pt x="781" y="217"/>
                  </a:lnTo>
                  <a:lnTo>
                    <a:pt x="783" y="219"/>
                  </a:lnTo>
                  <a:lnTo>
                    <a:pt x="783" y="221"/>
                  </a:lnTo>
                  <a:lnTo>
                    <a:pt x="785" y="221"/>
                  </a:lnTo>
                  <a:lnTo>
                    <a:pt x="786" y="222"/>
                  </a:lnTo>
                  <a:lnTo>
                    <a:pt x="790" y="226"/>
                  </a:lnTo>
                  <a:lnTo>
                    <a:pt x="791" y="227"/>
                  </a:lnTo>
                  <a:lnTo>
                    <a:pt x="793" y="229"/>
                  </a:lnTo>
                  <a:lnTo>
                    <a:pt x="795" y="229"/>
                  </a:lnTo>
                  <a:lnTo>
                    <a:pt x="795" y="229"/>
                  </a:lnTo>
                  <a:lnTo>
                    <a:pt x="796" y="229"/>
                  </a:lnTo>
                  <a:lnTo>
                    <a:pt x="800" y="231"/>
                  </a:lnTo>
                  <a:lnTo>
                    <a:pt x="803" y="232"/>
                  </a:lnTo>
                  <a:lnTo>
                    <a:pt x="805" y="232"/>
                  </a:lnTo>
                  <a:lnTo>
                    <a:pt x="806" y="232"/>
                  </a:lnTo>
                  <a:lnTo>
                    <a:pt x="808" y="232"/>
                  </a:lnTo>
                  <a:lnTo>
                    <a:pt x="810" y="231"/>
                  </a:lnTo>
                  <a:lnTo>
                    <a:pt x="813" y="231"/>
                  </a:lnTo>
                  <a:lnTo>
                    <a:pt x="817" y="229"/>
                  </a:lnTo>
                  <a:lnTo>
                    <a:pt x="820" y="227"/>
                  </a:lnTo>
                  <a:lnTo>
                    <a:pt x="822" y="226"/>
                  </a:lnTo>
                  <a:lnTo>
                    <a:pt x="823" y="226"/>
                  </a:lnTo>
                  <a:lnTo>
                    <a:pt x="825" y="224"/>
                  </a:lnTo>
                  <a:lnTo>
                    <a:pt x="827" y="221"/>
                  </a:lnTo>
                  <a:lnTo>
                    <a:pt x="828" y="219"/>
                  </a:lnTo>
                  <a:lnTo>
                    <a:pt x="828" y="219"/>
                  </a:lnTo>
                  <a:lnTo>
                    <a:pt x="830" y="219"/>
                  </a:lnTo>
                  <a:lnTo>
                    <a:pt x="830" y="219"/>
                  </a:lnTo>
                  <a:lnTo>
                    <a:pt x="830" y="219"/>
                  </a:lnTo>
                  <a:lnTo>
                    <a:pt x="832" y="219"/>
                  </a:lnTo>
                  <a:lnTo>
                    <a:pt x="833" y="219"/>
                  </a:lnTo>
                  <a:lnTo>
                    <a:pt x="835" y="217"/>
                  </a:lnTo>
                  <a:lnTo>
                    <a:pt x="837" y="215"/>
                  </a:lnTo>
                  <a:lnTo>
                    <a:pt x="838" y="212"/>
                  </a:lnTo>
                  <a:lnTo>
                    <a:pt x="840" y="210"/>
                  </a:lnTo>
                  <a:lnTo>
                    <a:pt x="840" y="209"/>
                  </a:lnTo>
                  <a:lnTo>
                    <a:pt x="842" y="207"/>
                  </a:lnTo>
                  <a:lnTo>
                    <a:pt x="843" y="205"/>
                  </a:lnTo>
                  <a:lnTo>
                    <a:pt x="845" y="204"/>
                  </a:lnTo>
                  <a:lnTo>
                    <a:pt x="847" y="204"/>
                  </a:lnTo>
                  <a:lnTo>
                    <a:pt x="847" y="207"/>
                  </a:lnTo>
                  <a:lnTo>
                    <a:pt x="847" y="209"/>
                  </a:lnTo>
                  <a:lnTo>
                    <a:pt x="849" y="212"/>
                  </a:lnTo>
                  <a:lnTo>
                    <a:pt x="849" y="215"/>
                  </a:lnTo>
                  <a:lnTo>
                    <a:pt x="849" y="217"/>
                  </a:lnTo>
                  <a:lnTo>
                    <a:pt x="850" y="217"/>
                  </a:lnTo>
                  <a:lnTo>
                    <a:pt x="850" y="217"/>
                  </a:lnTo>
                  <a:lnTo>
                    <a:pt x="852" y="219"/>
                  </a:lnTo>
                  <a:lnTo>
                    <a:pt x="854" y="219"/>
                  </a:lnTo>
                  <a:lnTo>
                    <a:pt x="855" y="217"/>
                  </a:lnTo>
                  <a:lnTo>
                    <a:pt x="857" y="215"/>
                  </a:lnTo>
                  <a:lnTo>
                    <a:pt x="859" y="212"/>
                  </a:lnTo>
                  <a:lnTo>
                    <a:pt x="860" y="210"/>
                  </a:lnTo>
                  <a:lnTo>
                    <a:pt x="860" y="209"/>
                  </a:lnTo>
                  <a:lnTo>
                    <a:pt x="862" y="209"/>
                  </a:lnTo>
                  <a:lnTo>
                    <a:pt x="862" y="210"/>
                  </a:lnTo>
                  <a:lnTo>
                    <a:pt x="862" y="212"/>
                  </a:lnTo>
                  <a:lnTo>
                    <a:pt x="862" y="215"/>
                  </a:lnTo>
                  <a:lnTo>
                    <a:pt x="862" y="219"/>
                  </a:lnTo>
                  <a:lnTo>
                    <a:pt x="862" y="222"/>
                  </a:lnTo>
                  <a:lnTo>
                    <a:pt x="860" y="224"/>
                  </a:lnTo>
                  <a:lnTo>
                    <a:pt x="859" y="227"/>
                  </a:lnTo>
                  <a:lnTo>
                    <a:pt x="855" y="229"/>
                  </a:lnTo>
                  <a:lnTo>
                    <a:pt x="852" y="234"/>
                  </a:lnTo>
                  <a:lnTo>
                    <a:pt x="849" y="239"/>
                  </a:lnTo>
                  <a:lnTo>
                    <a:pt x="847" y="242"/>
                  </a:lnTo>
                  <a:lnTo>
                    <a:pt x="845" y="246"/>
                  </a:lnTo>
                  <a:lnTo>
                    <a:pt x="843" y="247"/>
                  </a:lnTo>
                  <a:lnTo>
                    <a:pt x="843" y="249"/>
                  </a:lnTo>
                  <a:lnTo>
                    <a:pt x="843" y="249"/>
                  </a:lnTo>
                  <a:lnTo>
                    <a:pt x="843" y="249"/>
                  </a:lnTo>
                  <a:lnTo>
                    <a:pt x="842" y="251"/>
                  </a:lnTo>
                  <a:lnTo>
                    <a:pt x="840" y="252"/>
                  </a:lnTo>
                  <a:lnTo>
                    <a:pt x="838" y="251"/>
                  </a:lnTo>
                  <a:lnTo>
                    <a:pt x="837" y="249"/>
                  </a:lnTo>
                  <a:lnTo>
                    <a:pt x="832" y="249"/>
                  </a:lnTo>
                  <a:lnTo>
                    <a:pt x="830" y="249"/>
                  </a:lnTo>
                  <a:lnTo>
                    <a:pt x="830" y="249"/>
                  </a:lnTo>
                  <a:lnTo>
                    <a:pt x="830" y="251"/>
                  </a:lnTo>
                  <a:lnTo>
                    <a:pt x="830" y="251"/>
                  </a:lnTo>
                  <a:lnTo>
                    <a:pt x="828" y="254"/>
                  </a:lnTo>
                  <a:lnTo>
                    <a:pt x="827" y="254"/>
                  </a:lnTo>
                  <a:lnTo>
                    <a:pt x="827" y="254"/>
                  </a:lnTo>
                  <a:lnTo>
                    <a:pt x="825" y="254"/>
                  </a:lnTo>
                  <a:lnTo>
                    <a:pt x="825" y="252"/>
                  </a:lnTo>
                  <a:lnTo>
                    <a:pt x="823" y="251"/>
                  </a:lnTo>
                  <a:lnTo>
                    <a:pt x="822" y="251"/>
                  </a:lnTo>
                  <a:lnTo>
                    <a:pt x="820" y="249"/>
                  </a:lnTo>
                  <a:lnTo>
                    <a:pt x="820" y="251"/>
                  </a:lnTo>
                  <a:lnTo>
                    <a:pt x="818" y="252"/>
                  </a:lnTo>
                  <a:lnTo>
                    <a:pt x="817" y="256"/>
                  </a:lnTo>
                  <a:lnTo>
                    <a:pt x="812" y="258"/>
                  </a:lnTo>
                  <a:lnTo>
                    <a:pt x="808" y="261"/>
                  </a:lnTo>
                  <a:lnTo>
                    <a:pt x="803" y="264"/>
                  </a:lnTo>
                  <a:lnTo>
                    <a:pt x="800" y="266"/>
                  </a:lnTo>
                  <a:lnTo>
                    <a:pt x="795" y="268"/>
                  </a:lnTo>
                  <a:lnTo>
                    <a:pt x="788" y="269"/>
                  </a:lnTo>
                  <a:lnTo>
                    <a:pt x="785" y="269"/>
                  </a:lnTo>
                  <a:lnTo>
                    <a:pt x="783" y="268"/>
                  </a:lnTo>
                  <a:lnTo>
                    <a:pt x="781" y="268"/>
                  </a:lnTo>
                  <a:lnTo>
                    <a:pt x="781" y="268"/>
                  </a:lnTo>
                  <a:lnTo>
                    <a:pt x="781" y="266"/>
                  </a:lnTo>
                  <a:lnTo>
                    <a:pt x="781" y="266"/>
                  </a:lnTo>
                  <a:lnTo>
                    <a:pt x="780" y="268"/>
                  </a:lnTo>
                  <a:lnTo>
                    <a:pt x="778" y="269"/>
                  </a:lnTo>
                  <a:lnTo>
                    <a:pt x="776" y="273"/>
                  </a:lnTo>
                  <a:lnTo>
                    <a:pt x="775" y="276"/>
                  </a:lnTo>
                  <a:lnTo>
                    <a:pt x="773" y="279"/>
                  </a:lnTo>
                  <a:lnTo>
                    <a:pt x="771" y="284"/>
                  </a:lnTo>
                  <a:lnTo>
                    <a:pt x="768" y="288"/>
                  </a:lnTo>
                  <a:lnTo>
                    <a:pt x="764" y="291"/>
                  </a:lnTo>
                  <a:lnTo>
                    <a:pt x="759" y="293"/>
                  </a:lnTo>
                  <a:lnTo>
                    <a:pt x="758" y="293"/>
                  </a:lnTo>
                  <a:lnTo>
                    <a:pt x="758" y="291"/>
                  </a:lnTo>
                  <a:lnTo>
                    <a:pt x="758" y="288"/>
                  </a:lnTo>
                  <a:lnTo>
                    <a:pt x="758" y="286"/>
                  </a:lnTo>
                  <a:lnTo>
                    <a:pt x="758" y="283"/>
                  </a:lnTo>
                  <a:lnTo>
                    <a:pt x="758" y="279"/>
                  </a:lnTo>
                  <a:lnTo>
                    <a:pt x="756" y="278"/>
                  </a:lnTo>
                  <a:lnTo>
                    <a:pt x="756" y="279"/>
                  </a:lnTo>
                  <a:lnTo>
                    <a:pt x="754" y="281"/>
                  </a:lnTo>
                  <a:lnTo>
                    <a:pt x="754" y="284"/>
                  </a:lnTo>
                  <a:lnTo>
                    <a:pt x="754" y="288"/>
                  </a:lnTo>
                  <a:lnTo>
                    <a:pt x="754" y="291"/>
                  </a:lnTo>
                  <a:lnTo>
                    <a:pt x="754" y="293"/>
                  </a:lnTo>
                  <a:lnTo>
                    <a:pt x="754" y="293"/>
                  </a:lnTo>
                  <a:lnTo>
                    <a:pt x="754" y="296"/>
                  </a:lnTo>
                  <a:lnTo>
                    <a:pt x="753" y="300"/>
                  </a:lnTo>
                  <a:lnTo>
                    <a:pt x="753" y="303"/>
                  </a:lnTo>
                  <a:lnTo>
                    <a:pt x="751" y="306"/>
                  </a:lnTo>
                  <a:lnTo>
                    <a:pt x="748" y="308"/>
                  </a:lnTo>
                  <a:lnTo>
                    <a:pt x="744" y="310"/>
                  </a:lnTo>
                  <a:lnTo>
                    <a:pt x="739" y="313"/>
                  </a:lnTo>
                  <a:lnTo>
                    <a:pt x="736" y="316"/>
                  </a:lnTo>
                  <a:lnTo>
                    <a:pt x="731" y="321"/>
                  </a:lnTo>
                  <a:lnTo>
                    <a:pt x="728" y="326"/>
                  </a:lnTo>
                  <a:lnTo>
                    <a:pt x="724" y="331"/>
                  </a:lnTo>
                  <a:lnTo>
                    <a:pt x="722" y="335"/>
                  </a:lnTo>
                  <a:lnTo>
                    <a:pt x="721" y="338"/>
                  </a:lnTo>
                  <a:lnTo>
                    <a:pt x="721" y="343"/>
                  </a:lnTo>
                  <a:lnTo>
                    <a:pt x="719" y="347"/>
                  </a:lnTo>
                  <a:lnTo>
                    <a:pt x="717" y="353"/>
                  </a:lnTo>
                  <a:lnTo>
                    <a:pt x="716" y="358"/>
                  </a:lnTo>
                  <a:lnTo>
                    <a:pt x="714" y="365"/>
                  </a:lnTo>
                  <a:lnTo>
                    <a:pt x="712" y="372"/>
                  </a:lnTo>
                  <a:lnTo>
                    <a:pt x="712" y="377"/>
                  </a:lnTo>
                  <a:lnTo>
                    <a:pt x="711" y="380"/>
                  </a:lnTo>
                  <a:lnTo>
                    <a:pt x="711" y="382"/>
                  </a:lnTo>
                  <a:lnTo>
                    <a:pt x="711" y="384"/>
                  </a:lnTo>
                  <a:lnTo>
                    <a:pt x="709" y="385"/>
                  </a:lnTo>
                  <a:lnTo>
                    <a:pt x="709" y="390"/>
                  </a:lnTo>
                  <a:lnTo>
                    <a:pt x="707" y="394"/>
                  </a:lnTo>
                  <a:lnTo>
                    <a:pt x="704" y="395"/>
                  </a:lnTo>
                  <a:lnTo>
                    <a:pt x="702" y="395"/>
                  </a:lnTo>
                  <a:lnTo>
                    <a:pt x="699" y="395"/>
                  </a:lnTo>
                  <a:lnTo>
                    <a:pt x="697" y="395"/>
                  </a:lnTo>
                  <a:lnTo>
                    <a:pt x="694" y="395"/>
                  </a:lnTo>
                  <a:lnTo>
                    <a:pt x="689" y="395"/>
                  </a:lnTo>
                  <a:lnTo>
                    <a:pt x="684" y="397"/>
                  </a:lnTo>
                  <a:lnTo>
                    <a:pt x="677" y="397"/>
                  </a:lnTo>
                  <a:lnTo>
                    <a:pt x="675" y="399"/>
                  </a:lnTo>
                  <a:lnTo>
                    <a:pt x="674" y="399"/>
                  </a:lnTo>
                  <a:lnTo>
                    <a:pt x="674" y="399"/>
                  </a:lnTo>
                  <a:lnTo>
                    <a:pt x="672" y="399"/>
                  </a:lnTo>
                  <a:lnTo>
                    <a:pt x="672" y="399"/>
                  </a:lnTo>
                  <a:lnTo>
                    <a:pt x="670" y="400"/>
                  </a:lnTo>
                  <a:lnTo>
                    <a:pt x="664" y="402"/>
                  </a:lnTo>
                  <a:lnTo>
                    <a:pt x="657" y="405"/>
                  </a:lnTo>
                  <a:lnTo>
                    <a:pt x="650" y="407"/>
                  </a:lnTo>
                  <a:lnTo>
                    <a:pt x="649" y="407"/>
                  </a:lnTo>
                  <a:lnTo>
                    <a:pt x="647" y="409"/>
                  </a:lnTo>
                  <a:lnTo>
                    <a:pt x="647" y="409"/>
                  </a:lnTo>
                  <a:lnTo>
                    <a:pt x="647" y="410"/>
                  </a:lnTo>
                  <a:lnTo>
                    <a:pt x="647" y="412"/>
                  </a:lnTo>
                  <a:lnTo>
                    <a:pt x="632" y="402"/>
                  </a:lnTo>
                  <a:lnTo>
                    <a:pt x="615" y="389"/>
                  </a:lnTo>
                  <a:lnTo>
                    <a:pt x="595" y="373"/>
                  </a:lnTo>
                  <a:lnTo>
                    <a:pt x="575" y="358"/>
                  </a:lnTo>
                  <a:lnTo>
                    <a:pt x="554" y="345"/>
                  </a:lnTo>
                  <a:lnTo>
                    <a:pt x="536" y="331"/>
                  </a:lnTo>
                  <a:lnTo>
                    <a:pt x="521" y="320"/>
                  </a:lnTo>
                  <a:lnTo>
                    <a:pt x="511" y="313"/>
                  </a:lnTo>
                  <a:lnTo>
                    <a:pt x="507" y="310"/>
                  </a:lnTo>
                  <a:lnTo>
                    <a:pt x="501" y="310"/>
                  </a:lnTo>
                  <a:lnTo>
                    <a:pt x="489" y="311"/>
                  </a:lnTo>
                  <a:lnTo>
                    <a:pt x="470" y="315"/>
                  </a:lnTo>
                  <a:lnTo>
                    <a:pt x="452" y="318"/>
                  </a:lnTo>
                  <a:lnTo>
                    <a:pt x="432" y="321"/>
                  </a:lnTo>
                  <a:lnTo>
                    <a:pt x="415" y="323"/>
                  </a:lnTo>
                  <a:lnTo>
                    <a:pt x="403" y="325"/>
                  </a:lnTo>
                  <a:lnTo>
                    <a:pt x="396" y="326"/>
                  </a:lnTo>
                  <a:lnTo>
                    <a:pt x="391" y="326"/>
                  </a:lnTo>
                  <a:lnTo>
                    <a:pt x="388" y="326"/>
                  </a:lnTo>
                  <a:lnTo>
                    <a:pt x="386" y="326"/>
                  </a:lnTo>
                  <a:lnTo>
                    <a:pt x="385" y="325"/>
                  </a:lnTo>
                  <a:lnTo>
                    <a:pt x="385" y="323"/>
                  </a:lnTo>
                  <a:lnTo>
                    <a:pt x="385" y="321"/>
                  </a:lnTo>
                  <a:lnTo>
                    <a:pt x="383" y="318"/>
                  </a:lnTo>
                  <a:lnTo>
                    <a:pt x="381" y="313"/>
                  </a:lnTo>
                  <a:lnTo>
                    <a:pt x="378" y="308"/>
                  </a:lnTo>
                  <a:lnTo>
                    <a:pt x="375" y="303"/>
                  </a:lnTo>
                  <a:lnTo>
                    <a:pt x="371" y="298"/>
                  </a:lnTo>
                  <a:lnTo>
                    <a:pt x="368" y="296"/>
                  </a:lnTo>
                  <a:lnTo>
                    <a:pt x="365" y="294"/>
                  </a:lnTo>
                  <a:lnTo>
                    <a:pt x="363" y="294"/>
                  </a:lnTo>
                  <a:lnTo>
                    <a:pt x="359" y="294"/>
                  </a:lnTo>
                  <a:lnTo>
                    <a:pt x="356" y="294"/>
                  </a:lnTo>
                  <a:lnTo>
                    <a:pt x="351" y="293"/>
                  </a:lnTo>
                  <a:lnTo>
                    <a:pt x="348" y="291"/>
                  </a:lnTo>
                  <a:lnTo>
                    <a:pt x="346" y="289"/>
                  </a:lnTo>
                  <a:lnTo>
                    <a:pt x="344" y="289"/>
                  </a:lnTo>
                  <a:lnTo>
                    <a:pt x="343" y="289"/>
                  </a:lnTo>
                  <a:lnTo>
                    <a:pt x="339" y="289"/>
                  </a:lnTo>
                  <a:lnTo>
                    <a:pt x="334" y="289"/>
                  </a:lnTo>
                  <a:lnTo>
                    <a:pt x="321" y="291"/>
                  </a:lnTo>
                  <a:lnTo>
                    <a:pt x="301" y="293"/>
                  </a:lnTo>
                  <a:lnTo>
                    <a:pt x="279" y="294"/>
                  </a:lnTo>
                  <a:lnTo>
                    <a:pt x="257" y="298"/>
                  </a:lnTo>
                  <a:lnTo>
                    <a:pt x="233" y="300"/>
                  </a:lnTo>
                  <a:lnTo>
                    <a:pt x="217" y="301"/>
                  </a:lnTo>
                  <a:lnTo>
                    <a:pt x="205" y="306"/>
                  </a:lnTo>
                  <a:lnTo>
                    <a:pt x="193" y="313"/>
                  </a:lnTo>
                  <a:lnTo>
                    <a:pt x="181" y="320"/>
                  </a:lnTo>
                  <a:lnTo>
                    <a:pt x="173" y="325"/>
                  </a:lnTo>
                  <a:lnTo>
                    <a:pt x="171" y="326"/>
                  </a:lnTo>
                  <a:lnTo>
                    <a:pt x="168" y="328"/>
                  </a:lnTo>
                  <a:lnTo>
                    <a:pt x="165" y="330"/>
                  </a:lnTo>
                  <a:lnTo>
                    <a:pt x="159" y="330"/>
                  </a:lnTo>
                  <a:lnTo>
                    <a:pt x="154" y="331"/>
                  </a:lnTo>
                  <a:lnTo>
                    <a:pt x="149" y="333"/>
                  </a:lnTo>
                  <a:lnTo>
                    <a:pt x="143" y="336"/>
                  </a:lnTo>
                  <a:lnTo>
                    <a:pt x="136" y="340"/>
                  </a:lnTo>
                  <a:lnTo>
                    <a:pt x="129" y="343"/>
                  </a:lnTo>
                  <a:lnTo>
                    <a:pt x="121" y="347"/>
                  </a:lnTo>
                  <a:lnTo>
                    <a:pt x="109" y="347"/>
                  </a:lnTo>
                  <a:lnTo>
                    <a:pt x="94" y="350"/>
                  </a:lnTo>
                  <a:lnTo>
                    <a:pt x="84" y="352"/>
                  </a:lnTo>
                  <a:lnTo>
                    <a:pt x="64" y="353"/>
                  </a:lnTo>
                  <a:lnTo>
                    <a:pt x="35" y="358"/>
                  </a:lnTo>
                  <a:lnTo>
                    <a:pt x="0" y="362"/>
                  </a:lnTo>
                  <a:lnTo>
                    <a:pt x="0" y="352"/>
                  </a:lnTo>
                  <a:lnTo>
                    <a:pt x="0" y="340"/>
                  </a:lnTo>
                  <a:lnTo>
                    <a:pt x="2" y="333"/>
                  </a:lnTo>
                  <a:lnTo>
                    <a:pt x="3" y="330"/>
                  </a:lnTo>
                  <a:lnTo>
                    <a:pt x="5" y="328"/>
                  </a:lnTo>
                  <a:lnTo>
                    <a:pt x="8" y="328"/>
                  </a:lnTo>
                  <a:lnTo>
                    <a:pt x="12" y="326"/>
                  </a:lnTo>
                  <a:lnTo>
                    <a:pt x="17" y="325"/>
                  </a:lnTo>
                  <a:lnTo>
                    <a:pt x="20" y="321"/>
                  </a:lnTo>
                  <a:lnTo>
                    <a:pt x="23" y="320"/>
                  </a:lnTo>
                  <a:lnTo>
                    <a:pt x="25" y="315"/>
                  </a:lnTo>
                  <a:lnTo>
                    <a:pt x="28" y="303"/>
                  </a:lnTo>
                  <a:lnTo>
                    <a:pt x="32" y="294"/>
                  </a:lnTo>
                  <a:lnTo>
                    <a:pt x="38" y="288"/>
                  </a:lnTo>
                  <a:lnTo>
                    <a:pt x="44" y="284"/>
                  </a:lnTo>
                  <a:lnTo>
                    <a:pt x="45" y="281"/>
                  </a:lnTo>
                  <a:lnTo>
                    <a:pt x="49" y="279"/>
                  </a:lnTo>
                  <a:lnTo>
                    <a:pt x="50" y="278"/>
                  </a:lnTo>
                  <a:lnTo>
                    <a:pt x="54" y="278"/>
                  </a:lnTo>
                  <a:lnTo>
                    <a:pt x="59" y="276"/>
                  </a:lnTo>
                  <a:lnTo>
                    <a:pt x="62" y="276"/>
                  </a:lnTo>
                  <a:lnTo>
                    <a:pt x="65" y="276"/>
                  </a:lnTo>
                  <a:lnTo>
                    <a:pt x="67" y="278"/>
                  </a:lnTo>
                  <a:lnTo>
                    <a:pt x="69" y="276"/>
                  </a:lnTo>
                  <a:lnTo>
                    <a:pt x="72" y="276"/>
                  </a:lnTo>
                  <a:lnTo>
                    <a:pt x="75" y="274"/>
                  </a:lnTo>
                  <a:lnTo>
                    <a:pt x="79" y="271"/>
                  </a:lnTo>
                  <a:lnTo>
                    <a:pt x="91" y="261"/>
                  </a:lnTo>
                  <a:lnTo>
                    <a:pt x="104" y="251"/>
                  </a:lnTo>
                  <a:lnTo>
                    <a:pt x="114" y="242"/>
                  </a:lnTo>
                  <a:lnTo>
                    <a:pt x="119" y="239"/>
                  </a:lnTo>
                  <a:lnTo>
                    <a:pt x="123" y="239"/>
                  </a:lnTo>
                  <a:lnTo>
                    <a:pt x="126" y="239"/>
                  </a:lnTo>
                  <a:lnTo>
                    <a:pt x="128" y="239"/>
                  </a:lnTo>
                  <a:lnTo>
                    <a:pt x="129" y="236"/>
                  </a:lnTo>
                  <a:lnTo>
                    <a:pt x="131" y="232"/>
                  </a:lnTo>
                  <a:lnTo>
                    <a:pt x="133" y="227"/>
                  </a:lnTo>
                  <a:lnTo>
                    <a:pt x="133" y="224"/>
                  </a:lnTo>
                  <a:lnTo>
                    <a:pt x="133" y="219"/>
                  </a:lnTo>
                  <a:lnTo>
                    <a:pt x="134" y="215"/>
                  </a:lnTo>
                  <a:lnTo>
                    <a:pt x="134" y="214"/>
                  </a:lnTo>
                  <a:lnTo>
                    <a:pt x="136" y="212"/>
                  </a:lnTo>
                  <a:lnTo>
                    <a:pt x="138" y="212"/>
                  </a:lnTo>
                  <a:lnTo>
                    <a:pt x="141" y="212"/>
                  </a:lnTo>
                  <a:lnTo>
                    <a:pt x="144" y="214"/>
                  </a:lnTo>
                  <a:lnTo>
                    <a:pt x="146" y="212"/>
                  </a:lnTo>
                  <a:lnTo>
                    <a:pt x="148" y="210"/>
                  </a:lnTo>
                  <a:lnTo>
                    <a:pt x="148" y="209"/>
                  </a:lnTo>
                  <a:lnTo>
                    <a:pt x="149" y="205"/>
                  </a:lnTo>
                  <a:lnTo>
                    <a:pt x="149" y="202"/>
                  </a:lnTo>
                  <a:lnTo>
                    <a:pt x="151" y="200"/>
                  </a:lnTo>
                  <a:lnTo>
                    <a:pt x="154" y="199"/>
                  </a:lnTo>
                  <a:lnTo>
                    <a:pt x="158" y="199"/>
                  </a:lnTo>
                  <a:lnTo>
                    <a:pt x="161" y="199"/>
                  </a:lnTo>
                  <a:lnTo>
                    <a:pt x="163" y="200"/>
                  </a:lnTo>
                  <a:lnTo>
                    <a:pt x="165" y="202"/>
                  </a:lnTo>
                  <a:lnTo>
                    <a:pt x="166" y="204"/>
                  </a:lnTo>
                  <a:lnTo>
                    <a:pt x="168" y="204"/>
                  </a:lnTo>
                  <a:lnTo>
                    <a:pt x="170" y="204"/>
                  </a:lnTo>
                  <a:lnTo>
                    <a:pt x="173" y="204"/>
                  </a:lnTo>
                  <a:lnTo>
                    <a:pt x="175" y="200"/>
                  </a:lnTo>
                  <a:lnTo>
                    <a:pt x="178" y="197"/>
                  </a:lnTo>
                  <a:lnTo>
                    <a:pt x="180" y="194"/>
                  </a:lnTo>
                  <a:lnTo>
                    <a:pt x="181" y="190"/>
                  </a:lnTo>
                  <a:lnTo>
                    <a:pt x="185" y="187"/>
                  </a:lnTo>
                  <a:lnTo>
                    <a:pt x="188" y="184"/>
                  </a:lnTo>
                  <a:lnTo>
                    <a:pt x="191" y="182"/>
                  </a:lnTo>
                  <a:lnTo>
                    <a:pt x="196" y="180"/>
                  </a:lnTo>
                  <a:lnTo>
                    <a:pt x="200" y="177"/>
                  </a:lnTo>
                  <a:lnTo>
                    <a:pt x="205" y="177"/>
                  </a:lnTo>
                  <a:lnTo>
                    <a:pt x="208" y="175"/>
                  </a:lnTo>
                  <a:lnTo>
                    <a:pt x="212" y="175"/>
                  </a:lnTo>
                  <a:lnTo>
                    <a:pt x="213" y="177"/>
                  </a:lnTo>
                  <a:lnTo>
                    <a:pt x="215" y="179"/>
                  </a:lnTo>
                  <a:lnTo>
                    <a:pt x="217" y="180"/>
                  </a:lnTo>
                  <a:lnTo>
                    <a:pt x="218" y="180"/>
                  </a:lnTo>
                  <a:lnTo>
                    <a:pt x="220" y="180"/>
                  </a:lnTo>
                  <a:lnTo>
                    <a:pt x="222" y="179"/>
                  </a:lnTo>
                  <a:lnTo>
                    <a:pt x="225" y="172"/>
                  </a:lnTo>
                  <a:lnTo>
                    <a:pt x="227" y="167"/>
                  </a:lnTo>
                  <a:lnTo>
                    <a:pt x="230" y="158"/>
                  </a:lnTo>
                  <a:lnTo>
                    <a:pt x="232" y="155"/>
                  </a:lnTo>
                  <a:lnTo>
                    <a:pt x="235" y="152"/>
                  </a:lnTo>
                  <a:lnTo>
                    <a:pt x="237" y="150"/>
                  </a:lnTo>
                  <a:lnTo>
                    <a:pt x="240" y="147"/>
                  </a:lnTo>
                  <a:lnTo>
                    <a:pt x="244" y="142"/>
                  </a:lnTo>
                  <a:lnTo>
                    <a:pt x="247" y="131"/>
                  </a:lnTo>
                  <a:lnTo>
                    <a:pt x="250" y="120"/>
                  </a:lnTo>
                  <a:lnTo>
                    <a:pt x="250" y="106"/>
                  </a:lnTo>
                  <a:lnTo>
                    <a:pt x="270" y="106"/>
                  </a:lnTo>
                  <a:lnTo>
                    <a:pt x="291" y="105"/>
                  </a:lnTo>
                  <a:lnTo>
                    <a:pt x="301" y="103"/>
                  </a:lnTo>
                  <a:lnTo>
                    <a:pt x="321" y="100"/>
                  </a:lnTo>
                  <a:lnTo>
                    <a:pt x="348" y="96"/>
                  </a:lnTo>
                  <a:lnTo>
                    <a:pt x="378" y="89"/>
                  </a:lnTo>
                  <a:lnTo>
                    <a:pt x="413" y="84"/>
                  </a:lnTo>
                  <a:lnTo>
                    <a:pt x="447" y="79"/>
                  </a:lnTo>
                  <a:lnTo>
                    <a:pt x="480" y="73"/>
                  </a:lnTo>
                  <a:lnTo>
                    <a:pt x="509" y="68"/>
                  </a:lnTo>
                  <a:lnTo>
                    <a:pt x="533" y="64"/>
                  </a:lnTo>
                  <a:lnTo>
                    <a:pt x="549" y="61"/>
                  </a:lnTo>
                  <a:lnTo>
                    <a:pt x="563" y="58"/>
                  </a:lnTo>
                  <a:lnTo>
                    <a:pt x="583" y="53"/>
                  </a:lnTo>
                  <a:lnTo>
                    <a:pt x="612" y="47"/>
                  </a:lnTo>
                  <a:lnTo>
                    <a:pt x="643" y="41"/>
                  </a:lnTo>
                  <a:lnTo>
                    <a:pt x="679" y="34"/>
                  </a:lnTo>
                  <a:lnTo>
                    <a:pt x="716" y="26"/>
                  </a:lnTo>
                  <a:lnTo>
                    <a:pt x="751" y="19"/>
                  </a:lnTo>
                  <a:lnTo>
                    <a:pt x="786" y="12"/>
                  </a:lnTo>
                  <a:lnTo>
                    <a:pt x="817" y="5"/>
                  </a:lnTo>
                  <a:lnTo>
                    <a:pt x="84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 name="Freeform 44"/>
            <p:cNvSpPr>
              <a:spLocks/>
            </p:cNvSpPr>
            <p:nvPr/>
          </p:nvSpPr>
          <p:spPr bwMode="auto">
            <a:xfrm>
              <a:off x="4339597" y="4194155"/>
              <a:ext cx="678270" cy="1141690"/>
            </a:xfrm>
            <a:custGeom>
              <a:avLst/>
              <a:gdLst>
                <a:gd name="T0" fmla="*/ 486 w 865"/>
                <a:gd name="T1" fmla="*/ 112 h 1456"/>
                <a:gd name="T2" fmla="*/ 860 w 865"/>
                <a:gd name="T3" fmla="*/ 1251 h 1456"/>
                <a:gd name="T4" fmla="*/ 810 w 865"/>
                <a:gd name="T5" fmla="*/ 1312 h 1456"/>
                <a:gd name="T6" fmla="*/ 781 w 865"/>
                <a:gd name="T7" fmla="*/ 1413 h 1456"/>
                <a:gd name="T8" fmla="*/ 797 w 865"/>
                <a:gd name="T9" fmla="*/ 1446 h 1456"/>
                <a:gd name="T10" fmla="*/ 491 w 865"/>
                <a:gd name="T11" fmla="*/ 1413 h 1456"/>
                <a:gd name="T12" fmla="*/ 482 w 865"/>
                <a:gd name="T13" fmla="*/ 1403 h 1456"/>
                <a:gd name="T14" fmla="*/ 477 w 865"/>
                <a:gd name="T15" fmla="*/ 1322 h 1456"/>
                <a:gd name="T16" fmla="*/ 429 w 865"/>
                <a:gd name="T17" fmla="*/ 1258 h 1456"/>
                <a:gd name="T18" fmla="*/ 397 w 865"/>
                <a:gd name="T19" fmla="*/ 1240 h 1456"/>
                <a:gd name="T20" fmla="*/ 393 w 865"/>
                <a:gd name="T21" fmla="*/ 1203 h 1456"/>
                <a:gd name="T22" fmla="*/ 336 w 865"/>
                <a:gd name="T23" fmla="*/ 1179 h 1456"/>
                <a:gd name="T24" fmla="*/ 309 w 865"/>
                <a:gd name="T25" fmla="*/ 1146 h 1456"/>
                <a:gd name="T26" fmla="*/ 277 w 865"/>
                <a:gd name="T27" fmla="*/ 1119 h 1456"/>
                <a:gd name="T28" fmla="*/ 229 w 865"/>
                <a:gd name="T29" fmla="*/ 1099 h 1456"/>
                <a:gd name="T30" fmla="*/ 176 w 865"/>
                <a:gd name="T31" fmla="*/ 1072 h 1456"/>
                <a:gd name="T32" fmla="*/ 185 w 865"/>
                <a:gd name="T33" fmla="*/ 1040 h 1456"/>
                <a:gd name="T34" fmla="*/ 188 w 865"/>
                <a:gd name="T35" fmla="*/ 1015 h 1456"/>
                <a:gd name="T36" fmla="*/ 183 w 865"/>
                <a:gd name="T37" fmla="*/ 989 h 1456"/>
                <a:gd name="T38" fmla="*/ 180 w 865"/>
                <a:gd name="T39" fmla="*/ 966 h 1456"/>
                <a:gd name="T40" fmla="*/ 163 w 865"/>
                <a:gd name="T41" fmla="*/ 937 h 1456"/>
                <a:gd name="T42" fmla="*/ 146 w 865"/>
                <a:gd name="T43" fmla="*/ 912 h 1456"/>
                <a:gd name="T44" fmla="*/ 134 w 865"/>
                <a:gd name="T45" fmla="*/ 870 h 1456"/>
                <a:gd name="T46" fmla="*/ 119 w 865"/>
                <a:gd name="T47" fmla="*/ 835 h 1456"/>
                <a:gd name="T48" fmla="*/ 104 w 865"/>
                <a:gd name="T49" fmla="*/ 789 h 1456"/>
                <a:gd name="T50" fmla="*/ 121 w 865"/>
                <a:gd name="T51" fmla="*/ 766 h 1456"/>
                <a:gd name="T52" fmla="*/ 129 w 865"/>
                <a:gd name="T53" fmla="*/ 732 h 1456"/>
                <a:gd name="T54" fmla="*/ 99 w 865"/>
                <a:gd name="T55" fmla="*/ 715 h 1456"/>
                <a:gd name="T56" fmla="*/ 84 w 865"/>
                <a:gd name="T57" fmla="*/ 670 h 1456"/>
                <a:gd name="T58" fmla="*/ 86 w 865"/>
                <a:gd name="T59" fmla="*/ 638 h 1456"/>
                <a:gd name="T60" fmla="*/ 99 w 865"/>
                <a:gd name="T61" fmla="*/ 628 h 1456"/>
                <a:gd name="T62" fmla="*/ 124 w 865"/>
                <a:gd name="T63" fmla="*/ 655 h 1456"/>
                <a:gd name="T64" fmla="*/ 124 w 865"/>
                <a:gd name="T65" fmla="*/ 630 h 1456"/>
                <a:gd name="T66" fmla="*/ 111 w 865"/>
                <a:gd name="T67" fmla="*/ 593 h 1456"/>
                <a:gd name="T68" fmla="*/ 129 w 865"/>
                <a:gd name="T69" fmla="*/ 576 h 1456"/>
                <a:gd name="T70" fmla="*/ 170 w 865"/>
                <a:gd name="T71" fmla="*/ 589 h 1456"/>
                <a:gd name="T72" fmla="*/ 183 w 865"/>
                <a:gd name="T73" fmla="*/ 584 h 1456"/>
                <a:gd name="T74" fmla="*/ 163 w 865"/>
                <a:gd name="T75" fmla="*/ 581 h 1456"/>
                <a:gd name="T76" fmla="*/ 131 w 865"/>
                <a:gd name="T77" fmla="*/ 573 h 1456"/>
                <a:gd name="T78" fmla="*/ 104 w 865"/>
                <a:gd name="T79" fmla="*/ 563 h 1456"/>
                <a:gd name="T80" fmla="*/ 101 w 865"/>
                <a:gd name="T81" fmla="*/ 583 h 1456"/>
                <a:gd name="T82" fmla="*/ 86 w 865"/>
                <a:gd name="T83" fmla="*/ 588 h 1456"/>
                <a:gd name="T84" fmla="*/ 66 w 865"/>
                <a:gd name="T85" fmla="*/ 564 h 1456"/>
                <a:gd name="T86" fmla="*/ 54 w 865"/>
                <a:gd name="T87" fmla="*/ 552 h 1456"/>
                <a:gd name="T88" fmla="*/ 66 w 865"/>
                <a:gd name="T89" fmla="*/ 539 h 1456"/>
                <a:gd name="T90" fmla="*/ 54 w 865"/>
                <a:gd name="T91" fmla="*/ 505 h 1456"/>
                <a:gd name="T92" fmla="*/ 13 w 865"/>
                <a:gd name="T93" fmla="*/ 420 h 1456"/>
                <a:gd name="T94" fmla="*/ 20 w 865"/>
                <a:gd name="T95" fmla="*/ 398 h 1456"/>
                <a:gd name="T96" fmla="*/ 32 w 865"/>
                <a:gd name="T97" fmla="*/ 336 h 1456"/>
                <a:gd name="T98" fmla="*/ 29 w 865"/>
                <a:gd name="T99" fmla="*/ 289 h 1456"/>
                <a:gd name="T100" fmla="*/ 15 w 865"/>
                <a:gd name="T101" fmla="*/ 257 h 1456"/>
                <a:gd name="T102" fmla="*/ 0 w 865"/>
                <a:gd name="T103" fmla="*/ 223 h 1456"/>
                <a:gd name="T104" fmla="*/ 18 w 865"/>
                <a:gd name="T105" fmla="*/ 183 h 1456"/>
                <a:gd name="T106" fmla="*/ 42 w 865"/>
                <a:gd name="T107" fmla="*/ 151 h 1456"/>
                <a:gd name="T108" fmla="*/ 64 w 865"/>
                <a:gd name="T109" fmla="*/ 102 h 1456"/>
                <a:gd name="T110" fmla="*/ 74 w 865"/>
                <a:gd name="T111" fmla="*/ 47 h 1456"/>
                <a:gd name="T112" fmla="*/ 81 w 865"/>
                <a:gd name="T113" fmla="*/ 1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5" h="1456">
                  <a:moveTo>
                    <a:pt x="74" y="0"/>
                  </a:moveTo>
                  <a:lnTo>
                    <a:pt x="96" y="6"/>
                  </a:lnTo>
                  <a:lnTo>
                    <a:pt x="128" y="16"/>
                  </a:lnTo>
                  <a:lnTo>
                    <a:pt x="170" y="28"/>
                  </a:lnTo>
                  <a:lnTo>
                    <a:pt x="218" y="42"/>
                  </a:lnTo>
                  <a:lnTo>
                    <a:pt x="276" y="57"/>
                  </a:lnTo>
                  <a:lnTo>
                    <a:pt x="339" y="74"/>
                  </a:lnTo>
                  <a:lnTo>
                    <a:pt x="410" y="92"/>
                  </a:lnTo>
                  <a:lnTo>
                    <a:pt x="486" y="112"/>
                  </a:lnTo>
                  <a:lnTo>
                    <a:pt x="378" y="507"/>
                  </a:lnTo>
                  <a:lnTo>
                    <a:pt x="827" y="1154"/>
                  </a:lnTo>
                  <a:lnTo>
                    <a:pt x="827" y="1162"/>
                  </a:lnTo>
                  <a:lnTo>
                    <a:pt x="827" y="1172"/>
                  </a:lnTo>
                  <a:lnTo>
                    <a:pt x="828" y="1191"/>
                  </a:lnTo>
                  <a:lnTo>
                    <a:pt x="835" y="1209"/>
                  </a:lnTo>
                  <a:lnTo>
                    <a:pt x="847" y="1228"/>
                  </a:lnTo>
                  <a:lnTo>
                    <a:pt x="857" y="1246"/>
                  </a:lnTo>
                  <a:lnTo>
                    <a:pt x="860" y="1251"/>
                  </a:lnTo>
                  <a:lnTo>
                    <a:pt x="862" y="1255"/>
                  </a:lnTo>
                  <a:lnTo>
                    <a:pt x="864" y="1258"/>
                  </a:lnTo>
                  <a:lnTo>
                    <a:pt x="865" y="1262"/>
                  </a:lnTo>
                  <a:lnTo>
                    <a:pt x="864" y="1265"/>
                  </a:lnTo>
                  <a:lnTo>
                    <a:pt x="860" y="1267"/>
                  </a:lnTo>
                  <a:lnTo>
                    <a:pt x="855" y="1270"/>
                  </a:lnTo>
                  <a:lnTo>
                    <a:pt x="832" y="1282"/>
                  </a:lnTo>
                  <a:lnTo>
                    <a:pt x="817" y="1298"/>
                  </a:lnTo>
                  <a:lnTo>
                    <a:pt x="810" y="1312"/>
                  </a:lnTo>
                  <a:lnTo>
                    <a:pt x="803" y="1329"/>
                  </a:lnTo>
                  <a:lnTo>
                    <a:pt x="798" y="1344"/>
                  </a:lnTo>
                  <a:lnTo>
                    <a:pt x="792" y="1359"/>
                  </a:lnTo>
                  <a:lnTo>
                    <a:pt x="783" y="1372"/>
                  </a:lnTo>
                  <a:lnTo>
                    <a:pt x="776" y="1383"/>
                  </a:lnTo>
                  <a:lnTo>
                    <a:pt x="773" y="1393"/>
                  </a:lnTo>
                  <a:lnTo>
                    <a:pt x="775" y="1404"/>
                  </a:lnTo>
                  <a:lnTo>
                    <a:pt x="778" y="1409"/>
                  </a:lnTo>
                  <a:lnTo>
                    <a:pt x="781" y="1413"/>
                  </a:lnTo>
                  <a:lnTo>
                    <a:pt x="785" y="1416"/>
                  </a:lnTo>
                  <a:lnTo>
                    <a:pt x="788" y="1421"/>
                  </a:lnTo>
                  <a:lnTo>
                    <a:pt x="792" y="1425"/>
                  </a:lnTo>
                  <a:lnTo>
                    <a:pt x="792" y="1430"/>
                  </a:lnTo>
                  <a:lnTo>
                    <a:pt x="792" y="1435"/>
                  </a:lnTo>
                  <a:lnTo>
                    <a:pt x="793" y="1438"/>
                  </a:lnTo>
                  <a:lnTo>
                    <a:pt x="795" y="1441"/>
                  </a:lnTo>
                  <a:lnTo>
                    <a:pt x="795" y="1445"/>
                  </a:lnTo>
                  <a:lnTo>
                    <a:pt x="797" y="1446"/>
                  </a:lnTo>
                  <a:lnTo>
                    <a:pt x="795" y="1450"/>
                  </a:lnTo>
                  <a:lnTo>
                    <a:pt x="793" y="1451"/>
                  </a:lnTo>
                  <a:lnTo>
                    <a:pt x="788" y="1453"/>
                  </a:lnTo>
                  <a:lnTo>
                    <a:pt x="776" y="1453"/>
                  </a:lnTo>
                  <a:lnTo>
                    <a:pt x="765" y="1453"/>
                  </a:lnTo>
                  <a:lnTo>
                    <a:pt x="760" y="1456"/>
                  </a:lnTo>
                  <a:lnTo>
                    <a:pt x="491" y="1430"/>
                  </a:lnTo>
                  <a:lnTo>
                    <a:pt x="491" y="1418"/>
                  </a:lnTo>
                  <a:lnTo>
                    <a:pt x="491" y="1413"/>
                  </a:lnTo>
                  <a:lnTo>
                    <a:pt x="491" y="1409"/>
                  </a:lnTo>
                  <a:lnTo>
                    <a:pt x="491" y="1406"/>
                  </a:lnTo>
                  <a:lnTo>
                    <a:pt x="489" y="1403"/>
                  </a:lnTo>
                  <a:lnTo>
                    <a:pt x="487" y="1401"/>
                  </a:lnTo>
                  <a:lnTo>
                    <a:pt x="486" y="1401"/>
                  </a:lnTo>
                  <a:lnTo>
                    <a:pt x="486" y="1403"/>
                  </a:lnTo>
                  <a:lnTo>
                    <a:pt x="484" y="1403"/>
                  </a:lnTo>
                  <a:lnTo>
                    <a:pt x="484" y="1403"/>
                  </a:lnTo>
                  <a:lnTo>
                    <a:pt x="482" y="1403"/>
                  </a:lnTo>
                  <a:lnTo>
                    <a:pt x="482" y="1401"/>
                  </a:lnTo>
                  <a:lnTo>
                    <a:pt x="482" y="1398"/>
                  </a:lnTo>
                  <a:lnTo>
                    <a:pt x="484" y="1394"/>
                  </a:lnTo>
                  <a:lnTo>
                    <a:pt x="486" y="1391"/>
                  </a:lnTo>
                  <a:lnTo>
                    <a:pt x="486" y="1383"/>
                  </a:lnTo>
                  <a:lnTo>
                    <a:pt x="487" y="1371"/>
                  </a:lnTo>
                  <a:lnTo>
                    <a:pt x="487" y="1356"/>
                  </a:lnTo>
                  <a:lnTo>
                    <a:pt x="484" y="1341"/>
                  </a:lnTo>
                  <a:lnTo>
                    <a:pt x="477" y="1322"/>
                  </a:lnTo>
                  <a:lnTo>
                    <a:pt x="471" y="1309"/>
                  </a:lnTo>
                  <a:lnTo>
                    <a:pt x="464" y="1300"/>
                  </a:lnTo>
                  <a:lnTo>
                    <a:pt x="455" y="1288"/>
                  </a:lnTo>
                  <a:lnTo>
                    <a:pt x="447" y="1278"/>
                  </a:lnTo>
                  <a:lnTo>
                    <a:pt x="442" y="1273"/>
                  </a:lnTo>
                  <a:lnTo>
                    <a:pt x="440" y="1270"/>
                  </a:lnTo>
                  <a:lnTo>
                    <a:pt x="437" y="1267"/>
                  </a:lnTo>
                  <a:lnTo>
                    <a:pt x="432" y="1263"/>
                  </a:lnTo>
                  <a:lnTo>
                    <a:pt x="429" y="1258"/>
                  </a:lnTo>
                  <a:lnTo>
                    <a:pt x="425" y="1253"/>
                  </a:lnTo>
                  <a:lnTo>
                    <a:pt x="422" y="1248"/>
                  </a:lnTo>
                  <a:lnTo>
                    <a:pt x="418" y="1245"/>
                  </a:lnTo>
                  <a:lnTo>
                    <a:pt x="415" y="1241"/>
                  </a:lnTo>
                  <a:lnTo>
                    <a:pt x="410" y="1240"/>
                  </a:lnTo>
                  <a:lnTo>
                    <a:pt x="405" y="1240"/>
                  </a:lnTo>
                  <a:lnTo>
                    <a:pt x="402" y="1240"/>
                  </a:lnTo>
                  <a:lnTo>
                    <a:pt x="398" y="1240"/>
                  </a:lnTo>
                  <a:lnTo>
                    <a:pt x="397" y="1240"/>
                  </a:lnTo>
                  <a:lnTo>
                    <a:pt x="397" y="1241"/>
                  </a:lnTo>
                  <a:lnTo>
                    <a:pt x="395" y="1240"/>
                  </a:lnTo>
                  <a:lnTo>
                    <a:pt x="393" y="1240"/>
                  </a:lnTo>
                  <a:lnTo>
                    <a:pt x="390" y="1235"/>
                  </a:lnTo>
                  <a:lnTo>
                    <a:pt x="390" y="1226"/>
                  </a:lnTo>
                  <a:lnTo>
                    <a:pt x="392" y="1216"/>
                  </a:lnTo>
                  <a:lnTo>
                    <a:pt x="393" y="1209"/>
                  </a:lnTo>
                  <a:lnTo>
                    <a:pt x="393" y="1206"/>
                  </a:lnTo>
                  <a:lnTo>
                    <a:pt x="393" y="1203"/>
                  </a:lnTo>
                  <a:lnTo>
                    <a:pt x="392" y="1199"/>
                  </a:lnTo>
                  <a:lnTo>
                    <a:pt x="388" y="1194"/>
                  </a:lnTo>
                  <a:lnTo>
                    <a:pt x="385" y="1193"/>
                  </a:lnTo>
                  <a:lnTo>
                    <a:pt x="380" y="1191"/>
                  </a:lnTo>
                  <a:lnTo>
                    <a:pt x="375" y="1191"/>
                  </a:lnTo>
                  <a:lnTo>
                    <a:pt x="368" y="1191"/>
                  </a:lnTo>
                  <a:lnTo>
                    <a:pt x="361" y="1191"/>
                  </a:lnTo>
                  <a:lnTo>
                    <a:pt x="350" y="1186"/>
                  </a:lnTo>
                  <a:lnTo>
                    <a:pt x="336" y="1179"/>
                  </a:lnTo>
                  <a:lnTo>
                    <a:pt x="323" y="1169"/>
                  </a:lnTo>
                  <a:lnTo>
                    <a:pt x="318" y="1166"/>
                  </a:lnTo>
                  <a:lnTo>
                    <a:pt x="314" y="1162"/>
                  </a:lnTo>
                  <a:lnTo>
                    <a:pt x="313" y="1159"/>
                  </a:lnTo>
                  <a:lnTo>
                    <a:pt x="311" y="1157"/>
                  </a:lnTo>
                  <a:lnTo>
                    <a:pt x="311" y="1156"/>
                  </a:lnTo>
                  <a:lnTo>
                    <a:pt x="311" y="1152"/>
                  </a:lnTo>
                  <a:lnTo>
                    <a:pt x="311" y="1151"/>
                  </a:lnTo>
                  <a:lnTo>
                    <a:pt x="309" y="1146"/>
                  </a:lnTo>
                  <a:lnTo>
                    <a:pt x="308" y="1142"/>
                  </a:lnTo>
                  <a:lnTo>
                    <a:pt x="304" y="1139"/>
                  </a:lnTo>
                  <a:lnTo>
                    <a:pt x="301" y="1137"/>
                  </a:lnTo>
                  <a:lnTo>
                    <a:pt x="297" y="1134"/>
                  </a:lnTo>
                  <a:lnTo>
                    <a:pt x="294" y="1130"/>
                  </a:lnTo>
                  <a:lnTo>
                    <a:pt x="289" y="1125"/>
                  </a:lnTo>
                  <a:lnTo>
                    <a:pt x="284" y="1122"/>
                  </a:lnTo>
                  <a:lnTo>
                    <a:pt x="281" y="1119"/>
                  </a:lnTo>
                  <a:lnTo>
                    <a:pt x="277" y="1119"/>
                  </a:lnTo>
                  <a:lnTo>
                    <a:pt x="274" y="1117"/>
                  </a:lnTo>
                  <a:lnTo>
                    <a:pt x="269" y="1117"/>
                  </a:lnTo>
                  <a:lnTo>
                    <a:pt x="264" y="1117"/>
                  </a:lnTo>
                  <a:lnTo>
                    <a:pt x="257" y="1114"/>
                  </a:lnTo>
                  <a:lnTo>
                    <a:pt x="252" y="1112"/>
                  </a:lnTo>
                  <a:lnTo>
                    <a:pt x="247" y="1107"/>
                  </a:lnTo>
                  <a:lnTo>
                    <a:pt x="242" y="1104"/>
                  </a:lnTo>
                  <a:lnTo>
                    <a:pt x="235" y="1102"/>
                  </a:lnTo>
                  <a:lnTo>
                    <a:pt x="229" y="1099"/>
                  </a:lnTo>
                  <a:lnTo>
                    <a:pt x="222" y="1095"/>
                  </a:lnTo>
                  <a:lnTo>
                    <a:pt x="212" y="1092"/>
                  </a:lnTo>
                  <a:lnTo>
                    <a:pt x="202" y="1092"/>
                  </a:lnTo>
                  <a:lnTo>
                    <a:pt x="193" y="1090"/>
                  </a:lnTo>
                  <a:lnTo>
                    <a:pt x="188" y="1085"/>
                  </a:lnTo>
                  <a:lnTo>
                    <a:pt x="185" y="1082"/>
                  </a:lnTo>
                  <a:lnTo>
                    <a:pt x="181" y="1078"/>
                  </a:lnTo>
                  <a:lnTo>
                    <a:pt x="178" y="1075"/>
                  </a:lnTo>
                  <a:lnTo>
                    <a:pt x="176" y="1072"/>
                  </a:lnTo>
                  <a:lnTo>
                    <a:pt x="176" y="1068"/>
                  </a:lnTo>
                  <a:lnTo>
                    <a:pt x="176" y="1065"/>
                  </a:lnTo>
                  <a:lnTo>
                    <a:pt x="180" y="1062"/>
                  </a:lnTo>
                  <a:lnTo>
                    <a:pt x="181" y="1057"/>
                  </a:lnTo>
                  <a:lnTo>
                    <a:pt x="183" y="1050"/>
                  </a:lnTo>
                  <a:lnTo>
                    <a:pt x="183" y="1045"/>
                  </a:lnTo>
                  <a:lnTo>
                    <a:pt x="183" y="1041"/>
                  </a:lnTo>
                  <a:lnTo>
                    <a:pt x="183" y="1040"/>
                  </a:lnTo>
                  <a:lnTo>
                    <a:pt x="185" y="1040"/>
                  </a:lnTo>
                  <a:lnTo>
                    <a:pt x="187" y="1038"/>
                  </a:lnTo>
                  <a:lnTo>
                    <a:pt x="188" y="1036"/>
                  </a:lnTo>
                  <a:lnTo>
                    <a:pt x="190" y="1033"/>
                  </a:lnTo>
                  <a:lnTo>
                    <a:pt x="190" y="1030"/>
                  </a:lnTo>
                  <a:lnTo>
                    <a:pt x="188" y="1025"/>
                  </a:lnTo>
                  <a:lnTo>
                    <a:pt x="188" y="1021"/>
                  </a:lnTo>
                  <a:lnTo>
                    <a:pt x="188" y="1018"/>
                  </a:lnTo>
                  <a:lnTo>
                    <a:pt x="188" y="1016"/>
                  </a:lnTo>
                  <a:lnTo>
                    <a:pt x="188" y="1015"/>
                  </a:lnTo>
                  <a:lnTo>
                    <a:pt x="190" y="1011"/>
                  </a:lnTo>
                  <a:lnTo>
                    <a:pt x="192" y="1009"/>
                  </a:lnTo>
                  <a:lnTo>
                    <a:pt x="193" y="1004"/>
                  </a:lnTo>
                  <a:lnTo>
                    <a:pt x="193" y="1001"/>
                  </a:lnTo>
                  <a:lnTo>
                    <a:pt x="193" y="998"/>
                  </a:lnTo>
                  <a:lnTo>
                    <a:pt x="192" y="994"/>
                  </a:lnTo>
                  <a:lnTo>
                    <a:pt x="190" y="993"/>
                  </a:lnTo>
                  <a:lnTo>
                    <a:pt x="187" y="991"/>
                  </a:lnTo>
                  <a:lnTo>
                    <a:pt x="183" y="989"/>
                  </a:lnTo>
                  <a:lnTo>
                    <a:pt x="181" y="988"/>
                  </a:lnTo>
                  <a:lnTo>
                    <a:pt x="178" y="986"/>
                  </a:lnTo>
                  <a:lnTo>
                    <a:pt x="176" y="983"/>
                  </a:lnTo>
                  <a:lnTo>
                    <a:pt x="175" y="978"/>
                  </a:lnTo>
                  <a:lnTo>
                    <a:pt x="175" y="974"/>
                  </a:lnTo>
                  <a:lnTo>
                    <a:pt x="176" y="973"/>
                  </a:lnTo>
                  <a:lnTo>
                    <a:pt x="178" y="969"/>
                  </a:lnTo>
                  <a:lnTo>
                    <a:pt x="180" y="967"/>
                  </a:lnTo>
                  <a:lnTo>
                    <a:pt x="180" y="966"/>
                  </a:lnTo>
                  <a:lnTo>
                    <a:pt x="180" y="962"/>
                  </a:lnTo>
                  <a:lnTo>
                    <a:pt x="178" y="959"/>
                  </a:lnTo>
                  <a:lnTo>
                    <a:pt x="176" y="956"/>
                  </a:lnTo>
                  <a:lnTo>
                    <a:pt x="176" y="952"/>
                  </a:lnTo>
                  <a:lnTo>
                    <a:pt x="175" y="951"/>
                  </a:lnTo>
                  <a:lnTo>
                    <a:pt x="171" y="947"/>
                  </a:lnTo>
                  <a:lnTo>
                    <a:pt x="170" y="944"/>
                  </a:lnTo>
                  <a:lnTo>
                    <a:pt x="166" y="941"/>
                  </a:lnTo>
                  <a:lnTo>
                    <a:pt x="163" y="937"/>
                  </a:lnTo>
                  <a:lnTo>
                    <a:pt x="163" y="934"/>
                  </a:lnTo>
                  <a:lnTo>
                    <a:pt x="161" y="931"/>
                  </a:lnTo>
                  <a:lnTo>
                    <a:pt x="161" y="927"/>
                  </a:lnTo>
                  <a:lnTo>
                    <a:pt x="160" y="922"/>
                  </a:lnTo>
                  <a:lnTo>
                    <a:pt x="158" y="920"/>
                  </a:lnTo>
                  <a:lnTo>
                    <a:pt x="155" y="919"/>
                  </a:lnTo>
                  <a:lnTo>
                    <a:pt x="151" y="917"/>
                  </a:lnTo>
                  <a:lnTo>
                    <a:pt x="150" y="914"/>
                  </a:lnTo>
                  <a:lnTo>
                    <a:pt x="146" y="912"/>
                  </a:lnTo>
                  <a:lnTo>
                    <a:pt x="146" y="909"/>
                  </a:lnTo>
                  <a:lnTo>
                    <a:pt x="146" y="905"/>
                  </a:lnTo>
                  <a:lnTo>
                    <a:pt x="145" y="899"/>
                  </a:lnTo>
                  <a:lnTo>
                    <a:pt x="141" y="892"/>
                  </a:lnTo>
                  <a:lnTo>
                    <a:pt x="139" y="887"/>
                  </a:lnTo>
                  <a:lnTo>
                    <a:pt x="136" y="882"/>
                  </a:lnTo>
                  <a:lnTo>
                    <a:pt x="134" y="878"/>
                  </a:lnTo>
                  <a:lnTo>
                    <a:pt x="134" y="875"/>
                  </a:lnTo>
                  <a:lnTo>
                    <a:pt x="134" y="870"/>
                  </a:lnTo>
                  <a:lnTo>
                    <a:pt x="134" y="865"/>
                  </a:lnTo>
                  <a:lnTo>
                    <a:pt x="133" y="860"/>
                  </a:lnTo>
                  <a:lnTo>
                    <a:pt x="129" y="857"/>
                  </a:lnTo>
                  <a:lnTo>
                    <a:pt x="128" y="853"/>
                  </a:lnTo>
                  <a:lnTo>
                    <a:pt x="124" y="850"/>
                  </a:lnTo>
                  <a:lnTo>
                    <a:pt x="124" y="846"/>
                  </a:lnTo>
                  <a:lnTo>
                    <a:pt x="123" y="841"/>
                  </a:lnTo>
                  <a:lnTo>
                    <a:pt x="121" y="840"/>
                  </a:lnTo>
                  <a:lnTo>
                    <a:pt x="119" y="835"/>
                  </a:lnTo>
                  <a:lnTo>
                    <a:pt x="116" y="830"/>
                  </a:lnTo>
                  <a:lnTo>
                    <a:pt x="113" y="825"/>
                  </a:lnTo>
                  <a:lnTo>
                    <a:pt x="109" y="820"/>
                  </a:lnTo>
                  <a:lnTo>
                    <a:pt x="106" y="816"/>
                  </a:lnTo>
                  <a:lnTo>
                    <a:pt x="104" y="811"/>
                  </a:lnTo>
                  <a:lnTo>
                    <a:pt x="104" y="806"/>
                  </a:lnTo>
                  <a:lnTo>
                    <a:pt x="104" y="801"/>
                  </a:lnTo>
                  <a:lnTo>
                    <a:pt x="104" y="796"/>
                  </a:lnTo>
                  <a:lnTo>
                    <a:pt x="104" y="789"/>
                  </a:lnTo>
                  <a:lnTo>
                    <a:pt x="104" y="783"/>
                  </a:lnTo>
                  <a:lnTo>
                    <a:pt x="104" y="779"/>
                  </a:lnTo>
                  <a:lnTo>
                    <a:pt x="106" y="776"/>
                  </a:lnTo>
                  <a:lnTo>
                    <a:pt x="108" y="774"/>
                  </a:lnTo>
                  <a:lnTo>
                    <a:pt x="109" y="773"/>
                  </a:lnTo>
                  <a:lnTo>
                    <a:pt x="111" y="773"/>
                  </a:lnTo>
                  <a:lnTo>
                    <a:pt x="114" y="769"/>
                  </a:lnTo>
                  <a:lnTo>
                    <a:pt x="118" y="768"/>
                  </a:lnTo>
                  <a:lnTo>
                    <a:pt x="121" y="766"/>
                  </a:lnTo>
                  <a:lnTo>
                    <a:pt x="124" y="762"/>
                  </a:lnTo>
                  <a:lnTo>
                    <a:pt x="126" y="761"/>
                  </a:lnTo>
                  <a:lnTo>
                    <a:pt x="128" y="757"/>
                  </a:lnTo>
                  <a:lnTo>
                    <a:pt x="129" y="756"/>
                  </a:lnTo>
                  <a:lnTo>
                    <a:pt x="131" y="752"/>
                  </a:lnTo>
                  <a:lnTo>
                    <a:pt x="131" y="747"/>
                  </a:lnTo>
                  <a:lnTo>
                    <a:pt x="131" y="742"/>
                  </a:lnTo>
                  <a:lnTo>
                    <a:pt x="129" y="737"/>
                  </a:lnTo>
                  <a:lnTo>
                    <a:pt x="129" y="732"/>
                  </a:lnTo>
                  <a:lnTo>
                    <a:pt x="128" y="729"/>
                  </a:lnTo>
                  <a:lnTo>
                    <a:pt x="126" y="726"/>
                  </a:lnTo>
                  <a:lnTo>
                    <a:pt x="124" y="726"/>
                  </a:lnTo>
                  <a:lnTo>
                    <a:pt x="121" y="726"/>
                  </a:lnTo>
                  <a:lnTo>
                    <a:pt x="118" y="726"/>
                  </a:lnTo>
                  <a:lnTo>
                    <a:pt x="114" y="726"/>
                  </a:lnTo>
                  <a:lnTo>
                    <a:pt x="108" y="724"/>
                  </a:lnTo>
                  <a:lnTo>
                    <a:pt x="103" y="720"/>
                  </a:lnTo>
                  <a:lnTo>
                    <a:pt x="99" y="715"/>
                  </a:lnTo>
                  <a:lnTo>
                    <a:pt x="96" y="710"/>
                  </a:lnTo>
                  <a:lnTo>
                    <a:pt x="92" y="705"/>
                  </a:lnTo>
                  <a:lnTo>
                    <a:pt x="89" y="699"/>
                  </a:lnTo>
                  <a:lnTo>
                    <a:pt x="86" y="692"/>
                  </a:lnTo>
                  <a:lnTo>
                    <a:pt x="84" y="687"/>
                  </a:lnTo>
                  <a:lnTo>
                    <a:pt x="82" y="682"/>
                  </a:lnTo>
                  <a:lnTo>
                    <a:pt x="82" y="677"/>
                  </a:lnTo>
                  <a:lnTo>
                    <a:pt x="84" y="672"/>
                  </a:lnTo>
                  <a:lnTo>
                    <a:pt x="84" y="670"/>
                  </a:lnTo>
                  <a:lnTo>
                    <a:pt x="86" y="668"/>
                  </a:lnTo>
                  <a:lnTo>
                    <a:pt x="86" y="665"/>
                  </a:lnTo>
                  <a:lnTo>
                    <a:pt x="87" y="662"/>
                  </a:lnTo>
                  <a:lnTo>
                    <a:pt x="87" y="660"/>
                  </a:lnTo>
                  <a:lnTo>
                    <a:pt x="87" y="658"/>
                  </a:lnTo>
                  <a:lnTo>
                    <a:pt x="89" y="652"/>
                  </a:lnTo>
                  <a:lnTo>
                    <a:pt x="87" y="647"/>
                  </a:lnTo>
                  <a:lnTo>
                    <a:pt x="86" y="642"/>
                  </a:lnTo>
                  <a:lnTo>
                    <a:pt x="86" y="638"/>
                  </a:lnTo>
                  <a:lnTo>
                    <a:pt x="84" y="633"/>
                  </a:lnTo>
                  <a:lnTo>
                    <a:pt x="82" y="630"/>
                  </a:lnTo>
                  <a:lnTo>
                    <a:pt x="84" y="626"/>
                  </a:lnTo>
                  <a:lnTo>
                    <a:pt x="86" y="623"/>
                  </a:lnTo>
                  <a:lnTo>
                    <a:pt x="89" y="621"/>
                  </a:lnTo>
                  <a:lnTo>
                    <a:pt x="92" y="621"/>
                  </a:lnTo>
                  <a:lnTo>
                    <a:pt x="94" y="621"/>
                  </a:lnTo>
                  <a:lnTo>
                    <a:pt x="97" y="625"/>
                  </a:lnTo>
                  <a:lnTo>
                    <a:pt x="99" y="628"/>
                  </a:lnTo>
                  <a:lnTo>
                    <a:pt x="101" y="631"/>
                  </a:lnTo>
                  <a:lnTo>
                    <a:pt x="103" y="633"/>
                  </a:lnTo>
                  <a:lnTo>
                    <a:pt x="106" y="636"/>
                  </a:lnTo>
                  <a:lnTo>
                    <a:pt x="109" y="642"/>
                  </a:lnTo>
                  <a:lnTo>
                    <a:pt x="113" y="645"/>
                  </a:lnTo>
                  <a:lnTo>
                    <a:pt x="116" y="650"/>
                  </a:lnTo>
                  <a:lnTo>
                    <a:pt x="119" y="653"/>
                  </a:lnTo>
                  <a:lnTo>
                    <a:pt x="123" y="655"/>
                  </a:lnTo>
                  <a:lnTo>
                    <a:pt x="124" y="655"/>
                  </a:lnTo>
                  <a:lnTo>
                    <a:pt x="126" y="655"/>
                  </a:lnTo>
                  <a:lnTo>
                    <a:pt x="126" y="653"/>
                  </a:lnTo>
                  <a:lnTo>
                    <a:pt x="126" y="652"/>
                  </a:lnTo>
                  <a:lnTo>
                    <a:pt x="126" y="648"/>
                  </a:lnTo>
                  <a:lnTo>
                    <a:pt x="124" y="645"/>
                  </a:lnTo>
                  <a:lnTo>
                    <a:pt x="124" y="642"/>
                  </a:lnTo>
                  <a:lnTo>
                    <a:pt x="124" y="636"/>
                  </a:lnTo>
                  <a:lnTo>
                    <a:pt x="124" y="633"/>
                  </a:lnTo>
                  <a:lnTo>
                    <a:pt x="124" y="630"/>
                  </a:lnTo>
                  <a:lnTo>
                    <a:pt x="124" y="626"/>
                  </a:lnTo>
                  <a:lnTo>
                    <a:pt x="123" y="623"/>
                  </a:lnTo>
                  <a:lnTo>
                    <a:pt x="119" y="618"/>
                  </a:lnTo>
                  <a:lnTo>
                    <a:pt x="118" y="613"/>
                  </a:lnTo>
                  <a:lnTo>
                    <a:pt x="114" y="610"/>
                  </a:lnTo>
                  <a:lnTo>
                    <a:pt x="113" y="606"/>
                  </a:lnTo>
                  <a:lnTo>
                    <a:pt x="111" y="603"/>
                  </a:lnTo>
                  <a:lnTo>
                    <a:pt x="111" y="598"/>
                  </a:lnTo>
                  <a:lnTo>
                    <a:pt x="111" y="593"/>
                  </a:lnTo>
                  <a:lnTo>
                    <a:pt x="111" y="588"/>
                  </a:lnTo>
                  <a:lnTo>
                    <a:pt x="109" y="584"/>
                  </a:lnTo>
                  <a:lnTo>
                    <a:pt x="109" y="581"/>
                  </a:lnTo>
                  <a:lnTo>
                    <a:pt x="111" y="579"/>
                  </a:lnTo>
                  <a:lnTo>
                    <a:pt x="114" y="576"/>
                  </a:lnTo>
                  <a:lnTo>
                    <a:pt x="118" y="574"/>
                  </a:lnTo>
                  <a:lnTo>
                    <a:pt x="121" y="574"/>
                  </a:lnTo>
                  <a:lnTo>
                    <a:pt x="124" y="576"/>
                  </a:lnTo>
                  <a:lnTo>
                    <a:pt x="129" y="576"/>
                  </a:lnTo>
                  <a:lnTo>
                    <a:pt x="133" y="578"/>
                  </a:lnTo>
                  <a:lnTo>
                    <a:pt x="136" y="579"/>
                  </a:lnTo>
                  <a:lnTo>
                    <a:pt x="141" y="579"/>
                  </a:lnTo>
                  <a:lnTo>
                    <a:pt x="148" y="579"/>
                  </a:lnTo>
                  <a:lnTo>
                    <a:pt x="153" y="579"/>
                  </a:lnTo>
                  <a:lnTo>
                    <a:pt x="156" y="581"/>
                  </a:lnTo>
                  <a:lnTo>
                    <a:pt x="161" y="583"/>
                  </a:lnTo>
                  <a:lnTo>
                    <a:pt x="166" y="586"/>
                  </a:lnTo>
                  <a:lnTo>
                    <a:pt x="170" y="589"/>
                  </a:lnTo>
                  <a:lnTo>
                    <a:pt x="175" y="593"/>
                  </a:lnTo>
                  <a:lnTo>
                    <a:pt x="176" y="594"/>
                  </a:lnTo>
                  <a:lnTo>
                    <a:pt x="178" y="594"/>
                  </a:lnTo>
                  <a:lnTo>
                    <a:pt x="178" y="593"/>
                  </a:lnTo>
                  <a:lnTo>
                    <a:pt x="178" y="591"/>
                  </a:lnTo>
                  <a:lnTo>
                    <a:pt x="180" y="589"/>
                  </a:lnTo>
                  <a:lnTo>
                    <a:pt x="180" y="588"/>
                  </a:lnTo>
                  <a:lnTo>
                    <a:pt x="181" y="586"/>
                  </a:lnTo>
                  <a:lnTo>
                    <a:pt x="183" y="584"/>
                  </a:lnTo>
                  <a:lnTo>
                    <a:pt x="185" y="581"/>
                  </a:lnTo>
                  <a:lnTo>
                    <a:pt x="185" y="579"/>
                  </a:lnTo>
                  <a:lnTo>
                    <a:pt x="185" y="579"/>
                  </a:lnTo>
                  <a:lnTo>
                    <a:pt x="183" y="579"/>
                  </a:lnTo>
                  <a:lnTo>
                    <a:pt x="180" y="581"/>
                  </a:lnTo>
                  <a:lnTo>
                    <a:pt x="178" y="581"/>
                  </a:lnTo>
                  <a:lnTo>
                    <a:pt x="173" y="583"/>
                  </a:lnTo>
                  <a:lnTo>
                    <a:pt x="168" y="583"/>
                  </a:lnTo>
                  <a:lnTo>
                    <a:pt x="163" y="581"/>
                  </a:lnTo>
                  <a:lnTo>
                    <a:pt x="160" y="579"/>
                  </a:lnTo>
                  <a:lnTo>
                    <a:pt x="156" y="576"/>
                  </a:lnTo>
                  <a:lnTo>
                    <a:pt x="153" y="574"/>
                  </a:lnTo>
                  <a:lnTo>
                    <a:pt x="151" y="573"/>
                  </a:lnTo>
                  <a:lnTo>
                    <a:pt x="146" y="573"/>
                  </a:lnTo>
                  <a:lnTo>
                    <a:pt x="143" y="573"/>
                  </a:lnTo>
                  <a:lnTo>
                    <a:pt x="138" y="574"/>
                  </a:lnTo>
                  <a:lnTo>
                    <a:pt x="134" y="574"/>
                  </a:lnTo>
                  <a:lnTo>
                    <a:pt x="131" y="573"/>
                  </a:lnTo>
                  <a:lnTo>
                    <a:pt x="126" y="571"/>
                  </a:lnTo>
                  <a:lnTo>
                    <a:pt x="124" y="568"/>
                  </a:lnTo>
                  <a:lnTo>
                    <a:pt x="121" y="564"/>
                  </a:lnTo>
                  <a:lnTo>
                    <a:pt x="119" y="561"/>
                  </a:lnTo>
                  <a:lnTo>
                    <a:pt x="118" y="559"/>
                  </a:lnTo>
                  <a:lnTo>
                    <a:pt x="114" y="559"/>
                  </a:lnTo>
                  <a:lnTo>
                    <a:pt x="109" y="561"/>
                  </a:lnTo>
                  <a:lnTo>
                    <a:pt x="106" y="561"/>
                  </a:lnTo>
                  <a:lnTo>
                    <a:pt x="104" y="563"/>
                  </a:lnTo>
                  <a:lnTo>
                    <a:pt x="104" y="566"/>
                  </a:lnTo>
                  <a:lnTo>
                    <a:pt x="104" y="569"/>
                  </a:lnTo>
                  <a:lnTo>
                    <a:pt x="104" y="571"/>
                  </a:lnTo>
                  <a:lnTo>
                    <a:pt x="104" y="574"/>
                  </a:lnTo>
                  <a:lnTo>
                    <a:pt x="103" y="578"/>
                  </a:lnTo>
                  <a:lnTo>
                    <a:pt x="103" y="579"/>
                  </a:lnTo>
                  <a:lnTo>
                    <a:pt x="103" y="579"/>
                  </a:lnTo>
                  <a:lnTo>
                    <a:pt x="101" y="581"/>
                  </a:lnTo>
                  <a:lnTo>
                    <a:pt x="101" y="583"/>
                  </a:lnTo>
                  <a:lnTo>
                    <a:pt x="101" y="586"/>
                  </a:lnTo>
                  <a:lnTo>
                    <a:pt x="101" y="588"/>
                  </a:lnTo>
                  <a:lnTo>
                    <a:pt x="99" y="591"/>
                  </a:lnTo>
                  <a:lnTo>
                    <a:pt x="97" y="593"/>
                  </a:lnTo>
                  <a:lnTo>
                    <a:pt x="94" y="593"/>
                  </a:lnTo>
                  <a:lnTo>
                    <a:pt x="91" y="593"/>
                  </a:lnTo>
                  <a:lnTo>
                    <a:pt x="87" y="593"/>
                  </a:lnTo>
                  <a:lnTo>
                    <a:pt x="86" y="591"/>
                  </a:lnTo>
                  <a:lnTo>
                    <a:pt x="86" y="588"/>
                  </a:lnTo>
                  <a:lnTo>
                    <a:pt x="84" y="584"/>
                  </a:lnTo>
                  <a:lnTo>
                    <a:pt x="81" y="581"/>
                  </a:lnTo>
                  <a:lnTo>
                    <a:pt x="79" y="579"/>
                  </a:lnTo>
                  <a:lnTo>
                    <a:pt x="76" y="578"/>
                  </a:lnTo>
                  <a:lnTo>
                    <a:pt x="74" y="576"/>
                  </a:lnTo>
                  <a:lnTo>
                    <a:pt x="72" y="574"/>
                  </a:lnTo>
                  <a:lnTo>
                    <a:pt x="72" y="571"/>
                  </a:lnTo>
                  <a:lnTo>
                    <a:pt x="69" y="568"/>
                  </a:lnTo>
                  <a:lnTo>
                    <a:pt x="66" y="564"/>
                  </a:lnTo>
                  <a:lnTo>
                    <a:pt x="62" y="561"/>
                  </a:lnTo>
                  <a:lnTo>
                    <a:pt x="59" y="557"/>
                  </a:lnTo>
                  <a:lnTo>
                    <a:pt x="57" y="557"/>
                  </a:lnTo>
                  <a:lnTo>
                    <a:pt x="55" y="557"/>
                  </a:lnTo>
                  <a:lnTo>
                    <a:pt x="54" y="557"/>
                  </a:lnTo>
                  <a:lnTo>
                    <a:pt x="52" y="557"/>
                  </a:lnTo>
                  <a:lnTo>
                    <a:pt x="52" y="557"/>
                  </a:lnTo>
                  <a:lnTo>
                    <a:pt x="52" y="556"/>
                  </a:lnTo>
                  <a:lnTo>
                    <a:pt x="54" y="552"/>
                  </a:lnTo>
                  <a:lnTo>
                    <a:pt x="55" y="547"/>
                  </a:lnTo>
                  <a:lnTo>
                    <a:pt x="57" y="542"/>
                  </a:lnTo>
                  <a:lnTo>
                    <a:pt x="57" y="537"/>
                  </a:lnTo>
                  <a:lnTo>
                    <a:pt x="59" y="536"/>
                  </a:lnTo>
                  <a:lnTo>
                    <a:pt x="59" y="536"/>
                  </a:lnTo>
                  <a:lnTo>
                    <a:pt x="60" y="536"/>
                  </a:lnTo>
                  <a:lnTo>
                    <a:pt x="62" y="537"/>
                  </a:lnTo>
                  <a:lnTo>
                    <a:pt x="64" y="539"/>
                  </a:lnTo>
                  <a:lnTo>
                    <a:pt x="66" y="539"/>
                  </a:lnTo>
                  <a:lnTo>
                    <a:pt x="66" y="539"/>
                  </a:lnTo>
                  <a:lnTo>
                    <a:pt x="66" y="537"/>
                  </a:lnTo>
                  <a:lnTo>
                    <a:pt x="64" y="534"/>
                  </a:lnTo>
                  <a:lnTo>
                    <a:pt x="62" y="531"/>
                  </a:lnTo>
                  <a:lnTo>
                    <a:pt x="60" y="527"/>
                  </a:lnTo>
                  <a:lnTo>
                    <a:pt x="59" y="524"/>
                  </a:lnTo>
                  <a:lnTo>
                    <a:pt x="59" y="522"/>
                  </a:lnTo>
                  <a:lnTo>
                    <a:pt x="55" y="514"/>
                  </a:lnTo>
                  <a:lnTo>
                    <a:pt x="54" y="505"/>
                  </a:lnTo>
                  <a:lnTo>
                    <a:pt x="52" y="499"/>
                  </a:lnTo>
                  <a:lnTo>
                    <a:pt x="49" y="494"/>
                  </a:lnTo>
                  <a:lnTo>
                    <a:pt x="44" y="489"/>
                  </a:lnTo>
                  <a:lnTo>
                    <a:pt x="40" y="484"/>
                  </a:lnTo>
                  <a:lnTo>
                    <a:pt x="37" y="475"/>
                  </a:lnTo>
                  <a:lnTo>
                    <a:pt x="32" y="463"/>
                  </a:lnTo>
                  <a:lnTo>
                    <a:pt x="29" y="452"/>
                  </a:lnTo>
                  <a:lnTo>
                    <a:pt x="20" y="435"/>
                  </a:lnTo>
                  <a:lnTo>
                    <a:pt x="13" y="420"/>
                  </a:lnTo>
                  <a:lnTo>
                    <a:pt x="12" y="416"/>
                  </a:lnTo>
                  <a:lnTo>
                    <a:pt x="12" y="413"/>
                  </a:lnTo>
                  <a:lnTo>
                    <a:pt x="13" y="411"/>
                  </a:lnTo>
                  <a:lnTo>
                    <a:pt x="15" y="410"/>
                  </a:lnTo>
                  <a:lnTo>
                    <a:pt x="17" y="410"/>
                  </a:lnTo>
                  <a:lnTo>
                    <a:pt x="18" y="408"/>
                  </a:lnTo>
                  <a:lnTo>
                    <a:pt x="20" y="405"/>
                  </a:lnTo>
                  <a:lnTo>
                    <a:pt x="20" y="401"/>
                  </a:lnTo>
                  <a:lnTo>
                    <a:pt x="20" y="398"/>
                  </a:lnTo>
                  <a:lnTo>
                    <a:pt x="20" y="394"/>
                  </a:lnTo>
                  <a:lnTo>
                    <a:pt x="20" y="389"/>
                  </a:lnTo>
                  <a:lnTo>
                    <a:pt x="18" y="378"/>
                  </a:lnTo>
                  <a:lnTo>
                    <a:pt x="20" y="363"/>
                  </a:lnTo>
                  <a:lnTo>
                    <a:pt x="20" y="349"/>
                  </a:lnTo>
                  <a:lnTo>
                    <a:pt x="22" y="346"/>
                  </a:lnTo>
                  <a:lnTo>
                    <a:pt x="25" y="342"/>
                  </a:lnTo>
                  <a:lnTo>
                    <a:pt x="29" y="339"/>
                  </a:lnTo>
                  <a:lnTo>
                    <a:pt x="32" y="336"/>
                  </a:lnTo>
                  <a:lnTo>
                    <a:pt x="34" y="334"/>
                  </a:lnTo>
                  <a:lnTo>
                    <a:pt x="35" y="327"/>
                  </a:lnTo>
                  <a:lnTo>
                    <a:pt x="34" y="319"/>
                  </a:lnTo>
                  <a:lnTo>
                    <a:pt x="32" y="309"/>
                  </a:lnTo>
                  <a:lnTo>
                    <a:pt x="32" y="302"/>
                  </a:lnTo>
                  <a:lnTo>
                    <a:pt x="32" y="299"/>
                  </a:lnTo>
                  <a:lnTo>
                    <a:pt x="32" y="295"/>
                  </a:lnTo>
                  <a:lnTo>
                    <a:pt x="30" y="292"/>
                  </a:lnTo>
                  <a:lnTo>
                    <a:pt x="29" y="289"/>
                  </a:lnTo>
                  <a:lnTo>
                    <a:pt x="27" y="285"/>
                  </a:lnTo>
                  <a:lnTo>
                    <a:pt x="25" y="280"/>
                  </a:lnTo>
                  <a:lnTo>
                    <a:pt x="24" y="277"/>
                  </a:lnTo>
                  <a:lnTo>
                    <a:pt x="22" y="272"/>
                  </a:lnTo>
                  <a:lnTo>
                    <a:pt x="18" y="267"/>
                  </a:lnTo>
                  <a:lnTo>
                    <a:pt x="17" y="263"/>
                  </a:lnTo>
                  <a:lnTo>
                    <a:pt x="17" y="260"/>
                  </a:lnTo>
                  <a:lnTo>
                    <a:pt x="15" y="258"/>
                  </a:lnTo>
                  <a:lnTo>
                    <a:pt x="15" y="257"/>
                  </a:lnTo>
                  <a:lnTo>
                    <a:pt x="15" y="255"/>
                  </a:lnTo>
                  <a:lnTo>
                    <a:pt x="15" y="252"/>
                  </a:lnTo>
                  <a:lnTo>
                    <a:pt x="13" y="248"/>
                  </a:lnTo>
                  <a:lnTo>
                    <a:pt x="10" y="243"/>
                  </a:lnTo>
                  <a:lnTo>
                    <a:pt x="7" y="238"/>
                  </a:lnTo>
                  <a:lnTo>
                    <a:pt x="3" y="233"/>
                  </a:lnTo>
                  <a:lnTo>
                    <a:pt x="2" y="230"/>
                  </a:lnTo>
                  <a:lnTo>
                    <a:pt x="0" y="226"/>
                  </a:lnTo>
                  <a:lnTo>
                    <a:pt x="0" y="223"/>
                  </a:lnTo>
                  <a:lnTo>
                    <a:pt x="2" y="220"/>
                  </a:lnTo>
                  <a:lnTo>
                    <a:pt x="2" y="216"/>
                  </a:lnTo>
                  <a:lnTo>
                    <a:pt x="2" y="213"/>
                  </a:lnTo>
                  <a:lnTo>
                    <a:pt x="3" y="206"/>
                  </a:lnTo>
                  <a:lnTo>
                    <a:pt x="5" y="201"/>
                  </a:lnTo>
                  <a:lnTo>
                    <a:pt x="8" y="196"/>
                  </a:lnTo>
                  <a:lnTo>
                    <a:pt x="10" y="193"/>
                  </a:lnTo>
                  <a:lnTo>
                    <a:pt x="13" y="188"/>
                  </a:lnTo>
                  <a:lnTo>
                    <a:pt x="18" y="183"/>
                  </a:lnTo>
                  <a:lnTo>
                    <a:pt x="22" y="176"/>
                  </a:lnTo>
                  <a:lnTo>
                    <a:pt x="27" y="173"/>
                  </a:lnTo>
                  <a:lnTo>
                    <a:pt x="30" y="169"/>
                  </a:lnTo>
                  <a:lnTo>
                    <a:pt x="35" y="166"/>
                  </a:lnTo>
                  <a:lnTo>
                    <a:pt x="37" y="164"/>
                  </a:lnTo>
                  <a:lnTo>
                    <a:pt x="39" y="161"/>
                  </a:lnTo>
                  <a:lnTo>
                    <a:pt x="39" y="158"/>
                  </a:lnTo>
                  <a:lnTo>
                    <a:pt x="40" y="154"/>
                  </a:lnTo>
                  <a:lnTo>
                    <a:pt x="42" y="151"/>
                  </a:lnTo>
                  <a:lnTo>
                    <a:pt x="45" y="146"/>
                  </a:lnTo>
                  <a:lnTo>
                    <a:pt x="49" y="141"/>
                  </a:lnTo>
                  <a:lnTo>
                    <a:pt x="50" y="134"/>
                  </a:lnTo>
                  <a:lnTo>
                    <a:pt x="50" y="126"/>
                  </a:lnTo>
                  <a:lnTo>
                    <a:pt x="52" y="121"/>
                  </a:lnTo>
                  <a:lnTo>
                    <a:pt x="55" y="114"/>
                  </a:lnTo>
                  <a:lnTo>
                    <a:pt x="59" y="111"/>
                  </a:lnTo>
                  <a:lnTo>
                    <a:pt x="62" y="105"/>
                  </a:lnTo>
                  <a:lnTo>
                    <a:pt x="64" y="102"/>
                  </a:lnTo>
                  <a:lnTo>
                    <a:pt x="66" y="97"/>
                  </a:lnTo>
                  <a:lnTo>
                    <a:pt x="67" y="92"/>
                  </a:lnTo>
                  <a:lnTo>
                    <a:pt x="69" y="89"/>
                  </a:lnTo>
                  <a:lnTo>
                    <a:pt x="71" y="84"/>
                  </a:lnTo>
                  <a:lnTo>
                    <a:pt x="71" y="82"/>
                  </a:lnTo>
                  <a:lnTo>
                    <a:pt x="72" y="75"/>
                  </a:lnTo>
                  <a:lnTo>
                    <a:pt x="74" y="63"/>
                  </a:lnTo>
                  <a:lnTo>
                    <a:pt x="74" y="53"/>
                  </a:lnTo>
                  <a:lnTo>
                    <a:pt x="74" y="47"/>
                  </a:lnTo>
                  <a:lnTo>
                    <a:pt x="72" y="42"/>
                  </a:lnTo>
                  <a:lnTo>
                    <a:pt x="69" y="38"/>
                  </a:lnTo>
                  <a:lnTo>
                    <a:pt x="69" y="35"/>
                  </a:lnTo>
                  <a:lnTo>
                    <a:pt x="69" y="32"/>
                  </a:lnTo>
                  <a:lnTo>
                    <a:pt x="71" y="28"/>
                  </a:lnTo>
                  <a:lnTo>
                    <a:pt x="74" y="25"/>
                  </a:lnTo>
                  <a:lnTo>
                    <a:pt x="77" y="21"/>
                  </a:lnTo>
                  <a:lnTo>
                    <a:pt x="79" y="18"/>
                  </a:lnTo>
                  <a:lnTo>
                    <a:pt x="81" y="13"/>
                  </a:lnTo>
                  <a:lnTo>
                    <a:pt x="79" y="10"/>
                  </a:lnTo>
                  <a:lnTo>
                    <a:pt x="77" y="6"/>
                  </a:lnTo>
                  <a:lnTo>
                    <a:pt x="76" y="1"/>
                  </a:lnTo>
                  <a:lnTo>
                    <a:pt x="7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 name="Freeform 45"/>
            <p:cNvSpPr>
              <a:spLocks/>
            </p:cNvSpPr>
            <p:nvPr/>
          </p:nvSpPr>
          <p:spPr bwMode="auto">
            <a:xfrm>
              <a:off x="4922988" y="4899870"/>
              <a:ext cx="565356" cy="656315"/>
            </a:xfrm>
            <a:custGeom>
              <a:avLst/>
              <a:gdLst>
                <a:gd name="T0" fmla="*/ 216 w 721"/>
                <a:gd name="T1" fmla="*/ 5 h 837"/>
                <a:gd name="T2" fmla="*/ 290 w 721"/>
                <a:gd name="T3" fmla="*/ 20 h 837"/>
                <a:gd name="T4" fmla="*/ 400 w 721"/>
                <a:gd name="T5" fmla="*/ 39 h 837"/>
                <a:gd name="T6" fmla="*/ 545 w 721"/>
                <a:gd name="T7" fmla="*/ 62 h 837"/>
                <a:gd name="T8" fmla="*/ 721 w 721"/>
                <a:gd name="T9" fmla="*/ 86 h 837"/>
                <a:gd name="T10" fmla="*/ 698 w 721"/>
                <a:gd name="T11" fmla="*/ 264 h 837"/>
                <a:gd name="T12" fmla="*/ 674 w 721"/>
                <a:gd name="T13" fmla="*/ 439 h 837"/>
                <a:gd name="T14" fmla="*/ 654 w 721"/>
                <a:gd name="T15" fmla="*/ 600 h 837"/>
                <a:gd name="T16" fmla="*/ 636 w 721"/>
                <a:gd name="T17" fmla="*/ 736 h 837"/>
                <a:gd name="T18" fmla="*/ 621 w 721"/>
                <a:gd name="T19" fmla="*/ 837 h 837"/>
                <a:gd name="T20" fmla="*/ 0 w 721"/>
                <a:gd name="T21" fmla="*/ 580 h 837"/>
                <a:gd name="T22" fmla="*/ 21 w 721"/>
                <a:gd name="T23" fmla="*/ 553 h 837"/>
                <a:gd name="T24" fmla="*/ 44 w 721"/>
                <a:gd name="T25" fmla="*/ 553 h 837"/>
                <a:gd name="T26" fmla="*/ 51 w 721"/>
                <a:gd name="T27" fmla="*/ 550 h 837"/>
                <a:gd name="T28" fmla="*/ 51 w 721"/>
                <a:gd name="T29" fmla="*/ 545 h 837"/>
                <a:gd name="T30" fmla="*/ 49 w 721"/>
                <a:gd name="T31" fmla="*/ 538 h 837"/>
                <a:gd name="T32" fmla="*/ 48 w 721"/>
                <a:gd name="T33" fmla="*/ 530 h 837"/>
                <a:gd name="T34" fmla="*/ 44 w 721"/>
                <a:gd name="T35" fmla="*/ 521 h 837"/>
                <a:gd name="T36" fmla="*/ 37 w 721"/>
                <a:gd name="T37" fmla="*/ 513 h 837"/>
                <a:gd name="T38" fmla="*/ 31 w 721"/>
                <a:gd name="T39" fmla="*/ 504 h 837"/>
                <a:gd name="T40" fmla="*/ 32 w 721"/>
                <a:gd name="T41" fmla="*/ 483 h 837"/>
                <a:gd name="T42" fmla="*/ 48 w 721"/>
                <a:gd name="T43" fmla="*/ 459 h 837"/>
                <a:gd name="T44" fmla="*/ 59 w 721"/>
                <a:gd name="T45" fmla="*/ 429 h 837"/>
                <a:gd name="T46" fmla="*/ 73 w 721"/>
                <a:gd name="T47" fmla="*/ 398 h 837"/>
                <a:gd name="T48" fmla="*/ 111 w 721"/>
                <a:gd name="T49" fmla="*/ 370 h 837"/>
                <a:gd name="T50" fmla="*/ 120 w 721"/>
                <a:gd name="T51" fmla="*/ 365 h 837"/>
                <a:gd name="T52" fmla="*/ 120 w 721"/>
                <a:gd name="T53" fmla="*/ 358 h 837"/>
                <a:gd name="T54" fmla="*/ 116 w 721"/>
                <a:gd name="T55" fmla="*/ 351 h 837"/>
                <a:gd name="T56" fmla="*/ 103 w 721"/>
                <a:gd name="T57" fmla="*/ 328 h 837"/>
                <a:gd name="T58" fmla="*/ 84 w 721"/>
                <a:gd name="T59" fmla="*/ 291 h 837"/>
                <a:gd name="T60" fmla="*/ 83 w 721"/>
                <a:gd name="T61" fmla="*/ 262 h 837"/>
                <a:gd name="T62" fmla="*/ 84 w 721"/>
                <a:gd name="T63" fmla="*/ 249 h 837"/>
                <a:gd name="T64" fmla="*/ 91 w 721"/>
                <a:gd name="T65" fmla="*/ 234 h 837"/>
                <a:gd name="T66" fmla="*/ 93 w 721"/>
                <a:gd name="T67" fmla="*/ 205 h 837"/>
                <a:gd name="T68" fmla="*/ 96 w 721"/>
                <a:gd name="T69" fmla="*/ 178 h 837"/>
                <a:gd name="T70" fmla="*/ 100 w 721"/>
                <a:gd name="T71" fmla="*/ 145 h 837"/>
                <a:gd name="T72" fmla="*/ 100 w 721"/>
                <a:gd name="T73" fmla="*/ 121 h 837"/>
                <a:gd name="T74" fmla="*/ 110 w 721"/>
                <a:gd name="T75" fmla="*/ 109 h 837"/>
                <a:gd name="T76" fmla="*/ 121 w 721"/>
                <a:gd name="T77" fmla="*/ 104 h 837"/>
                <a:gd name="T78" fmla="*/ 127 w 721"/>
                <a:gd name="T79" fmla="*/ 104 h 837"/>
                <a:gd name="T80" fmla="*/ 132 w 721"/>
                <a:gd name="T81" fmla="*/ 108 h 837"/>
                <a:gd name="T82" fmla="*/ 140 w 721"/>
                <a:gd name="T83" fmla="*/ 115 h 837"/>
                <a:gd name="T84" fmla="*/ 147 w 721"/>
                <a:gd name="T85" fmla="*/ 120 h 837"/>
                <a:gd name="T86" fmla="*/ 148 w 721"/>
                <a:gd name="T87" fmla="*/ 125 h 837"/>
                <a:gd name="T88" fmla="*/ 153 w 721"/>
                <a:gd name="T89" fmla="*/ 128 h 837"/>
                <a:gd name="T90" fmla="*/ 160 w 721"/>
                <a:gd name="T91" fmla="*/ 130 h 837"/>
                <a:gd name="T92" fmla="*/ 165 w 721"/>
                <a:gd name="T93" fmla="*/ 126 h 837"/>
                <a:gd name="T94" fmla="*/ 169 w 721"/>
                <a:gd name="T95" fmla="*/ 118 h 837"/>
                <a:gd name="T96" fmla="*/ 170 w 721"/>
                <a:gd name="T97" fmla="*/ 106 h 837"/>
                <a:gd name="T98" fmla="*/ 175 w 721"/>
                <a:gd name="T99" fmla="*/ 84 h 837"/>
                <a:gd name="T100" fmla="*/ 185 w 721"/>
                <a:gd name="T101" fmla="*/ 3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1" h="837">
                  <a:moveTo>
                    <a:pt x="192" y="0"/>
                  </a:moveTo>
                  <a:lnTo>
                    <a:pt x="216" y="5"/>
                  </a:lnTo>
                  <a:lnTo>
                    <a:pt x="248" y="12"/>
                  </a:lnTo>
                  <a:lnTo>
                    <a:pt x="290" y="20"/>
                  </a:lnTo>
                  <a:lnTo>
                    <a:pt x="342" y="29"/>
                  </a:lnTo>
                  <a:lnTo>
                    <a:pt x="400" y="39"/>
                  </a:lnTo>
                  <a:lnTo>
                    <a:pt x="469" y="51"/>
                  </a:lnTo>
                  <a:lnTo>
                    <a:pt x="545" y="62"/>
                  </a:lnTo>
                  <a:lnTo>
                    <a:pt x="629" y="74"/>
                  </a:lnTo>
                  <a:lnTo>
                    <a:pt x="721" y="86"/>
                  </a:lnTo>
                  <a:lnTo>
                    <a:pt x="710" y="175"/>
                  </a:lnTo>
                  <a:lnTo>
                    <a:pt x="698" y="264"/>
                  </a:lnTo>
                  <a:lnTo>
                    <a:pt x="686" y="353"/>
                  </a:lnTo>
                  <a:lnTo>
                    <a:pt x="674" y="439"/>
                  </a:lnTo>
                  <a:lnTo>
                    <a:pt x="664" y="521"/>
                  </a:lnTo>
                  <a:lnTo>
                    <a:pt x="654" y="600"/>
                  </a:lnTo>
                  <a:lnTo>
                    <a:pt x="644" y="672"/>
                  </a:lnTo>
                  <a:lnTo>
                    <a:pt x="636" y="736"/>
                  </a:lnTo>
                  <a:lnTo>
                    <a:pt x="627" y="792"/>
                  </a:lnTo>
                  <a:lnTo>
                    <a:pt x="621" y="837"/>
                  </a:lnTo>
                  <a:lnTo>
                    <a:pt x="392" y="805"/>
                  </a:lnTo>
                  <a:lnTo>
                    <a:pt x="0" y="580"/>
                  </a:lnTo>
                  <a:lnTo>
                    <a:pt x="16" y="556"/>
                  </a:lnTo>
                  <a:lnTo>
                    <a:pt x="21" y="553"/>
                  </a:lnTo>
                  <a:lnTo>
                    <a:pt x="32" y="553"/>
                  </a:lnTo>
                  <a:lnTo>
                    <a:pt x="44" y="553"/>
                  </a:lnTo>
                  <a:lnTo>
                    <a:pt x="49" y="551"/>
                  </a:lnTo>
                  <a:lnTo>
                    <a:pt x="51" y="550"/>
                  </a:lnTo>
                  <a:lnTo>
                    <a:pt x="53" y="546"/>
                  </a:lnTo>
                  <a:lnTo>
                    <a:pt x="51" y="545"/>
                  </a:lnTo>
                  <a:lnTo>
                    <a:pt x="51" y="541"/>
                  </a:lnTo>
                  <a:lnTo>
                    <a:pt x="49" y="538"/>
                  </a:lnTo>
                  <a:lnTo>
                    <a:pt x="48" y="535"/>
                  </a:lnTo>
                  <a:lnTo>
                    <a:pt x="48" y="530"/>
                  </a:lnTo>
                  <a:lnTo>
                    <a:pt x="48" y="525"/>
                  </a:lnTo>
                  <a:lnTo>
                    <a:pt x="44" y="521"/>
                  </a:lnTo>
                  <a:lnTo>
                    <a:pt x="41" y="516"/>
                  </a:lnTo>
                  <a:lnTo>
                    <a:pt x="37" y="513"/>
                  </a:lnTo>
                  <a:lnTo>
                    <a:pt x="34" y="509"/>
                  </a:lnTo>
                  <a:lnTo>
                    <a:pt x="31" y="504"/>
                  </a:lnTo>
                  <a:lnTo>
                    <a:pt x="29" y="493"/>
                  </a:lnTo>
                  <a:lnTo>
                    <a:pt x="32" y="483"/>
                  </a:lnTo>
                  <a:lnTo>
                    <a:pt x="39" y="472"/>
                  </a:lnTo>
                  <a:lnTo>
                    <a:pt x="48" y="459"/>
                  </a:lnTo>
                  <a:lnTo>
                    <a:pt x="54" y="444"/>
                  </a:lnTo>
                  <a:lnTo>
                    <a:pt x="59" y="429"/>
                  </a:lnTo>
                  <a:lnTo>
                    <a:pt x="66" y="412"/>
                  </a:lnTo>
                  <a:lnTo>
                    <a:pt x="73" y="398"/>
                  </a:lnTo>
                  <a:lnTo>
                    <a:pt x="88" y="382"/>
                  </a:lnTo>
                  <a:lnTo>
                    <a:pt x="111" y="370"/>
                  </a:lnTo>
                  <a:lnTo>
                    <a:pt x="116" y="367"/>
                  </a:lnTo>
                  <a:lnTo>
                    <a:pt x="120" y="365"/>
                  </a:lnTo>
                  <a:lnTo>
                    <a:pt x="121" y="362"/>
                  </a:lnTo>
                  <a:lnTo>
                    <a:pt x="120" y="358"/>
                  </a:lnTo>
                  <a:lnTo>
                    <a:pt x="118" y="355"/>
                  </a:lnTo>
                  <a:lnTo>
                    <a:pt x="116" y="351"/>
                  </a:lnTo>
                  <a:lnTo>
                    <a:pt x="113" y="346"/>
                  </a:lnTo>
                  <a:lnTo>
                    <a:pt x="103" y="328"/>
                  </a:lnTo>
                  <a:lnTo>
                    <a:pt x="91" y="309"/>
                  </a:lnTo>
                  <a:lnTo>
                    <a:pt x="84" y="291"/>
                  </a:lnTo>
                  <a:lnTo>
                    <a:pt x="83" y="272"/>
                  </a:lnTo>
                  <a:lnTo>
                    <a:pt x="83" y="262"/>
                  </a:lnTo>
                  <a:lnTo>
                    <a:pt x="83" y="254"/>
                  </a:lnTo>
                  <a:lnTo>
                    <a:pt x="84" y="249"/>
                  </a:lnTo>
                  <a:lnTo>
                    <a:pt x="88" y="242"/>
                  </a:lnTo>
                  <a:lnTo>
                    <a:pt x="91" y="234"/>
                  </a:lnTo>
                  <a:lnTo>
                    <a:pt x="93" y="222"/>
                  </a:lnTo>
                  <a:lnTo>
                    <a:pt x="93" y="205"/>
                  </a:lnTo>
                  <a:lnTo>
                    <a:pt x="95" y="190"/>
                  </a:lnTo>
                  <a:lnTo>
                    <a:pt x="96" y="178"/>
                  </a:lnTo>
                  <a:lnTo>
                    <a:pt x="100" y="165"/>
                  </a:lnTo>
                  <a:lnTo>
                    <a:pt x="100" y="145"/>
                  </a:lnTo>
                  <a:lnTo>
                    <a:pt x="100" y="128"/>
                  </a:lnTo>
                  <a:lnTo>
                    <a:pt x="100" y="121"/>
                  </a:lnTo>
                  <a:lnTo>
                    <a:pt x="103" y="116"/>
                  </a:lnTo>
                  <a:lnTo>
                    <a:pt x="110" y="109"/>
                  </a:lnTo>
                  <a:lnTo>
                    <a:pt x="116" y="106"/>
                  </a:lnTo>
                  <a:lnTo>
                    <a:pt x="121" y="104"/>
                  </a:lnTo>
                  <a:lnTo>
                    <a:pt x="125" y="103"/>
                  </a:lnTo>
                  <a:lnTo>
                    <a:pt x="127" y="104"/>
                  </a:lnTo>
                  <a:lnTo>
                    <a:pt x="130" y="104"/>
                  </a:lnTo>
                  <a:lnTo>
                    <a:pt x="132" y="108"/>
                  </a:lnTo>
                  <a:lnTo>
                    <a:pt x="135" y="111"/>
                  </a:lnTo>
                  <a:lnTo>
                    <a:pt x="140" y="115"/>
                  </a:lnTo>
                  <a:lnTo>
                    <a:pt x="143" y="118"/>
                  </a:lnTo>
                  <a:lnTo>
                    <a:pt x="147" y="120"/>
                  </a:lnTo>
                  <a:lnTo>
                    <a:pt x="147" y="123"/>
                  </a:lnTo>
                  <a:lnTo>
                    <a:pt x="148" y="125"/>
                  </a:lnTo>
                  <a:lnTo>
                    <a:pt x="150" y="126"/>
                  </a:lnTo>
                  <a:lnTo>
                    <a:pt x="153" y="128"/>
                  </a:lnTo>
                  <a:lnTo>
                    <a:pt x="157" y="128"/>
                  </a:lnTo>
                  <a:lnTo>
                    <a:pt x="160" y="130"/>
                  </a:lnTo>
                  <a:lnTo>
                    <a:pt x="163" y="128"/>
                  </a:lnTo>
                  <a:lnTo>
                    <a:pt x="165" y="126"/>
                  </a:lnTo>
                  <a:lnTo>
                    <a:pt x="167" y="123"/>
                  </a:lnTo>
                  <a:lnTo>
                    <a:pt x="169" y="118"/>
                  </a:lnTo>
                  <a:lnTo>
                    <a:pt x="169" y="113"/>
                  </a:lnTo>
                  <a:lnTo>
                    <a:pt x="170" y="106"/>
                  </a:lnTo>
                  <a:lnTo>
                    <a:pt x="172" y="99"/>
                  </a:lnTo>
                  <a:lnTo>
                    <a:pt x="175" y="84"/>
                  </a:lnTo>
                  <a:lnTo>
                    <a:pt x="180" y="62"/>
                  </a:lnTo>
                  <a:lnTo>
                    <a:pt x="185" y="34"/>
                  </a:lnTo>
                  <a:lnTo>
                    <a:pt x="19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 name="Freeform 46"/>
            <p:cNvSpPr>
              <a:spLocks/>
            </p:cNvSpPr>
            <p:nvPr/>
          </p:nvSpPr>
          <p:spPr bwMode="auto">
            <a:xfrm>
              <a:off x="4393702" y="3782489"/>
              <a:ext cx="664156" cy="551242"/>
            </a:xfrm>
            <a:custGeom>
              <a:avLst/>
              <a:gdLst>
                <a:gd name="T0" fmla="*/ 212 w 847"/>
                <a:gd name="T1" fmla="*/ 4 h 703"/>
                <a:gd name="T2" fmla="*/ 230 w 847"/>
                <a:gd name="T3" fmla="*/ 9 h 703"/>
                <a:gd name="T4" fmla="*/ 249 w 847"/>
                <a:gd name="T5" fmla="*/ 17 h 703"/>
                <a:gd name="T6" fmla="*/ 270 w 847"/>
                <a:gd name="T7" fmla="*/ 32 h 703"/>
                <a:gd name="T8" fmla="*/ 289 w 847"/>
                <a:gd name="T9" fmla="*/ 110 h 703"/>
                <a:gd name="T10" fmla="*/ 341 w 847"/>
                <a:gd name="T11" fmla="*/ 118 h 703"/>
                <a:gd name="T12" fmla="*/ 370 w 847"/>
                <a:gd name="T13" fmla="*/ 115 h 703"/>
                <a:gd name="T14" fmla="*/ 410 w 847"/>
                <a:gd name="T15" fmla="*/ 125 h 703"/>
                <a:gd name="T16" fmla="*/ 418 w 847"/>
                <a:gd name="T17" fmla="*/ 140 h 703"/>
                <a:gd name="T18" fmla="*/ 447 w 847"/>
                <a:gd name="T19" fmla="*/ 140 h 703"/>
                <a:gd name="T20" fmla="*/ 484 w 847"/>
                <a:gd name="T21" fmla="*/ 145 h 703"/>
                <a:gd name="T22" fmla="*/ 526 w 847"/>
                <a:gd name="T23" fmla="*/ 142 h 703"/>
                <a:gd name="T24" fmla="*/ 563 w 847"/>
                <a:gd name="T25" fmla="*/ 143 h 703"/>
                <a:gd name="T26" fmla="*/ 583 w 847"/>
                <a:gd name="T27" fmla="*/ 138 h 703"/>
                <a:gd name="T28" fmla="*/ 615 w 847"/>
                <a:gd name="T29" fmla="*/ 145 h 703"/>
                <a:gd name="T30" fmla="*/ 665 w 847"/>
                <a:gd name="T31" fmla="*/ 152 h 703"/>
                <a:gd name="T32" fmla="*/ 773 w 847"/>
                <a:gd name="T33" fmla="*/ 173 h 703"/>
                <a:gd name="T34" fmla="*/ 828 w 847"/>
                <a:gd name="T35" fmla="*/ 202 h 703"/>
                <a:gd name="T36" fmla="*/ 847 w 847"/>
                <a:gd name="T37" fmla="*/ 222 h 703"/>
                <a:gd name="T38" fmla="*/ 828 w 847"/>
                <a:gd name="T39" fmla="*/ 269 h 703"/>
                <a:gd name="T40" fmla="*/ 807 w 847"/>
                <a:gd name="T41" fmla="*/ 303 h 703"/>
                <a:gd name="T42" fmla="*/ 788 w 847"/>
                <a:gd name="T43" fmla="*/ 335 h 703"/>
                <a:gd name="T44" fmla="*/ 748 w 847"/>
                <a:gd name="T45" fmla="*/ 383 h 703"/>
                <a:gd name="T46" fmla="*/ 746 w 847"/>
                <a:gd name="T47" fmla="*/ 400 h 703"/>
                <a:gd name="T48" fmla="*/ 768 w 847"/>
                <a:gd name="T49" fmla="*/ 417 h 703"/>
                <a:gd name="T50" fmla="*/ 766 w 847"/>
                <a:gd name="T51" fmla="*/ 425 h 703"/>
                <a:gd name="T52" fmla="*/ 743 w 847"/>
                <a:gd name="T53" fmla="*/ 488 h 703"/>
                <a:gd name="T54" fmla="*/ 709 w 847"/>
                <a:gd name="T55" fmla="*/ 652 h 703"/>
                <a:gd name="T56" fmla="*/ 341 w 847"/>
                <a:gd name="T57" fmla="*/ 617 h 703"/>
                <a:gd name="T58" fmla="*/ 27 w 847"/>
                <a:gd name="T59" fmla="*/ 531 h 703"/>
                <a:gd name="T60" fmla="*/ 0 w 847"/>
                <a:gd name="T61" fmla="*/ 494 h 703"/>
                <a:gd name="T62" fmla="*/ 7 w 847"/>
                <a:gd name="T63" fmla="*/ 464 h 703"/>
                <a:gd name="T64" fmla="*/ 13 w 847"/>
                <a:gd name="T65" fmla="*/ 439 h 703"/>
                <a:gd name="T66" fmla="*/ 22 w 847"/>
                <a:gd name="T67" fmla="*/ 395 h 703"/>
                <a:gd name="T68" fmla="*/ 42 w 847"/>
                <a:gd name="T69" fmla="*/ 355 h 703"/>
                <a:gd name="T70" fmla="*/ 49 w 847"/>
                <a:gd name="T71" fmla="*/ 360 h 703"/>
                <a:gd name="T72" fmla="*/ 54 w 847"/>
                <a:gd name="T73" fmla="*/ 350 h 703"/>
                <a:gd name="T74" fmla="*/ 60 w 847"/>
                <a:gd name="T75" fmla="*/ 345 h 703"/>
                <a:gd name="T76" fmla="*/ 55 w 847"/>
                <a:gd name="T77" fmla="*/ 345 h 703"/>
                <a:gd name="T78" fmla="*/ 65 w 847"/>
                <a:gd name="T79" fmla="*/ 328 h 703"/>
                <a:gd name="T80" fmla="*/ 81 w 847"/>
                <a:gd name="T81" fmla="*/ 315 h 703"/>
                <a:gd name="T82" fmla="*/ 81 w 847"/>
                <a:gd name="T83" fmla="*/ 310 h 703"/>
                <a:gd name="T84" fmla="*/ 82 w 847"/>
                <a:gd name="T85" fmla="*/ 296 h 703"/>
                <a:gd name="T86" fmla="*/ 101 w 847"/>
                <a:gd name="T87" fmla="*/ 247 h 703"/>
                <a:gd name="T88" fmla="*/ 116 w 847"/>
                <a:gd name="T89" fmla="*/ 217 h 703"/>
                <a:gd name="T90" fmla="*/ 123 w 847"/>
                <a:gd name="T91" fmla="*/ 192 h 703"/>
                <a:gd name="T92" fmla="*/ 133 w 847"/>
                <a:gd name="T93" fmla="*/ 163 h 703"/>
                <a:gd name="T94" fmla="*/ 146 w 847"/>
                <a:gd name="T95" fmla="*/ 138 h 703"/>
                <a:gd name="T96" fmla="*/ 158 w 847"/>
                <a:gd name="T97" fmla="*/ 103 h 703"/>
                <a:gd name="T98" fmla="*/ 170 w 847"/>
                <a:gd name="T99" fmla="*/ 84 h 703"/>
                <a:gd name="T100" fmla="*/ 171 w 847"/>
                <a:gd name="T101" fmla="*/ 69 h 703"/>
                <a:gd name="T102" fmla="*/ 175 w 847"/>
                <a:gd name="T103" fmla="*/ 54 h 703"/>
                <a:gd name="T104" fmla="*/ 175 w 847"/>
                <a:gd name="T105" fmla="*/ 34 h 703"/>
                <a:gd name="T106" fmla="*/ 186 w 847"/>
                <a:gd name="T107" fmla="*/ 14 h 703"/>
                <a:gd name="T108" fmla="*/ 193 w 847"/>
                <a:gd name="T109"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7" h="703">
                  <a:moveTo>
                    <a:pt x="193" y="0"/>
                  </a:moveTo>
                  <a:lnTo>
                    <a:pt x="195" y="0"/>
                  </a:lnTo>
                  <a:lnTo>
                    <a:pt x="197" y="0"/>
                  </a:lnTo>
                  <a:lnTo>
                    <a:pt x="202" y="2"/>
                  </a:lnTo>
                  <a:lnTo>
                    <a:pt x="208" y="4"/>
                  </a:lnTo>
                  <a:lnTo>
                    <a:pt x="212" y="4"/>
                  </a:lnTo>
                  <a:lnTo>
                    <a:pt x="215" y="5"/>
                  </a:lnTo>
                  <a:lnTo>
                    <a:pt x="217" y="5"/>
                  </a:lnTo>
                  <a:lnTo>
                    <a:pt x="218" y="5"/>
                  </a:lnTo>
                  <a:lnTo>
                    <a:pt x="220" y="5"/>
                  </a:lnTo>
                  <a:lnTo>
                    <a:pt x="225" y="7"/>
                  </a:lnTo>
                  <a:lnTo>
                    <a:pt x="230" y="9"/>
                  </a:lnTo>
                  <a:lnTo>
                    <a:pt x="233" y="10"/>
                  </a:lnTo>
                  <a:lnTo>
                    <a:pt x="239" y="14"/>
                  </a:lnTo>
                  <a:lnTo>
                    <a:pt x="242" y="16"/>
                  </a:lnTo>
                  <a:lnTo>
                    <a:pt x="245" y="17"/>
                  </a:lnTo>
                  <a:lnTo>
                    <a:pt x="247" y="19"/>
                  </a:lnTo>
                  <a:lnTo>
                    <a:pt x="249" y="17"/>
                  </a:lnTo>
                  <a:lnTo>
                    <a:pt x="247" y="17"/>
                  </a:lnTo>
                  <a:lnTo>
                    <a:pt x="245" y="16"/>
                  </a:lnTo>
                  <a:lnTo>
                    <a:pt x="249" y="17"/>
                  </a:lnTo>
                  <a:lnTo>
                    <a:pt x="252" y="17"/>
                  </a:lnTo>
                  <a:lnTo>
                    <a:pt x="262" y="22"/>
                  </a:lnTo>
                  <a:lnTo>
                    <a:pt x="270" y="32"/>
                  </a:lnTo>
                  <a:lnTo>
                    <a:pt x="279" y="42"/>
                  </a:lnTo>
                  <a:lnTo>
                    <a:pt x="281" y="51"/>
                  </a:lnTo>
                  <a:lnTo>
                    <a:pt x="281" y="93"/>
                  </a:lnTo>
                  <a:lnTo>
                    <a:pt x="282" y="98"/>
                  </a:lnTo>
                  <a:lnTo>
                    <a:pt x="284" y="105"/>
                  </a:lnTo>
                  <a:lnTo>
                    <a:pt x="289" y="110"/>
                  </a:lnTo>
                  <a:lnTo>
                    <a:pt x="294" y="113"/>
                  </a:lnTo>
                  <a:lnTo>
                    <a:pt x="301" y="115"/>
                  </a:lnTo>
                  <a:lnTo>
                    <a:pt x="311" y="118"/>
                  </a:lnTo>
                  <a:lnTo>
                    <a:pt x="321" y="121"/>
                  </a:lnTo>
                  <a:lnTo>
                    <a:pt x="331" y="121"/>
                  </a:lnTo>
                  <a:lnTo>
                    <a:pt x="341" y="118"/>
                  </a:lnTo>
                  <a:lnTo>
                    <a:pt x="349" y="116"/>
                  </a:lnTo>
                  <a:lnTo>
                    <a:pt x="360" y="113"/>
                  </a:lnTo>
                  <a:lnTo>
                    <a:pt x="365" y="113"/>
                  </a:lnTo>
                  <a:lnTo>
                    <a:pt x="366" y="113"/>
                  </a:lnTo>
                  <a:lnTo>
                    <a:pt x="368" y="113"/>
                  </a:lnTo>
                  <a:lnTo>
                    <a:pt x="370" y="115"/>
                  </a:lnTo>
                  <a:lnTo>
                    <a:pt x="371" y="116"/>
                  </a:lnTo>
                  <a:lnTo>
                    <a:pt x="375" y="118"/>
                  </a:lnTo>
                  <a:lnTo>
                    <a:pt x="381" y="120"/>
                  </a:lnTo>
                  <a:lnTo>
                    <a:pt x="391" y="121"/>
                  </a:lnTo>
                  <a:lnTo>
                    <a:pt x="402" y="123"/>
                  </a:lnTo>
                  <a:lnTo>
                    <a:pt x="410" y="125"/>
                  </a:lnTo>
                  <a:lnTo>
                    <a:pt x="413" y="128"/>
                  </a:lnTo>
                  <a:lnTo>
                    <a:pt x="413" y="131"/>
                  </a:lnTo>
                  <a:lnTo>
                    <a:pt x="413" y="135"/>
                  </a:lnTo>
                  <a:lnTo>
                    <a:pt x="415" y="136"/>
                  </a:lnTo>
                  <a:lnTo>
                    <a:pt x="415" y="138"/>
                  </a:lnTo>
                  <a:lnTo>
                    <a:pt x="418" y="140"/>
                  </a:lnTo>
                  <a:lnTo>
                    <a:pt x="423" y="140"/>
                  </a:lnTo>
                  <a:lnTo>
                    <a:pt x="428" y="140"/>
                  </a:lnTo>
                  <a:lnTo>
                    <a:pt x="433" y="140"/>
                  </a:lnTo>
                  <a:lnTo>
                    <a:pt x="437" y="142"/>
                  </a:lnTo>
                  <a:lnTo>
                    <a:pt x="442" y="142"/>
                  </a:lnTo>
                  <a:lnTo>
                    <a:pt x="447" y="140"/>
                  </a:lnTo>
                  <a:lnTo>
                    <a:pt x="459" y="138"/>
                  </a:lnTo>
                  <a:lnTo>
                    <a:pt x="467" y="135"/>
                  </a:lnTo>
                  <a:lnTo>
                    <a:pt x="475" y="138"/>
                  </a:lnTo>
                  <a:lnTo>
                    <a:pt x="479" y="140"/>
                  </a:lnTo>
                  <a:lnTo>
                    <a:pt x="482" y="143"/>
                  </a:lnTo>
                  <a:lnTo>
                    <a:pt x="484" y="145"/>
                  </a:lnTo>
                  <a:lnTo>
                    <a:pt x="486" y="145"/>
                  </a:lnTo>
                  <a:lnTo>
                    <a:pt x="489" y="145"/>
                  </a:lnTo>
                  <a:lnTo>
                    <a:pt x="496" y="147"/>
                  </a:lnTo>
                  <a:lnTo>
                    <a:pt x="506" y="145"/>
                  </a:lnTo>
                  <a:lnTo>
                    <a:pt x="514" y="143"/>
                  </a:lnTo>
                  <a:lnTo>
                    <a:pt x="526" y="142"/>
                  </a:lnTo>
                  <a:lnTo>
                    <a:pt x="538" y="140"/>
                  </a:lnTo>
                  <a:lnTo>
                    <a:pt x="546" y="136"/>
                  </a:lnTo>
                  <a:lnTo>
                    <a:pt x="554" y="138"/>
                  </a:lnTo>
                  <a:lnTo>
                    <a:pt x="558" y="140"/>
                  </a:lnTo>
                  <a:lnTo>
                    <a:pt x="561" y="142"/>
                  </a:lnTo>
                  <a:lnTo>
                    <a:pt x="563" y="143"/>
                  </a:lnTo>
                  <a:lnTo>
                    <a:pt x="566" y="143"/>
                  </a:lnTo>
                  <a:lnTo>
                    <a:pt x="570" y="143"/>
                  </a:lnTo>
                  <a:lnTo>
                    <a:pt x="573" y="142"/>
                  </a:lnTo>
                  <a:lnTo>
                    <a:pt x="578" y="140"/>
                  </a:lnTo>
                  <a:lnTo>
                    <a:pt x="580" y="138"/>
                  </a:lnTo>
                  <a:lnTo>
                    <a:pt x="583" y="138"/>
                  </a:lnTo>
                  <a:lnTo>
                    <a:pt x="586" y="136"/>
                  </a:lnTo>
                  <a:lnTo>
                    <a:pt x="590" y="136"/>
                  </a:lnTo>
                  <a:lnTo>
                    <a:pt x="595" y="138"/>
                  </a:lnTo>
                  <a:lnTo>
                    <a:pt x="600" y="140"/>
                  </a:lnTo>
                  <a:lnTo>
                    <a:pt x="610" y="143"/>
                  </a:lnTo>
                  <a:lnTo>
                    <a:pt x="615" y="145"/>
                  </a:lnTo>
                  <a:lnTo>
                    <a:pt x="620" y="145"/>
                  </a:lnTo>
                  <a:lnTo>
                    <a:pt x="628" y="143"/>
                  </a:lnTo>
                  <a:lnTo>
                    <a:pt x="638" y="143"/>
                  </a:lnTo>
                  <a:lnTo>
                    <a:pt x="644" y="145"/>
                  </a:lnTo>
                  <a:lnTo>
                    <a:pt x="652" y="148"/>
                  </a:lnTo>
                  <a:lnTo>
                    <a:pt x="665" y="152"/>
                  </a:lnTo>
                  <a:lnTo>
                    <a:pt x="681" y="153"/>
                  </a:lnTo>
                  <a:lnTo>
                    <a:pt x="692" y="155"/>
                  </a:lnTo>
                  <a:lnTo>
                    <a:pt x="706" y="158"/>
                  </a:lnTo>
                  <a:lnTo>
                    <a:pt x="723" y="163"/>
                  </a:lnTo>
                  <a:lnTo>
                    <a:pt x="744" y="168"/>
                  </a:lnTo>
                  <a:lnTo>
                    <a:pt x="773" y="173"/>
                  </a:lnTo>
                  <a:lnTo>
                    <a:pt x="802" y="180"/>
                  </a:lnTo>
                  <a:lnTo>
                    <a:pt x="823" y="185"/>
                  </a:lnTo>
                  <a:lnTo>
                    <a:pt x="823" y="189"/>
                  </a:lnTo>
                  <a:lnTo>
                    <a:pt x="825" y="192"/>
                  </a:lnTo>
                  <a:lnTo>
                    <a:pt x="825" y="195"/>
                  </a:lnTo>
                  <a:lnTo>
                    <a:pt x="828" y="202"/>
                  </a:lnTo>
                  <a:lnTo>
                    <a:pt x="830" y="207"/>
                  </a:lnTo>
                  <a:lnTo>
                    <a:pt x="833" y="210"/>
                  </a:lnTo>
                  <a:lnTo>
                    <a:pt x="838" y="214"/>
                  </a:lnTo>
                  <a:lnTo>
                    <a:pt x="842" y="217"/>
                  </a:lnTo>
                  <a:lnTo>
                    <a:pt x="844" y="219"/>
                  </a:lnTo>
                  <a:lnTo>
                    <a:pt x="847" y="222"/>
                  </a:lnTo>
                  <a:lnTo>
                    <a:pt x="847" y="226"/>
                  </a:lnTo>
                  <a:lnTo>
                    <a:pt x="845" y="237"/>
                  </a:lnTo>
                  <a:lnTo>
                    <a:pt x="842" y="251"/>
                  </a:lnTo>
                  <a:lnTo>
                    <a:pt x="835" y="261"/>
                  </a:lnTo>
                  <a:lnTo>
                    <a:pt x="832" y="264"/>
                  </a:lnTo>
                  <a:lnTo>
                    <a:pt x="828" y="269"/>
                  </a:lnTo>
                  <a:lnTo>
                    <a:pt x="827" y="274"/>
                  </a:lnTo>
                  <a:lnTo>
                    <a:pt x="823" y="281"/>
                  </a:lnTo>
                  <a:lnTo>
                    <a:pt x="820" y="288"/>
                  </a:lnTo>
                  <a:lnTo>
                    <a:pt x="815" y="293"/>
                  </a:lnTo>
                  <a:lnTo>
                    <a:pt x="810" y="298"/>
                  </a:lnTo>
                  <a:lnTo>
                    <a:pt x="807" y="303"/>
                  </a:lnTo>
                  <a:lnTo>
                    <a:pt x="802" y="306"/>
                  </a:lnTo>
                  <a:lnTo>
                    <a:pt x="800" y="311"/>
                  </a:lnTo>
                  <a:lnTo>
                    <a:pt x="796" y="318"/>
                  </a:lnTo>
                  <a:lnTo>
                    <a:pt x="795" y="325"/>
                  </a:lnTo>
                  <a:lnTo>
                    <a:pt x="791" y="330"/>
                  </a:lnTo>
                  <a:lnTo>
                    <a:pt x="788" y="335"/>
                  </a:lnTo>
                  <a:lnTo>
                    <a:pt x="785" y="338"/>
                  </a:lnTo>
                  <a:lnTo>
                    <a:pt x="778" y="343"/>
                  </a:lnTo>
                  <a:lnTo>
                    <a:pt x="768" y="352"/>
                  </a:lnTo>
                  <a:lnTo>
                    <a:pt x="758" y="363"/>
                  </a:lnTo>
                  <a:lnTo>
                    <a:pt x="751" y="373"/>
                  </a:lnTo>
                  <a:lnTo>
                    <a:pt x="748" y="383"/>
                  </a:lnTo>
                  <a:lnTo>
                    <a:pt x="748" y="387"/>
                  </a:lnTo>
                  <a:lnTo>
                    <a:pt x="746" y="390"/>
                  </a:lnTo>
                  <a:lnTo>
                    <a:pt x="746" y="392"/>
                  </a:lnTo>
                  <a:lnTo>
                    <a:pt x="746" y="395"/>
                  </a:lnTo>
                  <a:lnTo>
                    <a:pt x="746" y="397"/>
                  </a:lnTo>
                  <a:lnTo>
                    <a:pt x="746" y="400"/>
                  </a:lnTo>
                  <a:lnTo>
                    <a:pt x="748" y="402"/>
                  </a:lnTo>
                  <a:lnTo>
                    <a:pt x="751" y="405"/>
                  </a:lnTo>
                  <a:lnTo>
                    <a:pt x="758" y="409"/>
                  </a:lnTo>
                  <a:lnTo>
                    <a:pt x="763" y="412"/>
                  </a:lnTo>
                  <a:lnTo>
                    <a:pt x="766" y="415"/>
                  </a:lnTo>
                  <a:lnTo>
                    <a:pt x="768" y="417"/>
                  </a:lnTo>
                  <a:lnTo>
                    <a:pt x="770" y="417"/>
                  </a:lnTo>
                  <a:lnTo>
                    <a:pt x="771" y="419"/>
                  </a:lnTo>
                  <a:lnTo>
                    <a:pt x="771" y="419"/>
                  </a:lnTo>
                  <a:lnTo>
                    <a:pt x="770" y="420"/>
                  </a:lnTo>
                  <a:lnTo>
                    <a:pt x="770" y="424"/>
                  </a:lnTo>
                  <a:lnTo>
                    <a:pt x="766" y="425"/>
                  </a:lnTo>
                  <a:lnTo>
                    <a:pt x="765" y="431"/>
                  </a:lnTo>
                  <a:lnTo>
                    <a:pt x="758" y="444"/>
                  </a:lnTo>
                  <a:lnTo>
                    <a:pt x="751" y="457"/>
                  </a:lnTo>
                  <a:lnTo>
                    <a:pt x="746" y="471"/>
                  </a:lnTo>
                  <a:lnTo>
                    <a:pt x="744" y="481"/>
                  </a:lnTo>
                  <a:lnTo>
                    <a:pt x="743" y="488"/>
                  </a:lnTo>
                  <a:lnTo>
                    <a:pt x="739" y="506"/>
                  </a:lnTo>
                  <a:lnTo>
                    <a:pt x="734" y="530"/>
                  </a:lnTo>
                  <a:lnTo>
                    <a:pt x="729" y="558"/>
                  </a:lnTo>
                  <a:lnTo>
                    <a:pt x="723" y="590"/>
                  </a:lnTo>
                  <a:lnTo>
                    <a:pt x="716" y="622"/>
                  </a:lnTo>
                  <a:lnTo>
                    <a:pt x="709" y="652"/>
                  </a:lnTo>
                  <a:lnTo>
                    <a:pt x="704" y="681"/>
                  </a:lnTo>
                  <a:lnTo>
                    <a:pt x="699" y="703"/>
                  </a:lnTo>
                  <a:lnTo>
                    <a:pt x="600" y="681"/>
                  </a:lnTo>
                  <a:lnTo>
                    <a:pt x="506" y="659"/>
                  </a:lnTo>
                  <a:lnTo>
                    <a:pt x="417" y="637"/>
                  </a:lnTo>
                  <a:lnTo>
                    <a:pt x="341" y="617"/>
                  </a:lnTo>
                  <a:lnTo>
                    <a:pt x="270" y="599"/>
                  </a:lnTo>
                  <a:lnTo>
                    <a:pt x="207" y="582"/>
                  </a:lnTo>
                  <a:lnTo>
                    <a:pt x="149" y="567"/>
                  </a:lnTo>
                  <a:lnTo>
                    <a:pt x="101" y="553"/>
                  </a:lnTo>
                  <a:lnTo>
                    <a:pt x="59" y="541"/>
                  </a:lnTo>
                  <a:lnTo>
                    <a:pt x="27" y="531"/>
                  </a:lnTo>
                  <a:lnTo>
                    <a:pt x="5" y="525"/>
                  </a:lnTo>
                  <a:lnTo>
                    <a:pt x="3" y="520"/>
                  </a:lnTo>
                  <a:lnTo>
                    <a:pt x="2" y="513"/>
                  </a:lnTo>
                  <a:lnTo>
                    <a:pt x="2" y="506"/>
                  </a:lnTo>
                  <a:lnTo>
                    <a:pt x="0" y="501"/>
                  </a:lnTo>
                  <a:lnTo>
                    <a:pt x="0" y="494"/>
                  </a:lnTo>
                  <a:lnTo>
                    <a:pt x="0" y="488"/>
                  </a:lnTo>
                  <a:lnTo>
                    <a:pt x="2" y="483"/>
                  </a:lnTo>
                  <a:lnTo>
                    <a:pt x="2" y="478"/>
                  </a:lnTo>
                  <a:lnTo>
                    <a:pt x="3" y="474"/>
                  </a:lnTo>
                  <a:lnTo>
                    <a:pt x="5" y="469"/>
                  </a:lnTo>
                  <a:lnTo>
                    <a:pt x="7" y="464"/>
                  </a:lnTo>
                  <a:lnTo>
                    <a:pt x="8" y="461"/>
                  </a:lnTo>
                  <a:lnTo>
                    <a:pt x="10" y="456"/>
                  </a:lnTo>
                  <a:lnTo>
                    <a:pt x="12" y="454"/>
                  </a:lnTo>
                  <a:lnTo>
                    <a:pt x="13" y="451"/>
                  </a:lnTo>
                  <a:lnTo>
                    <a:pt x="13" y="446"/>
                  </a:lnTo>
                  <a:lnTo>
                    <a:pt x="13" y="439"/>
                  </a:lnTo>
                  <a:lnTo>
                    <a:pt x="12" y="427"/>
                  </a:lnTo>
                  <a:lnTo>
                    <a:pt x="12" y="417"/>
                  </a:lnTo>
                  <a:lnTo>
                    <a:pt x="13" y="409"/>
                  </a:lnTo>
                  <a:lnTo>
                    <a:pt x="15" y="404"/>
                  </a:lnTo>
                  <a:lnTo>
                    <a:pt x="18" y="400"/>
                  </a:lnTo>
                  <a:lnTo>
                    <a:pt x="22" y="395"/>
                  </a:lnTo>
                  <a:lnTo>
                    <a:pt x="27" y="392"/>
                  </a:lnTo>
                  <a:lnTo>
                    <a:pt x="30" y="387"/>
                  </a:lnTo>
                  <a:lnTo>
                    <a:pt x="34" y="380"/>
                  </a:lnTo>
                  <a:lnTo>
                    <a:pt x="37" y="370"/>
                  </a:lnTo>
                  <a:lnTo>
                    <a:pt x="40" y="362"/>
                  </a:lnTo>
                  <a:lnTo>
                    <a:pt x="42" y="355"/>
                  </a:lnTo>
                  <a:lnTo>
                    <a:pt x="44" y="353"/>
                  </a:lnTo>
                  <a:lnTo>
                    <a:pt x="45" y="353"/>
                  </a:lnTo>
                  <a:lnTo>
                    <a:pt x="45" y="355"/>
                  </a:lnTo>
                  <a:lnTo>
                    <a:pt x="47" y="357"/>
                  </a:lnTo>
                  <a:lnTo>
                    <a:pt x="49" y="358"/>
                  </a:lnTo>
                  <a:lnTo>
                    <a:pt x="49" y="360"/>
                  </a:lnTo>
                  <a:lnTo>
                    <a:pt x="49" y="358"/>
                  </a:lnTo>
                  <a:lnTo>
                    <a:pt x="50" y="357"/>
                  </a:lnTo>
                  <a:lnTo>
                    <a:pt x="50" y="355"/>
                  </a:lnTo>
                  <a:lnTo>
                    <a:pt x="52" y="352"/>
                  </a:lnTo>
                  <a:lnTo>
                    <a:pt x="52" y="350"/>
                  </a:lnTo>
                  <a:lnTo>
                    <a:pt x="54" y="350"/>
                  </a:lnTo>
                  <a:lnTo>
                    <a:pt x="55" y="350"/>
                  </a:lnTo>
                  <a:lnTo>
                    <a:pt x="57" y="352"/>
                  </a:lnTo>
                  <a:lnTo>
                    <a:pt x="60" y="352"/>
                  </a:lnTo>
                  <a:lnTo>
                    <a:pt x="60" y="352"/>
                  </a:lnTo>
                  <a:lnTo>
                    <a:pt x="60" y="348"/>
                  </a:lnTo>
                  <a:lnTo>
                    <a:pt x="60" y="345"/>
                  </a:lnTo>
                  <a:lnTo>
                    <a:pt x="60" y="345"/>
                  </a:lnTo>
                  <a:lnTo>
                    <a:pt x="60" y="347"/>
                  </a:lnTo>
                  <a:lnTo>
                    <a:pt x="59" y="347"/>
                  </a:lnTo>
                  <a:lnTo>
                    <a:pt x="57" y="348"/>
                  </a:lnTo>
                  <a:lnTo>
                    <a:pt x="55" y="347"/>
                  </a:lnTo>
                  <a:lnTo>
                    <a:pt x="55" y="345"/>
                  </a:lnTo>
                  <a:lnTo>
                    <a:pt x="57" y="343"/>
                  </a:lnTo>
                  <a:lnTo>
                    <a:pt x="59" y="341"/>
                  </a:lnTo>
                  <a:lnTo>
                    <a:pt x="60" y="338"/>
                  </a:lnTo>
                  <a:lnTo>
                    <a:pt x="62" y="336"/>
                  </a:lnTo>
                  <a:lnTo>
                    <a:pt x="64" y="333"/>
                  </a:lnTo>
                  <a:lnTo>
                    <a:pt x="65" y="328"/>
                  </a:lnTo>
                  <a:lnTo>
                    <a:pt x="69" y="323"/>
                  </a:lnTo>
                  <a:lnTo>
                    <a:pt x="72" y="318"/>
                  </a:lnTo>
                  <a:lnTo>
                    <a:pt x="76" y="316"/>
                  </a:lnTo>
                  <a:lnTo>
                    <a:pt x="79" y="315"/>
                  </a:lnTo>
                  <a:lnTo>
                    <a:pt x="79" y="315"/>
                  </a:lnTo>
                  <a:lnTo>
                    <a:pt x="81" y="315"/>
                  </a:lnTo>
                  <a:lnTo>
                    <a:pt x="82" y="315"/>
                  </a:lnTo>
                  <a:lnTo>
                    <a:pt x="84" y="313"/>
                  </a:lnTo>
                  <a:lnTo>
                    <a:pt x="84" y="311"/>
                  </a:lnTo>
                  <a:lnTo>
                    <a:pt x="84" y="311"/>
                  </a:lnTo>
                  <a:lnTo>
                    <a:pt x="82" y="310"/>
                  </a:lnTo>
                  <a:lnTo>
                    <a:pt x="81" y="310"/>
                  </a:lnTo>
                  <a:lnTo>
                    <a:pt x="77" y="310"/>
                  </a:lnTo>
                  <a:lnTo>
                    <a:pt x="77" y="308"/>
                  </a:lnTo>
                  <a:lnTo>
                    <a:pt x="77" y="306"/>
                  </a:lnTo>
                  <a:lnTo>
                    <a:pt x="79" y="303"/>
                  </a:lnTo>
                  <a:lnTo>
                    <a:pt x="81" y="299"/>
                  </a:lnTo>
                  <a:lnTo>
                    <a:pt x="82" y="296"/>
                  </a:lnTo>
                  <a:lnTo>
                    <a:pt x="84" y="294"/>
                  </a:lnTo>
                  <a:lnTo>
                    <a:pt x="87" y="286"/>
                  </a:lnTo>
                  <a:lnTo>
                    <a:pt x="92" y="274"/>
                  </a:lnTo>
                  <a:lnTo>
                    <a:pt x="96" y="261"/>
                  </a:lnTo>
                  <a:lnTo>
                    <a:pt x="99" y="252"/>
                  </a:lnTo>
                  <a:lnTo>
                    <a:pt x="101" y="247"/>
                  </a:lnTo>
                  <a:lnTo>
                    <a:pt x="104" y="241"/>
                  </a:lnTo>
                  <a:lnTo>
                    <a:pt x="107" y="236"/>
                  </a:lnTo>
                  <a:lnTo>
                    <a:pt x="111" y="231"/>
                  </a:lnTo>
                  <a:lnTo>
                    <a:pt x="112" y="226"/>
                  </a:lnTo>
                  <a:lnTo>
                    <a:pt x="114" y="222"/>
                  </a:lnTo>
                  <a:lnTo>
                    <a:pt x="116" y="217"/>
                  </a:lnTo>
                  <a:lnTo>
                    <a:pt x="118" y="212"/>
                  </a:lnTo>
                  <a:lnTo>
                    <a:pt x="118" y="205"/>
                  </a:lnTo>
                  <a:lnTo>
                    <a:pt x="118" y="202"/>
                  </a:lnTo>
                  <a:lnTo>
                    <a:pt x="119" y="197"/>
                  </a:lnTo>
                  <a:lnTo>
                    <a:pt x="121" y="194"/>
                  </a:lnTo>
                  <a:lnTo>
                    <a:pt x="123" y="192"/>
                  </a:lnTo>
                  <a:lnTo>
                    <a:pt x="124" y="187"/>
                  </a:lnTo>
                  <a:lnTo>
                    <a:pt x="124" y="184"/>
                  </a:lnTo>
                  <a:lnTo>
                    <a:pt x="126" y="178"/>
                  </a:lnTo>
                  <a:lnTo>
                    <a:pt x="128" y="173"/>
                  </a:lnTo>
                  <a:lnTo>
                    <a:pt x="129" y="168"/>
                  </a:lnTo>
                  <a:lnTo>
                    <a:pt x="133" y="163"/>
                  </a:lnTo>
                  <a:lnTo>
                    <a:pt x="134" y="160"/>
                  </a:lnTo>
                  <a:lnTo>
                    <a:pt x="136" y="157"/>
                  </a:lnTo>
                  <a:lnTo>
                    <a:pt x="138" y="153"/>
                  </a:lnTo>
                  <a:lnTo>
                    <a:pt x="141" y="148"/>
                  </a:lnTo>
                  <a:lnTo>
                    <a:pt x="143" y="143"/>
                  </a:lnTo>
                  <a:lnTo>
                    <a:pt x="146" y="138"/>
                  </a:lnTo>
                  <a:lnTo>
                    <a:pt x="149" y="133"/>
                  </a:lnTo>
                  <a:lnTo>
                    <a:pt x="151" y="128"/>
                  </a:lnTo>
                  <a:lnTo>
                    <a:pt x="153" y="123"/>
                  </a:lnTo>
                  <a:lnTo>
                    <a:pt x="153" y="116"/>
                  </a:lnTo>
                  <a:lnTo>
                    <a:pt x="155" y="111"/>
                  </a:lnTo>
                  <a:lnTo>
                    <a:pt x="158" y="103"/>
                  </a:lnTo>
                  <a:lnTo>
                    <a:pt x="160" y="98"/>
                  </a:lnTo>
                  <a:lnTo>
                    <a:pt x="163" y="93"/>
                  </a:lnTo>
                  <a:lnTo>
                    <a:pt x="165" y="89"/>
                  </a:lnTo>
                  <a:lnTo>
                    <a:pt x="168" y="88"/>
                  </a:lnTo>
                  <a:lnTo>
                    <a:pt x="168" y="86"/>
                  </a:lnTo>
                  <a:lnTo>
                    <a:pt x="170" y="84"/>
                  </a:lnTo>
                  <a:lnTo>
                    <a:pt x="168" y="83"/>
                  </a:lnTo>
                  <a:lnTo>
                    <a:pt x="168" y="79"/>
                  </a:lnTo>
                  <a:lnTo>
                    <a:pt x="168" y="76"/>
                  </a:lnTo>
                  <a:lnTo>
                    <a:pt x="168" y="74"/>
                  </a:lnTo>
                  <a:lnTo>
                    <a:pt x="168" y="71"/>
                  </a:lnTo>
                  <a:lnTo>
                    <a:pt x="171" y="69"/>
                  </a:lnTo>
                  <a:lnTo>
                    <a:pt x="173" y="68"/>
                  </a:lnTo>
                  <a:lnTo>
                    <a:pt x="176" y="64"/>
                  </a:lnTo>
                  <a:lnTo>
                    <a:pt x="178" y="63"/>
                  </a:lnTo>
                  <a:lnTo>
                    <a:pt x="176" y="59"/>
                  </a:lnTo>
                  <a:lnTo>
                    <a:pt x="176" y="58"/>
                  </a:lnTo>
                  <a:lnTo>
                    <a:pt x="175" y="54"/>
                  </a:lnTo>
                  <a:lnTo>
                    <a:pt x="173" y="52"/>
                  </a:lnTo>
                  <a:lnTo>
                    <a:pt x="173" y="49"/>
                  </a:lnTo>
                  <a:lnTo>
                    <a:pt x="173" y="46"/>
                  </a:lnTo>
                  <a:lnTo>
                    <a:pt x="175" y="41"/>
                  </a:lnTo>
                  <a:lnTo>
                    <a:pt x="175" y="37"/>
                  </a:lnTo>
                  <a:lnTo>
                    <a:pt x="175" y="34"/>
                  </a:lnTo>
                  <a:lnTo>
                    <a:pt x="176" y="31"/>
                  </a:lnTo>
                  <a:lnTo>
                    <a:pt x="178" y="27"/>
                  </a:lnTo>
                  <a:lnTo>
                    <a:pt x="181" y="26"/>
                  </a:lnTo>
                  <a:lnTo>
                    <a:pt x="183" y="22"/>
                  </a:lnTo>
                  <a:lnTo>
                    <a:pt x="186" y="19"/>
                  </a:lnTo>
                  <a:lnTo>
                    <a:pt x="186" y="14"/>
                  </a:lnTo>
                  <a:lnTo>
                    <a:pt x="186" y="10"/>
                  </a:lnTo>
                  <a:lnTo>
                    <a:pt x="188" y="5"/>
                  </a:lnTo>
                  <a:lnTo>
                    <a:pt x="188" y="4"/>
                  </a:lnTo>
                  <a:lnTo>
                    <a:pt x="191" y="2"/>
                  </a:lnTo>
                  <a:lnTo>
                    <a:pt x="193" y="0"/>
                  </a:lnTo>
                  <a:lnTo>
                    <a:pt x="19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 name="Freeform 47"/>
            <p:cNvSpPr>
              <a:spLocks/>
            </p:cNvSpPr>
            <p:nvPr/>
          </p:nvSpPr>
          <p:spPr bwMode="auto">
            <a:xfrm>
              <a:off x="4534845" y="3520590"/>
              <a:ext cx="558299" cy="406962"/>
            </a:xfrm>
            <a:custGeom>
              <a:avLst/>
              <a:gdLst>
                <a:gd name="T0" fmla="*/ 321 w 712"/>
                <a:gd name="T1" fmla="*/ 30 h 519"/>
                <a:gd name="T2" fmla="*/ 702 w 712"/>
                <a:gd name="T3" fmla="*/ 165 h 519"/>
                <a:gd name="T4" fmla="*/ 647 w 712"/>
                <a:gd name="T5" fmla="*/ 422 h 519"/>
                <a:gd name="T6" fmla="*/ 647 w 712"/>
                <a:gd name="T7" fmla="*/ 506 h 519"/>
                <a:gd name="T8" fmla="*/ 512 w 712"/>
                <a:gd name="T9" fmla="*/ 489 h 519"/>
                <a:gd name="T10" fmla="*/ 435 w 712"/>
                <a:gd name="T11" fmla="*/ 479 h 519"/>
                <a:gd name="T12" fmla="*/ 398 w 712"/>
                <a:gd name="T13" fmla="*/ 474 h 519"/>
                <a:gd name="T14" fmla="*/ 366 w 712"/>
                <a:gd name="T15" fmla="*/ 470 h 519"/>
                <a:gd name="T16" fmla="*/ 304 w 712"/>
                <a:gd name="T17" fmla="*/ 479 h 519"/>
                <a:gd name="T18" fmla="*/ 257 w 712"/>
                <a:gd name="T19" fmla="*/ 476 h 519"/>
                <a:gd name="T20" fmla="*/ 233 w 712"/>
                <a:gd name="T21" fmla="*/ 465 h 519"/>
                <a:gd name="T22" fmla="*/ 190 w 712"/>
                <a:gd name="T23" fmla="*/ 449 h 519"/>
                <a:gd name="T24" fmla="*/ 141 w 712"/>
                <a:gd name="T25" fmla="*/ 455 h 519"/>
                <a:gd name="T26" fmla="*/ 101 w 712"/>
                <a:gd name="T27" fmla="*/ 385 h 519"/>
                <a:gd name="T28" fmla="*/ 59 w 712"/>
                <a:gd name="T29" fmla="*/ 343 h 519"/>
                <a:gd name="T30" fmla="*/ 40 w 712"/>
                <a:gd name="T31" fmla="*/ 329 h 519"/>
                <a:gd name="T32" fmla="*/ 23 w 712"/>
                <a:gd name="T33" fmla="*/ 329 h 519"/>
                <a:gd name="T34" fmla="*/ 0 w 712"/>
                <a:gd name="T35" fmla="*/ 316 h 519"/>
                <a:gd name="T36" fmla="*/ 10 w 712"/>
                <a:gd name="T37" fmla="*/ 287 h 519"/>
                <a:gd name="T38" fmla="*/ 17 w 712"/>
                <a:gd name="T39" fmla="*/ 292 h 519"/>
                <a:gd name="T40" fmla="*/ 23 w 712"/>
                <a:gd name="T41" fmla="*/ 297 h 519"/>
                <a:gd name="T42" fmla="*/ 28 w 712"/>
                <a:gd name="T43" fmla="*/ 277 h 519"/>
                <a:gd name="T44" fmla="*/ 38 w 712"/>
                <a:gd name="T45" fmla="*/ 269 h 519"/>
                <a:gd name="T46" fmla="*/ 17 w 712"/>
                <a:gd name="T47" fmla="*/ 252 h 519"/>
                <a:gd name="T48" fmla="*/ 27 w 712"/>
                <a:gd name="T49" fmla="*/ 242 h 519"/>
                <a:gd name="T50" fmla="*/ 40 w 712"/>
                <a:gd name="T51" fmla="*/ 229 h 519"/>
                <a:gd name="T52" fmla="*/ 22 w 712"/>
                <a:gd name="T53" fmla="*/ 223 h 519"/>
                <a:gd name="T54" fmla="*/ 23 w 712"/>
                <a:gd name="T55" fmla="*/ 183 h 519"/>
                <a:gd name="T56" fmla="*/ 18 w 712"/>
                <a:gd name="T57" fmla="*/ 104 h 519"/>
                <a:gd name="T58" fmla="*/ 27 w 712"/>
                <a:gd name="T59" fmla="*/ 37 h 519"/>
                <a:gd name="T60" fmla="*/ 43 w 712"/>
                <a:gd name="T61" fmla="*/ 45 h 519"/>
                <a:gd name="T62" fmla="*/ 117 w 712"/>
                <a:gd name="T63" fmla="*/ 91 h 519"/>
                <a:gd name="T64" fmla="*/ 134 w 712"/>
                <a:gd name="T65" fmla="*/ 99 h 519"/>
                <a:gd name="T66" fmla="*/ 156 w 712"/>
                <a:gd name="T67" fmla="*/ 106 h 519"/>
                <a:gd name="T68" fmla="*/ 171 w 712"/>
                <a:gd name="T69" fmla="*/ 118 h 519"/>
                <a:gd name="T70" fmla="*/ 183 w 712"/>
                <a:gd name="T71" fmla="*/ 118 h 519"/>
                <a:gd name="T72" fmla="*/ 169 w 712"/>
                <a:gd name="T73" fmla="*/ 160 h 519"/>
                <a:gd name="T74" fmla="*/ 164 w 712"/>
                <a:gd name="T75" fmla="*/ 158 h 519"/>
                <a:gd name="T76" fmla="*/ 134 w 712"/>
                <a:gd name="T77" fmla="*/ 188 h 519"/>
                <a:gd name="T78" fmla="*/ 141 w 712"/>
                <a:gd name="T79" fmla="*/ 202 h 519"/>
                <a:gd name="T80" fmla="*/ 143 w 712"/>
                <a:gd name="T81" fmla="*/ 183 h 519"/>
                <a:gd name="T82" fmla="*/ 174 w 712"/>
                <a:gd name="T83" fmla="*/ 166 h 519"/>
                <a:gd name="T84" fmla="*/ 200 w 712"/>
                <a:gd name="T85" fmla="*/ 150 h 519"/>
                <a:gd name="T86" fmla="*/ 183 w 712"/>
                <a:gd name="T87" fmla="*/ 168 h 519"/>
                <a:gd name="T88" fmla="*/ 180 w 712"/>
                <a:gd name="T89" fmla="*/ 178 h 519"/>
                <a:gd name="T90" fmla="*/ 181 w 712"/>
                <a:gd name="T91" fmla="*/ 193 h 519"/>
                <a:gd name="T92" fmla="*/ 173 w 712"/>
                <a:gd name="T93" fmla="*/ 218 h 519"/>
                <a:gd name="T94" fmla="*/ 163 w 712"/>
                <a:gd name="T95" fmla="*/ 215 h 519"/>
                <a:gd name="T96" fmla="*/ 151 w 712"/>
                <a:gd name="T97" fmla="*/ 215 h 519"/>
                <a:gd name="T98" fmla="*/ 126 w 712"/>
                <a:gd name="T99" fmla="*/ 239 h 519"/>
                <a:gd name="T100" fmla="*/ 153 w 712"/>
                <a:gd name="T101" fmla="*/ 237 h 519"/>
                <a:gd name="T102" fmla="*/ 198 w 712"/>
                <a:gd name="T103" fmla="*/ 202 h 519"/>
                <a:gd name="T104" fmla="*/ 205 w 712"/>
                <a:gd name="T105" fmla="*/ 161 h 519"/>
                <a:gd name="T106" fmla="*/ 222 w 712"/>
                <a:gd name="T107" fmla="*/ 133 h 519"/>
                <a:gd name="T108" fmla="*/ 208 w 712"/>
                <a:gd name="T109" fmla="*/ 79 h 519"/>
                <a:gd name="T110" fmla="*/ 213 w 712"/>
                <a:gd name="T111" fmla="*/ 74 h 519"/>
                <a:gd name="T112" fmla="*/ 222 w 712"/>
                <a:gd name="T113" fmla="*/ 62 h 519"/>
                <a:gd name="T114" fmla="*/ 222 w 712"/>
                <a:gd name="T115" fmla="*/ 37 h 519"/>
                <a:gd name="T116" fmla="*/ 206 w 712"/>
                <a:gd name="T117" fmla="*/ 1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2" h="519">
                  <a:moveTo>
                    <a:pt x="203" y="0"/>
                  </a:moveTo>
                  <a:lnTo>
                    <a:pt x="206" y="0"/>
                  </a:lnTo>
                  <a:lnTo>
                    <a:pt x="211" y="2"/>
                  </a:lnTo>
                  <a:lnTo>
                    <a:pt x="218" y="3"/>
                  </a:lnTo>
                  <a:lnTo>
                    <a:pt x="228" y="7"/>
                  </a:lnTo>
                  <a:lnTo>
                    <a:pt x="250" y="13"/>
                  </a:lnTo>
                  <a:lnTo>
                    <a:pt x="280" y="20"/>
                  </a:lnTo>
                  <a:lnTo>
                    <a:pt x="321" y="30"/>
                  </a:lnTo>
                  <a:lnTo>
                    <a:pt x="368" y="42"/>
                  </a:lnTo>
                  <a:lnTo>
                    <a:pt x="423" y="55"/>
                  </a:lnTo>
                  <a:lnTo>
                    <a:pt x="485" y="71"/>
                  </a:lnTo>
                  <a:lnTo>
                    <a:pt x="556" y="86"/>
                  </a:lnTo>
                  <a:lnTo>
                    <a:pt x="632" y="102"/>
                  </a:lnTo>
                  <a:lnTo>
                    <a:pt x="712" y="119"/>
                  </a:lnTo>
                  <a:lnTo>
                    <a:pt x="707" y="139"/>
                  </a:lnTo>
                  <a:lnTo>
                    <a:pt x="702" y="165"/>
                  </a:lnTo>
                  <a:lnTo>
                    <a:pt x="695" y="197"/>
                  </a:lnTo>
                  <a:lnTo>
                    <a:pt x="687" y="230"/>
                  </a:lnTo>
                  <a:lnTo>
                    <a:pt x="679" y="265"/>
                  </a:lnTo>
                  <a:lnTo>
                    <a:pt x="672" y="302"/>
                  </a:lnTo>
                  <a:lnTo>
                    <a:pt x="664" y="338"/>
                  </a:lnTo>
                  <a:lnTo>
                    <a:pt x="657" y="370"/>
                  </a:lnTo>
                  <a:lnTo>
                    <a:pt x="652" y="398"/>
                  </a:lnTo>
                  <a:lnTo>
                    <a:pt x="647" y="422"/>
                  </a:lnTo>
                  <a:lnTo>
                    <a:pt x="643" y="437"/>
                  </a:lnTo>
                  <a:lnTo>
                    <a:pt x="642" y="445"/>
                  </a:lnTo>
                  <a:lnTo>
                    <a:pt x="640" y="457"/>
                  </a:lnTo>
                  <a:lnTo>
                    <a:pt x="638" y="465"/>
                  </a:lnTo>
                  <a:lnTo>
                    <a:pt x="638" y="476"/>
                  </a:lnTo>
                  <a:lnTo>
                    <a:pt x="642" y="486"/>
                  </a:lnTo>
                  <a:lnTo>
                    <a:pt x="645" y="496"/>
                  </a:lnTo>
                  <a:lnTo>
                    <a:pt x="647" y="506"/>
                  </a:lnTo>
                  <a:lnTo>
                    <a:pt x="645" y="514"/>
                  </a:lnTo>
                  <a:lnTo>
                    <a:pt x="643" y="519"/>
                  </a:lnTo>
                  <a:lnTo>
                    <a:pt x="622" y="514"/>
                  </a:lnTo>
                  <a:lnTo>
                    <a:pt x="593" y="507"/>
                  </a:lnTo>
                  <a:lnTo>
                    <a:pt x="564" y="502"/>
                  </a:lnTo>
                  <a:lnTo>
                    <a:pt x="543" y="497"/>
                  </a:lnTo>
                  <a:lnTo>
                    <a:pt x="526" y="492"/>
                  </a:lnTo>
                  <a:lnTo>
                    <a:pt x="512" y="489"/>
                  </a:lnTo>
                  <a:lnTo>
                    <a:pt x="501" y="487"/>
                  </a:lnTo>
                  <a:lnTo>
                    <a:pt x="485" y="486"/>
                  </a:lnTo>
                  <a:lnTo>
                    <a:pt x="472" y="482"/>
                  </a:lnTo>
                  <a:lnTo>
                    <a:pt x="464" y="479"/>
                  </a:lnTo>
                  <a:lnTo>
                    <a:pt x="458" y="477"/>
                  </a:lnTo>
                  <a:lnTo>
                    <a:pt x="448" y="477"/>
                  </a:lnTo>
                  <a:lnTo>
                    <a:pt x="440" y="479"/>
                  </a:lnTo>
                  <a:lnTo>
                    <a:pt x="435" y="479"/>
                  </a:lnTo>
                  <a:lnTo>
                    <a:pt x="430" y="477"/>
                  </a:lnTo>
                  <a:lnTo>
                    <a:pt x="420" y="474"/>
                  </a:lnTo>
                  <a:lnTo>
                    <a:pt x="415" y="472"/>
                  </a:lnTo>
                  <a:lnTo>
                    <a:pt x="410" y="470"/>
                  </a:lnTo>
                  <a:lnTo>
                    <a:pt x="406" y="470"/>
                  </a:lnTo>
                  <a:lnTo>
                    <a:pt x="403" y="472"/>
                  </a:lnTo>
                  <a:lnTo>
                    <a:pt x="400" y="472"/>
                  </a:lnTo>
                  <a:lnTo>
                    <a:pt x="398" y="474"/>
                  </a:lnTo>
                  <a:lnTo>
                    <a:pt x="393" y="476"/>
                  </a:lnTo>
                  <a:lnTo>
                    <a:pt x="390" y="477"/>
                  </a:lnTo>
                  <a:lnTo>
                    <a:pt x="386" y="477"/>
                  </a:lnTo>
                  <a:lnTo>
                    <a:pt x="383" y="477"/>
                  </a:lnTo>
                  <a:lnTo>
                    <a:pt x="381" y="476"/>
                  </a:lnTo>
                  <a:lnTo>
                    <a:pt x="378" y="474"/>
                  </a:lnTo>
                  <a:lnTo>
                    <a:pt x="374" y="472"/>
                  </a:lnTo>
                  <a:lnTo>
                    <a:pt x="366" y="470"/>
                  </a:lnTo>
                  <a:lnTo>
                    <a:pt x="358" y="474"/>
                  </a:lnTo>
                  <a:lnTo>
                    <a:pt x="346" y="476"/>
                  </a:lnTo>
                  <a:lnTo>
                    <a:pt x="334" y="477"/>
                  </a:lnTo>
                  <a:lnTo>
                    <a:pt x="326" y="479"/>
                  </a:lnTo>
                  <a:lnTo>
                    <a:pt x="316" y="481"/>
                  </a:lnTo>
                  <a:lnTo>
                    <a:pt x="309" y="479"/>
                  </a:lnTo>
                  <a:lnTo>
                    <a:pt x="306" y="479"/>
                  </a:lnTo>
                  <a:lnTo>
                    <a:pt x="304" y="479"/>
                  </a:lnTo>
                  <a:lnTo>
                    <a:pt x="302" y="477"/>
                  </a:lnTo>
                  <a:lnTo>
                    <a:pt x="299" y="474"/>
                  </a:lnTo>
                  <a:lnTo>
                    <a:pt x="295" y="472"/>
                  </a:lnTo>
                  <a:lnTo>
                    <a:pt x="287" y="469"/>
                  </a:lnTo>
                  <a:lnTo>
                    <a:pt x="279" y="472"/>
                  </a:lnTo>
                  <a:lnTo>
                    <a:pt x="267" y="474"/>
                  </a:lnTo>
                  <a:lnTo>
                    <a:pt x="262" y="476"/>
                  </a:lnTo>
                  <a:lnTo>
                    <a:pt x="257" y="476"/>
                  </a:lnTo>
                  <a:lnTo>
                    <a:pt x="253" y="474"/>
                  </a:lnTo>
                  <a:lnTo>
                    <a:pt x="248" y="474"/>
                  </a:lnTo>
                  <a:lnTo>
                    <a:pt x="243" y="474"/>
                  </a:lnTo>
                  <a:lnTo>
                    <a:pt x="238" y="474"/>
                  </a:lnTo>
                  <a:lnTo>
                    <a:pt x="235" y="472"/>
                  </a:lnTo>
                  <a:lnTo>
                    <a:pt x="235" y="470"/>
                  </a:lnTo>
                  <a:lnTo>
                    <a:pt x="233" y="469"/>
                  </a:lnTo>
                  <a:lnTo>
                    <a:pt x="233" y="465"/>
                  </a:lnTo>
                  <a:lnTo>
                    <a:pt x="233" y="462"/>
                  </a:lnTo>
                  <a:lnTo>
                    <a:pt x="230" y="459"/>
                  </a:lnTo>
                  <a:lnTo>
                    <a:pt x="222" y="457"/>
                  </a:lnTo>
                  <a:lnTo>
                    <a:pt x="211" y="455"/>
                  </a:lnTo>
                  <a:lnTo>
                    <a:pt x="201" y="454"/>
                  </a:lnTo>
                  <a:lnTo>
                    <a:pt x="195" y="452"/>
                  </a:lnTo>
                  <a:lnTo>
                    <a:pt x="191" y="450"/>
                  </a:lnTo>
                  <a:lnTo>
                    <a:pt x="190" y="449"/>
                  </a:lnTo>
                  <a:lnTo>
                    <a:pt x="188" y="447"/>
                  </a:lnTo>
                  <a:lnTo>
                    <a:pt x="186" y="447"/>
                  </a:lnTo>
                  <a:lnTo>
                    <a:pt x="185" y="447"/>
                  </a:lnTo>
                  <a:lnTo>
                    <a:pt x="180" y="447"/>
                  </a:lnTo>
                  <a:lnTo>
                    <a:pt x="169" y="450"/>
                  </a:lnTo>
                  <a:lnTo>
                    <a:pt x="161" y="452"/>
                  </a:lnTo>
                  <a:lnTo>
                    <a:pt x="151" y="455"/>
                  </a:lnTo>
                  <a:lnTo>
                    <a:pt x="141" y="455"/>
                  </a:lnTo>
                  <a:lnTo>
                    <a:pt x="131" y="452"/>
                  </a:lnTo>
                  <a:lnTo>
                    <a:pt x="121" y="449"/>
                  </a:lnTo>
                  <a:lnTo>
                    <a:pt x="114" y="447"/>
                  </a:lnTo>
                  <a:lnTo>
                    <a:pt x="109" y="444"/>
                  </a:lnTo>
                  <a:lnTo>
                    <a:pt x="104" y="439"/>
                  </a:lnTo>
                  <a:lnTo>
                    <a:pt x="102" y="432"/>
                  </a:lnTo>
                  <a:lnTo>
                    <a:pt x="101" y="427"/>
                  </a:lnTo>
                  <a:lnTo>
                    <a:pt x="101" y="385"/>
                  </a:lnTo>
                  <a:lnTo>
                    <a:pt x="99" y="376"/>
                  </a:lnTo>
                  <a:lnTo>
                    <a:pt x="90" y="366"/>
                  </a:lnTo>
                  <a:lnTo>
                    <a:pt x="82" y="356"/>
                  </a:lnTo>
                  <a:lnTo>
                    <a:pt x="72" y="351"/>
                  </a:lnTo>
                  <a:lnTo>
                    <a:pt x="69" y="351"/>
                  </a:lnTo>
                  <a:lnTo>
                    <a:pt x="65" y="350"/>
                  </a:lnTo>
                  <a:lnTo>
                    <a:pt x="64" y="346"/>
                  </a:lnTo>
                  <a:lnTo>
                    <a:pt x="59" y="343"/>
                  </a:lnTo>
                  <a:lnTo>
                    <a:pt x="55" y="339"/>
                  </a:lnTo>
                  <a:lnTo>
                    <a:pt x="52" y="336"/>
                  </a:lnTo>
                  <a:lnTo>
                    <a:pt x="50" y="333"/>
                  </a:lnTo>
                  <a:lnTo>
                    <a:pt x="48" y="331"/>
                  </a:lnTo>
                  <a:lnTo>
                    <a:pt x="45" y="331"/>
                  </a:lnTo>
                  <a:lnTo>
                    <a:pt x="43" y="331"/>
                  </a:lnTo>
                  <a:lnTo>
                    <a:pt x="42" y="331"/>
                  </a:lnTo>
                  <a:lnTo>
                    <a:pt x="40" y="329"/>
                  </a:lnTo>
                  <a:lnTo>
                    <a:pt x="37" y="326"/>
                  </a:lnTo>
                  <a:lnTo>
                    <a:pt x="33" y="324"/>
                  </a:lnTo>
                  <a:lnTo>
                    <a:pt x="30" y="324"/>
                  </a:lnTo>
                  <a:lnTo>
                    <a:pt x="27" y="324"/>
                  </a:lnTo>
                  <a:lnTo>
                    <a:pt x="25" y="326"/>
                  </a:lnTo>
                  <a:lnTo>
                    <a:pt x="23" y="328"/>
                  </a:lnTo>
                  <a:lnTo>
                    <a:pt x="23" y="328"/>
                  </a:lnTo>
                  <a:lnTo>
                    <a:pt x="23" y="329"/>
                  </a:lnTo>
                  <a:lnTo>
                    <a:pt x="22" y="329"/>
                  </a:lnTo>
                  <a:lnTo>
                    <a:pt x="18" y="329"/>
                  </a:lnTo>
                  <a:lnTo>
                    <a:pt x="15" y="328"/>
                  </a:lnTo>
                  <a:lnTo>
                    <a:pt x="10" y="326"/>
                  </a:lnTo>
                  <a:lnTo>
                    <a:pt x="6" y="323"/>
                  </a:lnTo>
                  <a:lnTo>
                    <a:pt x="3" y="319"/>
                  </a:lnTo>
                  <a:lnTo>
                    <a:pt x="1" y="318"/>
                  </a:lnTo>
                  <a:lnTo>
                    <a:pt x="0" y="316"/>
                  </a:lnTo>
                  <a:lnTo>
                    <a:pt x="1" y="314"/>
                  </a:lnTo>
                  <a:lnTo>
                    <a:pt x="3" y="313"/>
                  </a:lnTo>
                  <a:lnTo>
                    <a:pt x="5" y="311"/>
                  </a:lnTo>
                  <a:lnTo>
                    <a:pt x="6" y="309"/>
                  </a:lnTo>
                  <a:lnTo>
                    <a:pt x="8" y="306"/>
                  </a:lnTo>
                  <a:lnTo>
                    <a:pt x="8" y="299"/>
                  </a:lnTo>
                  <a:lnTo>
                    <a:pt x="10" y="292"/>
                  </a:lnTo>
                  <a:lnTo>
                    <a:pt x="10" y="287"/>
                  </a:lnTo>
                  <a:lnTo>
                    <a:pt x="11" y="284"/>
                  </a:lnTo>
                  <a:lnTo>
                    <a:pt x="15" y="281"/>
                  </a:lnTo>
                  <a:lnTo>
                    <a:pt x="15" y="279"/>
                  </a:lnTo>
                  <a:lnTo>
                    <a:pt x="17" y="279"/>
                  </a:lnTo>
                  <a:lnTo>
                    <a:pt x="17" y="279"/>
                  </a:lnTo>
                  <a:lnTo>
                    <a:pt x="17" y="282"/>
                  </a:lnTo>
                  <a:lnTo>
                    <a:pt x="17" y="287"/>
                  </a:lnTo>
                  <a:lnTo>
                    <a:pt x="17" y="292"/>
                  </a:lnTo>
                  <a:lnTo>
                    <a:pt x="17" y="297"/>
                  </a:lnTo>
                  <a:lnTo>
                    <a:pt x="17" y="301"/>
                  </a:lnTo>
                  <a:lnTo>
                    <a:pt x="17" y="302"/>
                  </a:lnTo>
                  <a:lnTo>
                    <a:pt x="18" y="304"/>
                  </a:lnTo>
                  <a:lnTo>
                    <a:pt x="22" y="302"/>
                  </a:lnTo>
                  <a:lnTo>
                    <a:pt x="23" y="301"/>
                  </a:lnTo>
                  <a:lnTo>
                    <a:pt x="23" y="299"/>
                  </a:lnTo>
                  <a:lnTo>
                    <a:pt x="23" y="297"/>
                  </a:lnTo>
                  <a:lnTo>
                    <a:pt x="23" y="294"/>
                  </a:lnTo>
                  <a:lnTo>
                    <a:pt x="23" y="291"/>
                  </a:lnTo>
                  <a:lnTo>
                    <a:pt x="25" y="287"/>
                  </a:lnTo>
                  <a:lnTo>
                    <a:pt x="25" y="282"/>
                  </a:lnTo>
                  <a:lnTo>
                    <a:pt x="25" y="281"/>
                  </a:lnTo>
                  <a:lnTo>
                    <a:pt x="27" y="279"/>
                  </a:lnTo>
                  <a:lnTo>
                    <a:pt x="27" y="279"/>
                  </a:lnTo>
                  <a:lnTo>
                    <a:pt x="28" y="277"/>
                  </a:lnTo>
                  <a:lnTo>
                    <a:pt x="30" y="276"/>
                  </a:lnTo>
                  <a:lnTo>
                    <a:pt x="32" y="274"/>
                  </a:lnTo>
                  <a:lnTo>
                    <a:pt x="35" y="271"/>
                  </a:lnTo>
                  <a:lnTo>
                    <a:pt x="37" y="271"/>
                  </a:lnTo>
                  <a:lnTo>
                    <a:pt x="38" y="271"/>
                  </a:lnTo>
                  <a:lnTo>
                    <a:pt x="38" y="271"/>
                  </a:lnTo>
                  <a:lnTo>
                    <a:pt x="38" y="271"/>
                  </a:lnTo>
                  <a:lnTo>
                    <a:pt x="38" y="269"/>
                  </a:lnTo>
                  <a:lnTo>
                    <a:pt x="37" y="265"/>
                  </a:lnTo>
                  <a:lnTo>
                    <a:pt x="35" y="264"/>
                  </a:lnTo>
                  <a:lnTo>
                    <a:pt x="32" y="264"/>
                  </a:lnTo>
                  <a:lnTo>
                    <a:pt x="27" y="262"/>
                  </a:lnTo>
                  <a:lnTo>
                    <a:pt x="22" y="260"/>
                  </a:lnTo>
                  <a:lnTo>
                    <a:pt x="18" y="257"/>
                  </a:lnTo>
                  <a:lnTo>
                    <a:pt x="18" y="255"/>
                  </a:lnTo>
                  <a:lnTo>
                    <a:pt x="17" y="252"/>
                  </a:lnTo>
                  <a:lnTo>
                    <a:pt x="18" y="249"/>
                  </a:lnTo>
                  <a:lnTo>
                    <a:pt x="18" y="245"/>
                  </a:lnTo>
                  <a:lnTo>
                    <a:pt x="18" y="242"/>
                  </a:lnTo>
                  <a:lnTo>
                    <a:pt x="20" y="240"/>
                  </a:lnTo>
                  <a:lnTo>
                    <a:pt x="20" y="240"/>
                  </a:lnTo>
                  <a:lnTo>
                    <a:pt x="22" y="240"/>
                  </a:lnTo>
                  <a:lnTo>
                    <a:pt x="23" y="242"/>
                  </a:lnTo>
                  <a:lnTo>
                    <a:pt x="27" y="242"/>
                  </a:lnTo>
                  <a:lnTo>
                    <a:pt x="30" y="242"/>
                  </a:lnTo>
                  <a:lnTo>
                    <a:pt x="35" y="240"/>
                  </a:lnTo>
                  <a:lnTo>
                    <a:pt x="38" y="239"/>
                  </a:lnTo>
                  <a:lnTo>
                    <a:pt x="43" y="235"/>
                  </a:lnTo>
                  <a:lnTo>
                    <a:pt x="45" y="235"/>
                  </a:lnTo>
                  <a:lnTo>
                    <a:pt x="45" y="234"/>
                  </a:lnTo>
                  <a:lnTo>
                    <a:pt x="43" y="230"/>
                  </a:lnTo>
                  <a:lnTo>
                    <a:pt x="40" y="229"/>
                  </a:lnTo>
                  <a:lnTo>
                    <a:pt x="35" y="225"/>
                  </a:lnTo>
                  <a:lnTo>
                    <a:pt x="32" y="223"/>
                  </a:lnTo>
                  <a:lnTo>
                    <a:pt x="28" y="220"/>
                  </a:lnTo>
                  <a:lnTo>
                    <a:pt x="27" y="220"/>
                  </a:lnTo>
                  <a:lnTo>
                    <a:pt x="25" y="220"/>
                  </a:lnTo>
                  <a:lnTo>
                    <a:pt x="25" y="222"/>
                  </a:lnTo>
                  <a:lnTo>
                    <a:pt x="23" y="222"/>
                  </a:lnTo>
                  <a:lnTo>
                    <a:pt x="22" y="223"/>
                  </a:lnTo>
                  <a:lnTo>
                    <a:pt x="22" y="223"/>
                  </a:lnTo>
                  <a:lnTo>
                    <a:pt x="20" y="223"/>
                  </a:lnTo>
                  <a:lnTo>
                    <a:pt x="20" y="222"/>
                  </a:lnTo>
                  <a:lnTo>
                    <a:pt x="20" y="220"/>
                  </a:lnTo>
                  <a:lnTo>
                    <a:pt x="22" y="215"/>
                  </a:lnTo>
                  <a:lnTo>
                    <a:pt x="23" y="212"/>
                  </a:lnTo>
                  <a:lnTo>
                    <a:pt x="25" y="198"/>
                  </a:lnTo>
                  <a:lnTo>
                    <a:pt x="23" y="183"/>
                  </a:lnTo>
                  <a:lnTo>
                    <a:pt x="23" y="173"/>
                  </a:lnTo>
                  <a:lnTo>
                    <a:pt x="22" y="163"/>
                  </a:lnTo>
                  <a:lnTo>
                    <a:pt x="22" y="155"/>
                  </a:lnTo>
                  <a:lnTo>
                    <a:pt x="22" y="151"/>
                  </a:lnTo>
                  <a:lnTo>
                    <a:pt x="23" y="138"/>
                  </a:lnTo>
                  <a:lnTo>
                    <a:pt x="25" y="126"/>
                  </a:lnTo>
                  <a:lnTo>
                    <a:pt x="23" y="116"/>
                  </a:lnTo>
                  <a:lnTo>
                    <a:pt x="18" y="104"/>
                  </a:lnTo>
                  <a:lnTo>
                    <a:pt x="15" y="92"/>
                  </a:lnTo>
                  <a:lnTo>
                    <a:pt x="11" y="81"/>
                  </a:lnTo>
                  <a:lnTo>
                    <a:pt x="17" y="64"/>
                  </a:lnTo>
                  <a:lnTo>
                    <a:pt x="23" y="52"/>
                  </a:lnTo>
                  <a:lnTo>
                    <a:pt x="27" y="49"/>
                  </a:lnTo>
                  <a:lnTo>
                    <a:pt x="27" y="44"/>
                  </a:lnTo>
                  <a:lnTo>
                    <a:pt x="27" y="40"/>
                  </a:lnTo>
                  <a:lnTo>
                    <a:pt x="27" y="37"/>
                  </a:lnTo>
                  <a:lnTo>
                    <a:pt x="25" y="34"/>
                  </a:lnTo>
                  <a:lnTo>
                    <a:pt x="25" y="32"/>
                  </a:lnTo>
                  <a:lnTo>
                    <a:pt x="27" y="34"/>
                  </a:lnTo>
                  <a:lnTo>
                    <a:pt x="28" y="34"/>
                  </a:lnTo>
                  <a:lnTo>
                    <a:pt x="32" y="35"/>
                  </a:lnTo>
                  <a:lnTo>
                    <a:pt x="37" y="39"/>
                  </a:lnTo>
                  <a:lnTo>
                    <a:pt x="40" y="42"/>
                  </a:lnTo>
                  <a:lnTo>
                    <a:pt x="43" y="45"/>
                  </a:lnTo>
                  <a:lnTo>
                    <a:pt x="48" y="49"/>
                  </a:lnTo>
                  <a:lnTo>
                    <a:pt x="52" y="52"/>
                  </a:lnTo>
                  <a:lnTo>
                    <a:pt x="57" y="57"/>
                  </a:lnTo>
                  <a:lnTo>
                    <a:pt x="62" y="62"/>
                  </a:lnTo>
                  <a:lnTo>
                    <a:pt x="74" y="72"/>
                  </a:lnTo>
                  <a:lnTo>
                    <a:pt x="92" y="81"/>
                  </a:lnTo>
                  <a:lnTo>
                    <a:pt x="111" y="89"/>
                  </a:lnTo>
                  <a:lnTo>
                    <a:pt x="117" y="91"/>
                  </a:lnTo>
                  <a:lnTo>
                    <a:pt x="122" y="91"/>
                  </a:lnTo>
                  <a:lnTo>
                    <a:pt x="126" y="92"/>
                  </a:lnTo>
                  <a:lnTo>
                    <a:pt x="127" y="92"/>
                  </a:lnTo>
                  <a:lnTo>
                    <a:pt x="129" y="94"/>
                  </a:lnTo>
                  <a:lnTo>
                    <a:pt x="129" y="94"/>
                  </a:lnTo>
                  <a:lnTo>
                    <a:pt x="131" y="96"/>
                  </a:lnTo>
                  <a:lnTo>
                    <a:pt x="131" y="97"/>
                  </a:lnTo>
                  <a:lnTo>
                    <a:pt x="134" y="99"/>
                  </a:lnTo>
                  <a:lnTo>
                    <a:pt x="138" y="99"/>
                  </a:lnTo>
                  <a:lnTo>
                    <a:pt x="143" y="99"/>
                  </a:lnTo>
                  <a:lnTo>
                    <a:pt x="148" y="99"/>
                  </a:lnTo>
                  <a:lnTo>
                    <a:pt x="151" y="99"/>
                  </a:lnTo>
                  <a:lnTo>
                    <a:pt x="153" y="99"/>
                  </a:lnTo>
                  <a:lnTo>
                    <a:pt x="154" y="99"/>
                  </a:lnTo>
                  <a:lnTo>
                    <a:pt x="154" y="102"/>
                  </a:lnTo>
                  <a:lnTo>
                    <a:pt x="156" y="106"/>
                  </a:lnTo>
                  <a:lnTo>
                    <a:pt x="156" y="108"/>
                  </a:lnTo>
                  <a:lnTo>
                    <a:pt x="159" y="109"/>
                  </a:lnTo>
                  <a:lnTo>
                    <a:pt x="161" y="111"/>
                  </a:lnTo>
                  <a:lnTo>
                    <a:pt x="164" y="113"/>
                  </a:lnTo>
                  <a:lnTo>
                    <a:pt x="166" y="114"/>
                  </a:lnTo>
                  <a:lnTo>
                    <a:pt x="168" y="118"/>
                  </a:lnTo>
                  <a:lnTo>
                    <a:pt x="169" y="118"/>
                  </a:lnTo>
                  <a:lnTo>
                    <a:pt x="171" y="118"/>
                  </a:lnTo>
                  <a:lnTo>
                    <a:pt x="174" y="116"/>
                  </a:lnTo>
                  <a:lnTo>
                    <a:pt x="178" y="114"/>
                  </a:lnTo>
                  <a:lnTo>
                    <a:pt x="180" y="113"/>
                  </a:lnTo>
                  <a:lnTo>
                    <a:pt x="181" y="111"/>
                  </a:lnTo>
                  <a:lnTo>
                    <a:pt x="181" y="109"/>
                  </a:lnTo>
                  <a:lnTo>
                    <a:pt x="183" y="111"/>
                  </a:lnTo>
                  <a:lnTo>
                    <a:pt x="183" y="113"/>
                  </a:lnTo>
                  <a:lnTo>
                    <a:pt x="183" y="118"/>
                  </a:lnTo>
                  <a:lnTo>
                    <a:pt x="183" y="123"/>
                  </a:lnTo>
                  <a:lnTo>
                    <a:pt x="183" y="129"/>
                  </a:lnTo>
                  <a:lnTo>
                    <a:pt x="183" y="136"/>
                  </a:lnTo>
                  <a:lnTo>
                    <a:pt x="183" y="141"/>
                  </a:lnTo>
                  <a:lnTo>
                    <a:pt x="181" y="146"/>
                  </a:lnTo>
                  <a:lnTo>
                    <a:pt x="178" y="151"/>
                  </a:lnTo>
                  <a:lnTo>
                    <a:pt x="174" y="155"/>
                  </a:lnTo>
                  <a:lnTo>
                    <a:pt x="169" y="160"/>
                  </a:lnTo>
                  <a:lnTo>
                    <a:pt x="166" y="161"/>
                  </a:lnTo>
                  <a:lnTo>
                    <a:pt x="164" y="161"/>
                  </a:lnTo>
                  <a:lnTo>
                    <a:pt x="164" y="161"/>
                  </a:lnTo>
                  <a:lnTo>
                    <a:pt x="164" y="161"/>
                  </a:lnTo>
                  <a:lnTo>
                    <a:pt x="164" y="160"/>
                  </a:lnTo>
                  <a:lnTo>
                    <a:pt x="164" y="160"/>
                  </a:lnTo>
                  <a:lnTo>
                    <a:pt x="166" y="158"/>
                  </a:lnTo>
                  <a:lnTo>
                    <a:pt x="164" y="158"/>
                  </a:lnTo>
                  <a:lnTo>
                    <a:pt x="164" y="160"/>
                  </a:lnTo>
                  <a:lnTo>
                    <a:pt x="161" y="161"/>
                  </a:lnTo>
                  <a:lnTo>
                    <a:pt x="156" y="166"/>
                  </a:lnTo>
                  <a:lnTo>
                    <a:pt x="151" y="170"/>
                  </a:lnTo>
                  <a:lnTo>
                    <a:pt x="144" y="175"/>
                  </a:lnTo>
                  <a:lnTo>
                    <a:pt x="141" y="178"/>
                  </a:lnTo>
                  <a:lnTo>
                    <a:pt x="136" y="183"/>
                  </a:lnTo>
                  <a:lnTo>
                    <a:pt x="134" y="188"/>
                  </a:lnTo>
                  <a:lnTo>
                    <a:pt x="131" y="193"/>
                  </a:lnTo>
                  <a:lnTo>
                    <a:pt x="131" y="197"/>
                  </a:lnTo>
                  <a:lnTo>
                    <a:pt x="131" y="200"/>
                  </a:lnTo>
                  <a:lnTo>
                    <a:pt x="132" y="203"/>
                  </a:lnTo>
                  <a:lnTo>
                    <a:pt x="136" y="203"/>
                  </a:lnTo>
                  <a:lnTo>
                    <a:pt x="138" y="203"/>
                  </a:lnTo>
                  <a:lnTo>
                    <a:pt x="139" y="202"/>
                  </a:lnTo>
                  <a:lnTo>
                    <a:pt x="141" y="202"/>
                  </a:lnTo>
                  <a:lnTo>
                    <a:pt x="141" y="200"/>
                  </a:lnTo>
                  <a:lnTo>
                    <a:pt x="141" y="200"/>
                  </a:lnTo>
                  <a:lnTo>
                    <a:pt x="139" y="198"/>
                  </a:lnTo>
                  <a:lnTo>
                    <a:pt x="138" y="197"/>
                  </a:lnTo>
                  <a:lnTo>
                    <a:pt x="136" y="193"/>
                  </a:lnTo>
                  <a:lnTo>
                    <a:pt x="136" y="190"/>
                  </a:lnTo>
                  <a:lnTo>
                    <a:pt x="138" y="187"/>
                  </a:lnTo>
                  <a:lnTo>
                    <a:pt x="143" y="183"/>
                  </a:lnTo>
                  <a:lnTo>
                    <a:pt x="148" y="180"/>
                  </a:lnTo>
                  <a:lnTo>
                    <a:pt x="154" y="178"/>
                  </a:lnTo>
                  <a:lnTo>
                    <a:pt x="159" y="175"/>
                  </a:lnTo>
                  <a:lnTo>
                    <a:pt x="163" y="173"/>
                  </a:lnTo>
                  <a:lnTo>
                    <a:pt x="164" y="173"/>
                  </a:lnTo>
                  <a:lnTo>
                    <a:pt x="168" y="171"/>
                  </a:lnTo>
                  <a:lnTo>
                    <a:pt x="171" y="170"/>
                  </a:lnTo>
                  <a:lnTo>
                    <a:pt x="174" y="166"/>
                  </a:lnTo>
                  <a:lnTo>
                    <a:pt x="176" y="163"/>
                  </a:lnTo>
                  <a:lnTo>
                    <a:pt x="180" y="160"/>
                  </a:lnTo>
                  <a:lnTo>
                    <a:pt x="183" y="155"/>
                  </a:lnTo>
                  <a:lnTo>
                    <a:pt x="186" y="151"/>
                  </a:lnTo>
                  <a:lnTo>
                    <a:pt x="190" y="150"/>
                  </a:lnTo>
                  <a:lnTo>
                    <a:pt x="193" y="148"/>
                  </a:lnTo>
                  <a:lnTo>
                    <a:pt x="196" y="148"/>
                  </a:lnTo>
                  <a:lnTo>
                    <a:pt x="200" y="150"/>
                  </a:lnTo>
                  <a:lnTo>
                    <a:pt x="200" y="151"/>
                  </a:lnTo>
                  <a:lnTo>
                    <a:pt x="198" y="155"/>
                  </a:lnTo>
                  <a:lnTo>
                    <a:pt x="195" y="158"/>
                  </a:lnTo>
                  <a:lnTo>
                    <a:pt x="188" y="163"/>
                  </a:lnTo>
                  <a:lnTo>
                    <a:pt x="185" y="165"/>
                  </a:lnTo>
                  <a:lnTo>
                    <a:pt x="183" y="166"/>
                  </a:lnTo>
                  <a:lnTo>
                    <a:pt x="183" y="166"/>
                  </a:lnTo>
                  <a:lnTo>
                    <a:pt x="183" y="168"/>
                  </a:lnTo>
                  <a:lnTo>
                    <a:pt x="183" y="168"/>
                  </a:lnTo>
                  <a:lnTo>
                    <a:pt x="183" y="168"/>
                  </a:lnTo>
                  <a:lnTo>
                    <a:pt x="183" y="170"/>
                  </a:lnTo>
                  <a:lnTo>
                    <a:pt x="183" y="173"/>
                  </a:lnTo>
                  <a:lnTo>
                    <a:pt x="181" y="176"/>
                  </a:lnTo>
                  <a:lnTo>
                    <a:pt x="181" y="178"/>
                  </a:lnTo>
                  <a:lnTo>
                    <a:pt x="181" y="178"/>
                  </a:lnTo>
                  <a:lnTo>
                    <a:pt x="180" y="178"/>
                  </a:lnTo>
                  <a:lnTo>
                    <a:pt x="178" y="178"/>
                  </a:lnTo>
                  <a:lnTo>
                    <a:pt x="176" y="180"/>
                  </a:lnTo>
                  <a:lnTo>
                    <a:pt x="174" y="181"/>
                  </a:lnTo>
                  <a:lnTo>
                    <a:pt x="174" y="183"/>
                  </a:lnTo>
                  <a:lnTo>
                    <a:pt x="176" y="185"/>
                  </a:lnTo>
                  <a:lnTo>
                    <a:pt x="180" y="188"/>
                  </a:lnTo>
                  <a:lnTo>
                    <a:pt x="181" y="192"/>
                  </a:lnTo>
                  <a:lnTo>
                    <a:pt x="181" y="193"/>
                  </a:lnTo>
                  <a:lnTo>
                    <a:pt x="181" y="193"/>
                  </a:lnTo>
                  <a:lnTo>
                    <a:pt x="181" y="197"/>
                  </a:lnTo>
                  <a:lnTo>
                    <a:pt x="180" y="200"/>
                  </a:lnTo>
                  <a:lnTo>
                    <a:pt x="180" y="205"/>
                  </a:lnTo>
                  <a:lnTo>
                    <a:pt x="178" y="212"/>
                  </a:lnTo>
                  <a:lnTo>
                    <a:pt x="176" y="215"/>
                  </a:lnTo>
                  <a:lnTo>
                    <a:pt x="174" y="217"/>
                  </a:lnTo>
                  <a:lnTo>
                    <a:pt x="173" y="218"/>
                  </a:lnTo>
                  <a:lnTo>
                    <a:pt x="171" y="218"/>
                  </a:lnTo>
                  <a:lnTo>
                    <a:pt x="168" y="218"/>
                  </a:lnTo>
                  <a:lnTo>
                    <a:pt x="166" y="218"/>
                  </a:lnTo>
                  <a:lnTo>
                    <a:pt x="164" y="218"/>
                  </a:lnTo>
                  <a:lnTo>
                    <a:pt x="164" y="217"/>
                  </a:lnTo>
                  <a:lnTo>
                    <a:pt x="164" y="215"/>
                  </a:lnTo>
                  <a:lnTo>
                    <a:pt x="163" y="215"/>
                  </a:lnTo>
                  <a:lnTo>
                    <a:pt x="163" y="215"/>
                  </a:lnTo>
                  <a:lnTo>
                    <a:pt x="161" y="217"/>
                  </a:lnTo>
                  <a:lnTo>
                    <a:pt x="158" y="220"/>
                  </a:lnTo>
                  <a:lnTo>
                    <a:pt x="154" y="223"/>
                  </a:lnTo>
                  <a:lnTo>
                    <a:pt x="156" y="218"/>
                  </a:lnTo>
                  <a:lnTo>
                    <a:pt x="156" y="215"/>
                  </a:lnTo>
                  <a:lnTo>
                    <a:pt x="154" y="213"/>
                  </a:lnTo>
                  <a:lnTo>
                    <a:pt x="153" y="213"/>
                  </a:lnTo>
                  <a:lnTo>
                    <a:pt x="151" y="215"/>
                  </a:lnTo>
                  <a:lnTo>
                    <a:pt x="148" y="218"/>
                  </a:lnTo>
                  <a:lnTo>
                    <a:pt x="143" y="222"/>
                  </a:lnTo>
                  <a:lnTo>
                    <a:pt x="136" y="227"/>
                  </a:lnTo>
                  <a:lnTo>
                    <a:pt x="129" y="232"/>
                  </a:lnTo>
                  <a:lnTo>
                    <a:pt x="126" y="235"/>
                  </a:lnTo>
                  <a:lnTo>
                    <a:pt x="124" y="237"/>
                  </a:lnTo>
                  <a:lnTo>
                    <a:pt x="124" y="239"/>
                  </a:lnTo>
                  <a:lnTo>
                    <a:pt x="126" y="239"/>
                  </a:lnTo>
                  <a:lnTo>
                    <a:pt x="129" y="240"/>
                  </a:lnTo>
                  <a:lnTo>
                    <a:pt x="132" y="240"/>
                  </a:lnTo>
                  <a:lnTo>
                    <a:pt x="138" y="239"/>
                  </a:lnTo>
                  <a:lnTo>
                    <a:pt x="141" y="239"/>
                  </a:lnTo>
                  <a:lnTo>
                    <a:pt x="146" y="237"/>
                  </a:lnTo>
                  <a:lnTo>
                    <a:pt x="148" y="237"/>
                  </a:lnTo>
                  <a:lnTo>
                    <a:pt x="151" y="237"/>
                  </a:lnTo>
                  <a:lnTo>
                    <a:pt x="153" y="237"/>
                  </a:lnTo>
                  <a:lnTo>
                    <a:pt x="156" y="237"/>
                  </a:lnTo>
                  <a:lnTo>
                    <a:pt x="159" y="235"/>
                  </a:lnTo>
                  <a:lnTo>
                    <a:pt x="164" y="235"/>
                  </a:lnTo>
                  <a:lnTo>
                    <a:pt x="178" y="230"/>
                  </a:lnTo>
                  <a:lnTo>
                    <a:pt x="186" y="225"/>
                  </a:lnTo>
                  <a:lnTo>
                    <a:pt x="193" y="218"/>
                  </a:lnTo>
                  <a:lnTo>
                    <a:pt x="198" y="212"/>
                  </a:lnTo>
                  <a:lnTo>
                    <a:pt x="198" y="202"/>
                  </a:lnTo>
                  <a:lnTo>
                    <a:pt x="200" y="192"/>
                  </a:lnTo>
                  <a:lnTo>
                    <a:pt x="201" y="187"/>
                  </a:lnTo>
                  <a:lnTo>
                    <a:pt x="203" y="183"/>
                  </a:lnTo>
                  <a:lnTo>
                    <a:pt x="203" y="180"/>
                  </a:lnTo>
                  <a:lnTo>
                    <a:pt x="203" y="176"/>
                  </a:lnTo>
                  <a:lnTo>
                    <a:pt x="203" y="170"/>
                  </a:lnTo>
                  <a:lnTo>
                    <a:pt x="203" y="165"/>
                  </a:lnTo>
                  <a:lnTo>
                    <a:pt x="205" y="161"/>
                  </a:lnTo>
                  <a:lnTo>
                    <a:pt x="206" y="158"/>
                  </a:lnTo>
                  <a:lnTo>
                    <a:pt x="210" y="156"/>
                  </a:lnTo>
                  <a:lnTo>
                    <a:pt x="211" y="155"/>
                  </a:lnTo>
                  <a:lnTo>
                    <a:pt x="215" y="151"/>
                  </a:lnTo>
                  <a:lnTo>
                    <a:pt x="217" y="150"/>
                  </a:lnTo>
                  <a:lnTo>
                    <a:pt x="220" y="145"/>
                  </a:lnTo>
                  <a:lnTo>
                    <a:pt x="222" y="139"/>
                  </a:lnTo>
                  <a:lnTo>
                    <a:pt x="222" y="133"/>
                  </a:lnTo>
                  <a:lnTo>
                    <a:pt x="220" y="124"/>
                  </a:lnTo>
                  <a:lnTo>
                    <a:pt x="217" y="111"/>
                  </a:lnTo>
                  <a:lnTo>
                    <a:pt x="217" y="97"/>
                  </a:lnTo>
                  <a:lnTo>
                    <a:pt x="217" y="92"/>
                  </a:lnTo>
                  <a:lnTo>
                    <a:pt x="215" y="89"/>
                  </a:lnTo>
                  <a:lnTo>
                    <a:pt x="213" y="86"/>
                  </a:lnTo>
                  <a:lnTo>
                    <a:pt x="211" y="84"/>
                  </a:lnTo>
                  <a:lnTo>
                    <a:pt x="208" y="79"/>
                  </a:lnTo>
                  <a:lnTo>
                    <a:pt x="206" y="76"/>
                  </a:lnTo>
                  <a:lnTo>
                    <a:pt x="205" y="72"/>
                  </a:lnTo>
                  <a:lnTo>
                    <a:pt x="205" y="71"/>
                  </a:lnTo>
                  <a:lnTo>
                    <a:pt x="205" y="71"/>
                  </a:lnTo>
                  <a:lnTo>
                    <a:pt x="206" y="71"/>
                  </a:lnTo>
                  <a:lnTo>
                    <a:pt x="208" y="72"/>
                  </a:lnTo>
                  <a:lnTo>
                    <a:pt x="211" y="72"/>
                  </a:lnTo>
                  <a:lnTo>
                    <a:pt x="213" y="74"/>
                  </a:lnTo>
                  <a:lnTo>
                    <a:pt x="217" y="76"/>
                  </a:lnTo>
                  <a:lnTo>
                    <a:pt x="220" y="76"/>
                  </a:lnTo>
                  <a:lnTo>
                    <a:pt x="222" y="76"/>
                  </a:lnTo>
                  <a:lnTo>
                    <a:pt x="223" y="74"/>
                  </a:lnTo>
                  <a:lnTo>
                    <a:pt x="223" y="72"/>
                  </a:lnTo>
                  <a:lnTo>
                    <a:pt x="223" y="69"/>
                  </a:lnTo>
                  <a:lnTo>
                    <a:pt x="223" y="66"/>
                  </a:lnTo>
                  <a:lnTo>
                    <a:pt x="222" y="62"/>
                  </a:lnTo>
                  <a:lnTo>
                    <a:pt x="222" y="59"/>
                  </a:lnTo>
                  <a:lnTo>
                    <a:pt x="223" y="55"/>
                  </a:lnTo>
                  <a:lnTo>
                    <a:pt x="223" y="54"/>
                  </a:lnTo>
                  <a:lnTo>
                    <a:pt x="225" y="52"/>
                  </a:lnTo>
                  <a:lnTo>
                    <a:pt x="225" y="49"/>
                  </a:lnTo>
                  <a:lnTo>
                    <a:pt x="225" y="44"/>
                  </a:lnTo>
                  <a:lnTo>
                    <a:pt x="223" y="40"/>
                  </a:lnTo>
                  <a:lnTo>
                    <a:pt x="222" y="37"/>
                  </a:lnTo>
                  <a:lnTo>
                    <a:pt x="220" y="34"/>
                  </a:lnTo>
                  <a:lnTo>
                    <a:pt x="218" y="32"/>
                  </a:lnTo>
                  <a:lnTo>
                    <a:pt x="217" y="29"/>
                  </a:lnTo>
                  <a:lnTo>
                    <a:pt x="213" y="25"/>
                  </a:lnTo>
                  <a:lnTo>
                    <a:pt x="213" y="24"/>
                  </a:lnTo>
                  <a:lnTo>
                    <a:pt x="211" y="20"/>
                  </a:lnTo>
                  <a:lnTo>
                    <a:pt x="208" y="18"/>
                  </a:lnTo>
                  <a:lnTo>
                    <a:pt x="206" y="15"/>
                  </a:lnTo>
                  <a:lnTo>
                    <a:pt x="205" y="12"/>
                  </a:lnTo>
                  <a:lnTo>
                    <a:pt x="201" y="8"/>
                  </a:lnTo>
                  <a:lnTo>
                    <a:pt x="201" y="7"/>
                  </a:lnTo>
                  <a:lnTo>
                    <a:pt x="200" y="3"/>
                  </a:lnTo>
                  <a:lnTo>
                    <a:pt x="200" y="2"/>
                  </a:lnTo>
                  <a:lnTo>
                    <a:pt x="200" y="0"/>
                  </a:lnTo>
                  <a:lnTo>
                    <a:pt x="20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 name="Freeform 48"/>
            <p:cNvSpPr>
              <a:spLocks/>
            </p:cNvSpPr>
            <p:nvPr/>
          </p:nvSpPr>
          <p:spPr bwMode="auto">
            <a:xfrm>
              <a:off x="5409931" y="4967305"/>
              <a:ext cx="573981" cy="598289"/>
            </a:xfrm>
            <a:custGeom>
              <a:avLst/>
              <a:gdLst>
                <a:gd name="T0" fmla="*/ 210 w 732"/>
                <a:gd name="T1" fmla="*/ 13 h 763"/>
                <a:gd name="T2" fmla="*/ 455 w 732"/>
                <a:gd name="T3" fmla="*/ 37 h 763"/>
                <a:gd name="T4" fmla="*/ 732 w 732"/>
                <a:gd name="T5" fmla="*/ 57 h 763"/>
                <a:gd name="T6" fmla="*/ 727 w 732"/>
                <a:gd name="T7" fmla="*/ 121 h 763"/>
                <a:gd name="T8" fmla="*/ 722 w 732"/>
                <a:gd name="T9" fmla="*/ 192 h 763"/>
                <a:gd name="T10" fmla="*/ 717 w 732"/>
                <a:gd name="T11" fmla="*/ 262 h 763"/>
                <a:gd name="T12" fmla="*/ 714 w 732"/>
                <a:gd name="T13" fmla="*/ 314 h 763"/>
                <a:gd name="T14" fmla="*/ 714 w 732"/>
                <a:gd name="T15" fmla="*/ 343 h 763"/>
                <a:gd name="T16" fmla="*/ 710 w 732"/>
                <a:gd name="T17" fmla="*/ 397 h 763"/>
                <a:gd name="T18" fmla="*/ 705 w 732"/>
                <a:gd name="T19" fmla="*/ 472 h 763"/>
                <a:gd name="T20" fmla="*/ 699 w 732"/>
                <a:gd name="T21" fmla="*/ 558 h 763"/>
                <a:gd name="T22" fmla="*/ 690 w 732"/>
                <a:gd name="T23" fmla="*/ 638 h 763"/>
                <a:gd name="T24" fmla="*/ 684 w 732"/>
                <a:gd name="T25" fmla="*/ 697 h 763"/>
                <a:gd name="T26" fmla="*/ 677 w 732"/>
                <a:gd name="T27" fmla="*/ 724 h 763"/>
                <a:gd name="T28" fmla="*/ 652 w 732"/>
                <a:gd name="T29" fmla="*/ 726 h 763"/>
                <a:gd name="T30" fmla="*/ 594 w 732"/>
                <a:gd name="T31" fmla="*/ 722 h 763"/>
                <a:gd name="T32" fmla="*/ 517 w 732"/>
                <a:gd name="T33" fmla="*/ 716 h 763"/>
                <a:gd name="T34" fmla="*/ 433 w 732"/>
                <a:gd name="T35" fmla="*/ 709 h 763"/>
                <a:gd name="T36" fmla="*/ 358 w 732"/>
                <a:gd name="T37" fmla="*/ 701 h 763"/>
                <a:gd name="T38" fmla="*/ 300 w 732"/>
                <a:gd name="T39" fmla="*/ 696 h 763"/>
                <a:gd name="T40" fmla="*/ 275 w 732"/>
                <a:gd name="T41" fmla="*/ 696 h 763"/>
                <a:gd name="T42" fmla="*/ 273 w 732"/>
                <a:gd name="T43" fmla="*/ 702 h 763"/>
                <a:gd name="T44" fmla="*/ 277 w 732"/>
                <a:gd name="T45" fmla="*/ 711 h 763"/>
                <a:gd name="T46" fmla="*/ 280 w 732"/>
                <a:gd name="T47" fmla="*/ 722 h 763"/>
                <a:gd name="T48" fmla="*/ 242 w 732"/>
                <a:gd name="T49" fmla="*/ 717 h 763"/>
                <a:gd name="T50" fmla="*/ 189 w 732"/>
                <a:gd name="T51" fmla="*/ 711 h 763"/>
                <a:gd name="T52" fmla="*/ 139 w 732"/>
                <a:gd name="T53" fmla="*/ 706 h 763"/>
                <a:gd name="T54" fmla="*/ 109 w 732"/>
                <a:gd name="T55" fmla="*/ 702 h 763"/>
                <a:gd name="T56" fmla="*/ 94 w 732"/>
                <a:gd name="T57" fmla="*/ 763 h 763"/>
                <a:gd name="T58" fmla="*/ 6 w 732"/>
                <a:gd name="T59" fmla="*/ 706 h 763"/>
                <a:gd name="T60" fmla="*/ 23 w 732"/>
                <a:gd name="T61" fmla="*/ 586 h 763"/>
                <a:gd name="T62" fmla="*/ 43 w 732"/>
                <a:gd name="T63" fmla="*/ 435 h 763"/>
                <a:gd name="T64" fmla="*/ 65 w 732"/>
                <a:gd name="T65" fmla="*/ 267 h 763"/>
                <a:gd name="T66" fmla="*/ 89 w 732"/>
                <a:gd name="T67" fmla="*/ 8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2" h="763">
                  <a:moveTo>
                    <a:pt x="100" y="0"/>
                  </a:moveTo>
                  <a:lnTo>
                    <a:pt x="210" y="13"/>
                  </a:lnTo>
                  <a:lnTo>
                    <a:pt x="327" y="25"/>
                  </a:lnTo>
                  <a:lnTo>
                    <a:pt x="455" y="37"/>
                  </a:lnTo>
                  <a:lnTo>
                    <a:pt x="589" y="47"/>
                  </a:lnTo>
                  <a:lnTo>
                    <a:pt x="732" y="57"/>
                  </a:lnTo>
                  <a:lnTo>
                    <a:pt x="731" y="86"/>
                  </a:lnTo>
                  <a:lnTo>
                    <a:pt x="727" y="121"/>
                  </a:lnTo>
                  <a:lnTo>
                    <a:pt x="726" y="156"/>
                  </a:lnTo>
                  <a:lnTo>
                    <a:pt x="722" y="192"/>
                  </a:lnTo>
                  <a:lnTo>
                    <a:pt x="721" y="228"/>
                  </a:lnTo>
                  <a:lnTo>
                    <a:pt x="717" y="262"/>
                  </a:lnTo>
                  <a:lnTo>
                    <a:pt x="715" y="291"/>
                  </a:lnTo>
                  <a:lnTo>
                    <a:pt x="714" y="314"/>
                  </a:lnTo>
                  <a:lnTo>
                    <a:pt x="714" y="329"/>
                  </a:lnTo>
                  <a:lnTo>
                    <a:pt x="714" y="343"/>
                  </a:lnTo>
                  <a:lnTo>
                    <a:pt x="712" y="366"/>
                  </a:lnTo>
                  <a:lnTo>
                    <a:pt x="710" y="397"/>
                  </a:lnTo>
                  <a:lnTo>
                    <a:pt x="709" y="432"/>
                  </a:lnTo>
                  <a:lnTo>
                    <a:pt x="705" y="472"/>
                  </a:lnTo>
                  <a:lnTo>
                    <a:pt x="702" y="516"/>
                  </a:lnTo>
                  <a:lnTo>
                    <a:pt x="699" y="558"/>
                  </a:lnTo>
                  <a:lnTo>
                    <a:pt x="694" y="600"/>
                  </a:lnTo>
                  <a:lnTo>
                    <a:pt x="690" y="638"/>
                  </a:lnTo>
                  <a:lnTo>
                    <a:pt x="687" y="670"/>
                  </a:lnTo>
                  <a:lnTo>
                    <a:pt x="684" y="697"/>
                  </a:lnTo>
                  <a:lnTo>
                    <a:pt x="680" y="716"/>
                  </a:lnTo>
                  <a:lnTo>
                    <a:pt x="677" y="724"/>
                  </a:lnTo>
                  <a:lnTo>
                    <a:pt x="668" y="726"/>
                  </a:lnTo>
                  <a:lnTo>
                    <a:pt x="652" y="726"/>
                  </a:lnTo>
                  <a:lnTo>
                    <a:pt x="626" y="726"/>
                  </a:lnTo>
                  <a:lnTo>
                    <a:pt x="594" y="722"/>
                  </a:lnTo>
                  <a:lnTo>
                    <a:pt x="558" y="721"/>
                  </a:lnTo>
                  <a:lnTo>
                    <a:pt x="517" y="716"/>
                  </a:lnTo>
                  <a:lnTo>
                    <a:pt x="475" y="712"/>
                  </a:lnTo>
                  <a:lnTo>
                    <a:pt x="433" y="709"/>
                  </a:lnTo>
                  <a:lnTo>
                    <a:pt x="393" y="704"/>
                  </a:lnTo>
                  <a:lnTo>
                    <a:pt x="358" y="701"/>
                  </a:lnTo>
                  <a:lnTo>
                    <a:pt x="326" y="699"/>
                  </a:lnTo>
                  <a:lnTo>
                    <a:pt x="300" y="696"/>
                  </a:lnTo>
                  <a:lnTo>
                    <a:pt x="282" y="696"/>
                  </a:lnTo>
                  <a:lnTo>
                    <a:pt x="275" y="696"/>
                  </a:lnTo>
                  <a:lnTo>
                    <a:pt x="273" y="699"/>
                  </a:lnTo>
                  <a:lnTo>
                    <a:pt x="273" y="702"/>
                  </a:lnTo>
                  <a:lnTo>
                    <a:pt x="275" y="706"/>
                  </a:lnTo>
                  <a:lnTo>
                    <a:pt x="277" y="711"/>
                  </a:lnTo>
                  <a:lnTo>
                    <a:pt x="279" y="717"/>
                  </a:lnTo>
                  <a:lnTo>
                    <a:pt x="280" y="722"/>
                  </a:lnTo>
                  <a:lnTo>
                    <a:pt x="263" y="721"/>
                  </a:lnTo>
                  <a:lnTo>
                    <a:pt x="242" y="717"/>
                  </a:lnTo>
                  <a:lnTo>
                    <a:pt x="215" y="714"/>
                  </a:lnTo>
                  <a:lnTo>
                    <a:pt x="189" y="711"/>
                  </a:lnTo>
                  <a:lnTo>
                    <a:pt x="163" y="709"/>
                  </a:lnTo>
                  <a:lnTo>
                    <a:pt x="139" y="706"/>
                  </a:lnTo>
                  <a:lnTo>
                    <a:pt x="121" y="704"/>
                  </a:lnTo>
                  <a:lnTo>
                    <a:pt x="109" y="702"/>
                  </a:lnTo>
                  <a:lnTo>
                    <a:pt x="104" y="702"/>
                  </a:lnTo>
                  <a:lnTo>
                    <a:pt x="94" y="763"/>
                  </a:lnTo>
                  <a:lnTo>
                    <a:pt x="0" y="751"/>
                  </a:lnTo>
                  <a:lnTo>
                    <a:pt x="6" y="706"/>
                  </a:lnTo>
                  <a:lnTo>
                    <a:pt x="15" y="650"/>
                  </a:lnTo>
                  <a:lnTo>
                    <a:pt x="23" y="586"/>
                  </a:lnTo>
                  <a:lnTo>
                    <a:pt x="33" y="514"/>
                  </a:lnTo>
                  <a:lnTo>
                    <a:pt x="43" y="435"/>
                  </a:lnTo>
                  <a:lnTo>
                    <a:pt x="53" y="353"/>
                  </a:lnTo>
                  <a:lnTo>
                    <a:pt x="65" y="267"/>
                  </a:lnTo>
                  <a:lnTo>
                    <a:pt x="77" y="178"/>
                  </a:lnTo>
                  <a:lnTo>
                    <a:pt x="89" y="89"/>
                  </a:lnTo>
                  <a:lnTo>
                    <a:pt x="10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 name="Freeform 49"/>
            <p:cNvSpPr>
              <a:spLocks/>
            </p:cNvSpPr>
            <p:nvPr/>
          </p:nvSpPr>
          <p:spPr bwMode="auto">
            <a:xfrm>
              <a:off x="7233028" y="5179019"/>
              <a:ext cx="323061" cy="522229"/>
            </a:xfrm>
            <a:custGeom>
              <a:avLst/>
              <a:gdLst>
                <a:gd name="T0" fmla="*/ 303 w 412"/>
                <a:gd name="T1" fmla="*/ 81 h 666"/>
                <a:gd name="T2" fmla="*/ 345 w 412"/>
                <a:gd name="T3" fmla="*/ 222 h 666"/>
                <a:gd name="T4" fmla="*/ 370 w 412"/>
                <a:gd name="T5" fmla="*/ 310 h 666"/>
                <a:gd name="T6" fmla="*/ 387 w 412"/>
                <a:gd name="T7" fmla="*/ 325 h 666"/>
                <a:gd name="T8" fmla="*/ 394 w 412"/>
                <a:gd name="T9" fmla="*/ 347 h 666"/>
                <a:gd name="T10" fmla="*/ 402 w 412"/>
                <a:gd name="T11" fmla="*/ 360 h 666"/>
                <a:gd name="T12" fmla="*/ 394 w 412"/>
                <a:gd name="T13" fmla="*/ 374 h 666"/>
                <a:gd name="T14" fmla="*/ 387 w 412"/>
                <a:gd name="T15" fmla="*/ 395 h 666"/>
                <a:gd name="T16" fmla="*/ 387 w 412"/>
                <a:gd name="T17" fmla="*/ 404 h 666"/>
                <a:gd name="T18" fmla="*/ 400 w 412"/>
                <a:gd name="T19" fmla="*/ 446 h 666"/>
                <a:gd name="T20" fmla="*/ 397 w 412"/>
                <a:gd name="T21" fmla="*/ 494 h 666"/>
                <a:gd name="T22" fmla="*/ 410 w 412"/>
                <a:gd name="T23" fmla="*/ 520 h 666"/>
                <a:gd name="T24" fmla="*/ 372 w 412"/>
                <a:gd name="T25" fmla="*/ 531 h 666"/>
                <a:gd name="T26" fmla="*/ 237 w 412"/>
                <a:gd name="T27" fmla="*/ 545 h 666"/>
                <a:gd name="T28" fmla="*/ 135 w 412"/>
                <a:gd name="T29" fmla="*/ 558 h 666"/>
                <a:gd name="T30" fmla="*/ 118 w 412"/>
                <a:gd name="T31" fmla="*/ 570 h 666"/>
                <a:gd name="T32" fmla="*/ 125 w 412"/>
                <a:gd name="T33" fmla="*/ 590 h 666"/>
                <a:gd name="T34" fmla="*/ 142 w 412"/>
                <a:gd name="T35" fmla="*/ 604 h 666"/>
                <a:gd name="T36" fmla="*/ 143 w 412"/>
                <a:gd name="T37" fmla="*/ 617 h 666"/>
                <a:gd name="T38" fmla="*/ 145 w 412"/>
                <a:gd name="T39" fmla="*/ 631 h 666"/>
                <a:gd name="T40" fmla="*/ 142 w 412"/>
                <a:gd name="T41" fmla="*/ 639 h 666"/>
                <a:gd name="T42" fmla="*/ 137 w 412"/>
                <a:gd name="T43" fmla="*/ 647 h 666"/>
                <a:gd name="T44" fmla="*/ 130 w 412"/>
                <a:gd name="T45" fmla="*/ 647 h 666"/>
                <a:gd name="T46" fmla="*/ 125 w 412"/>
                <a:gd name="T47" fmla="*/ 656 h 666"/>
                <a:gd name="T48" fmla="*/ 116 w 412"/>
                <a:gd name="T49" fmla="*/ 664 h 666"/>
                <a:gd name="T50" fmla="*/ 98 w 412"/>
                <a:gd name="T51" fmla="*/ 666 h 666"/>
                <a:gd name="T52" fmla="*/ 88 w 412"/>
                <a:gd name="T53" fmla="*/ 663 h 666"/>
                <a:gd name="T54" fmla="*/ 103 w 412"/>
                <a:gd name="T55" fmla="*/ 659 h 666"/>
                <a:gd name="T56" fmla="*/ 110 w 412"/>
                <a:gd name="T57" fmla="*/ 652 h 666"/>
                <a:gd name="T58" fmla="*/ 103 w 412"/>
                <a:gd name="T59" fmla="*/ 646 h 666"/>
                <a:gd name="T60" fmla="*/ 89 w 412"/>
                <a:gd name="T61" fmla="*/ 639 h 666"/>
                <a:gd name="T62" fmla="*/ 88 w 412"/>
                <a:gd name="T63" fmla="*/ 626 h 666"/>
                <a:gd name="T64" fmla="*/ 86 w 412"/>
                <a:gd name="T65" fmla="*/ 607 h 666"/>
                <a:gd name="T66" fmla="*/ 73 w 412"/>
                <a:gd name="T67" fmla="*/ 602 h 666"/>
                <a:gd name="T68" fmla="*/ 68 w 412"/>
                <a:gd name="T69" fmla="*/ 609 h 666"/>
                <a:gd name="T70" fmla="*/ 66 w 412"/>
                <a:gd name="T71" fmla="*/ 622 h 666"/>
                <a:gd name="T72" fmla="*/ 64 w 412"/>
                <a:gd name="T73" fmla="*/ 632 h 666"/>
                <a:gd name="T74" fmla="*/ 68 w 412"/>
                <a:gd name="T75" fmla="*/ 651 h 666"/>
                <a:gd name="T76" fmla="*/ 64 w 412"/>
                <a:gd name="T77" fmla="*/ 652 h 666"/>
                <a:gd name="T78" fmla="*/ 49 w 412"/>
                <a:gd name="T79" fmla="*/ 651 h 666"/>
                <a:gd name="T80" fmla="*/ 41 w 412"/>
                <a:gd name="T81" fmla="*/ 649 h 666"/>
                <a:gd name="T82" fmla="*/ 34 w 412"/>
                <a:gd name="T83" fmla="*/ 652 h 666"/>
                <a:gd name="T84" fmla="*/ 17 w 412"/>
                <a:gd name="T85" fmla="*/ 545 h 666"/>
                <a:gd name="T86" fmla="*/ 9 w 412"/>
                <a:gd name="T87" fmla="*/ 424 h 666"/>
                <a:gd name="T88" fmla="*/ 9 w 412"/>
                <a:gd name="T89" fmla="*/ 279 h 666"/>
                <a:gd name="T90" fmla="*/ 12 w 412"/>
                <a:gd name="T91" fmla="*/ 155 h 666"/>
                <a:gd name="T92" fmla="*/ 14 w 412"/>
                <a:gd name="T93" fmla="*/ 51 h 666"/>
                <a:gd name="T94" fmla="*/ 0 w 412"/>
                <a:gd name="T95" fmla="*/ 29 h 666"/>
                <a:gd name="T96" fmla="*/ 131 w 412"/>
                <a:gd name="T97" fmla="*/ 17 h 666"/>
                <a:gd name="T98" fmla="*/ 278 w 412"/>
                <a:gd name="T9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666">
                  <a:moveTo>
                    <a:pt x="278" y="0"/>
                  </a:moveTo>
                  <a:lnTo>
                    <a:pt x="284" y="22"/>
                  </a:lnTo>
                  <a:lnTo>
                    <a:pt x="293" y="49"/>
                  </a:lnTo>
                  <a:lnTo>
                    <a:pt x="303" y="81"/>
                  </a:lnTo>
                  <a:lnTo>
                    <a:pt x="315" y="118"/>
                  </a:lnTo>
                  <a:lnTo>
                    <a:pt x="325" y="153"/>
                  </a:lnTo>
                  <a:lnTo>
                    <a:pt x="335" y="189"/>
                  </a:lnTo>
                  <a:lnTo>
                    <a:pt x="345" y="222"/>
                  </a:lnTo>
                  <a:lnTo>
                    <a:pt x="353" y="249"/>
                  </a:lnTo>
                  <a:lnTo>
                    <a:pt x="358" y="271"/>
                  </a:lnTo>
                  <a:lnTo>
                    <a:pt x="365" y="295"/>
                  </a:lnTo>
                  <a:lnTo>
                    <a:pt x="370" y="310"/>
                  </a:lnTo>
                  <a:lnTo>
                    <a:pt x="375" y="318"/>
                  </a:lnTo>
                  <a:lnTo>
                    <a:pt x="380" y="321"/>
                  </a:lnTo>
                  <a:lnTo>
                    <a:pt x="384" y="323"/>
                  </a:lnTo>
                  <a:lnTo>
                    <a:pt x="387" y="325"/>
                  </a:lnTo>
                  <a:lnTo>
                    <a:pt x="390" y="330"/>
                  </a:lnTo>
                  <a:lnTo>
                    <a:pt x="394" y="335"/>
                  </a:lnTo>
                  <a:lnTo>
                    <a:pt x="394" y="342"/>
                  </a:lnTo>
                  <a:lnTo>
                    <a:pt x="394" y="347"/>
                  </a:lnTo>
                  <a:lnTo>
                    <a:pt x="395" y="350"/>
                  </a:lnTo>
                  <a:lnTo>
                    <a:pt x="397" y="353"/>
                  </a:lnTo>
                  <a:lnTo>
                    <a:pt x="400" y="357"/>
                  </a:lnTo>
                  <a:lnTo>
                    <a:pt x="402" y="360"/>
                  </a:lnTo>
                  <a:lnTo>
                    <a:pt x="402" y="363"/>
                  </a:lnTo>
                  <a:lnTo>
                    <a:pt x="402" y="367"/>
                  </a:lnTo>
                  <a:lnTo>
                    <a:pt x="399" y="368"/>
                  </a:lnTo>
                  <a:lnTo>
                    <a:pt x="394" y="374"/>
                  </a:lnTo>
                  <a:lnTo>
                    <a:pt x="390" y="379"/>
                  </a:lnTo>
                  <a:lnTo>
                    <a:pt x="389" y="385"/>
                  </a:lnTo>
                  <a:lnTo>
                    <a:pt x="387" y="392"/>
                  </a:lnTo>
                  <a:lnTo>
                    <a:pt x="387" y="395"/>
                  </a:lnTo>
                  <a:lnTo>
                    <a:pt x="387" y="399"/>
                  </a:lnTo>
                  <a:lnTo>
                    <a:pt x="387" y="399"/>
                  </a:lnTo>
                  <a:lnTo>
                    <a:pt x="387" y="402"/>
                  </a:lnTo>
                  <a:lnTo>
                    <a:pt x="387" y="404"/>
                  </a:lnTo>
                  <a:lnTo>
                    <a:pt x="385" y="410"/>
                  </a:lnTo>
                  <a:lnTo>
                    <a:pt x="389" y="422"/>
                  </a:lnTo>
                  <a:lnTo>
                    <a:pt x="394" y="436"/>
                  </a:lnTo>
                  <a:lnTo>
                    <a:pt x="400" y="446"/>
                  </a:lnTo>
                  <a:lnTo>
                    <a:pt x="402" y="454"/>
                  </a:lnTo>
                  <a:lnTo>
                    <a:pt x="400" y="464"/>
                  </a:lnTo>
                  <a:lnTo>
                    <a:pt x="397" y="476"/>
                  </a:lnTo>
                  <a:lnTo>
                    <a:pt x="397" y="494"/>
                  </a:lnTo>
                  <a:lnTo>
                    <a:pt x="400" y="506"/>
                  </a:lnTo>
                  <a:lnTo>
                    <a:pt x="404" y="511"/>
                  </a:lnTo>
                  <a:lnTo>
                    <a:pt x="409" y="516"/>
                  </a:lnTo>
                  <a:lnTo>
                    <a:pt x="410" y="520"/>
                  </a:lnTo>
                  <a:lnTo>
                    <a:pt x="412" y="525"/>
                  </a:lnTo>
                  <a:lnTo>
                    <a:pt x="412" y="526"/>
                  </a:lnTo>
                  <a:lnTo>
                    <a:pt x="395" y="528"/>
                  </a:lnTo>
                  <a:lnTo>
                    <a:pt x="372" y="531"/>
                  </a:lnTo>
                  <a:lnTo>
                    <a:pt x="342" y="533"/>
                  </a:lnTo>
                  <a:lnTo>
                    <a:pt x="308" y="538"/>
                  </a:lnTo>
                  <a:lnTo>
                    <a:pt x="273" y="542"/>
                  </a:lnTo>
                  <a:lnTo>
                    <a:pt x="237" y="545"/>
                  </a:lnTo>
                  <a:lnTo>
                    <a:pt x="204" y="548"/>
                  </a:lnTo>
                  <a:lnTo>
                    <a:pt x="175" y="553"/>
                  </a:lnTo>
                  <a:lnTo>
                    <a:pt x="152" y="555"/>
                  </a:lnTo>
                  <a:lnTo>
                    <a:pt x="135" y="558"/>
                  </a:lnTo>
                  <a:lnTo>
                    <a:pt x="128" y="560"/>
                  </a:lnTo>
                  <a:lnTo>
                    <a:pt x="123" y="563"/>
                  </a:lnTo>
                  <a:lnTo>
                    <a:pt x="121" y="567"/>
                  </a:lnTo>
                  <a:lnTo>
                    <a:pt x="118" y="570"/>
                  </a:lnTo>
                  <a:lnTo>
                    <a:pt x="118" y="575"/>
                  </a:lnTo>
                  <a:lnTo>
                    <a:pt x="120" y="579"/>
                  </a:lnTo>
                  <a:lnTo>
                    <a:pt x="121" y="585"/>
                  </a:lnTo>
                  <a:lnTo>
                    <a:pt x="125" y="590"/>
                  </a:lnTo>
                  <a:lnTo>
                    <a:pt x="128" y="594"/>
                  </a:lnTo>
                  <a:lnTo>
                    <a:pt x="135" y="599"/>
                  </a:lnTo>
                  <a:lnTo>
                    <a:pt x="138" y="600"/>
                  </a:lnTo>
                  <a:lnTo>
                    <a:pt x="142" y="604"/>
                  </a:lnTo>
                  <a:lnTo>
                    <a:pt x="145" y="605"/>
                  </a:lnTo>
                  <a:lnTo>
                    <a:pt x="145" y="609"/>
                  </a:lnTo>
                  <a:lnTo>
                    <a:pt x="145" y="612"/>
                  </a:lnTo>
                  <a:lnTo>
                    <a:pt x="143" y="617"/>
                  </a:lnTo>
                  <a:lnTo>
                    <a:pt x="143" y="621"/>
                  </a:lnTo>
                  <a:lnTo>
                    <a:pt x="142" y="624"/>
                  </a:lnTo>
                  <a:lnTo>
                    <a:pt x="143" y="626"/>
                  </a:lnTo>
                  <a:lnTo>
                    <a:pt x="145" y="631"/>
                  </a:lnTo>
                  <a:lnTo>
                    <a:pt x="143" y="632"/>
                  </a:lnTo>
                  <a:lnTo>
                    <a:pt x="142" y="634"/>
                  </a:lnTo>
                  <a:lnTo>
                    <a:pt x="142" y="637"/>
                  </a:lnTo>
                  <a:lnTo>
                    <a:pt x="142" y="639"/>
                  </a:lnTo>
                  <a:lnTo>
                    <a:pt x="142" y="642"/>
                  </a:lnTo>
                  <a:lnTo>
                    <a:pt x="140" y="644"/>
                  </a:lnTo>
                  <a:lnTo>
                    <a:pt x="138" y="647"/>
                  </a:lnTo>
                  <a:lnTo>
                    <a:pt x="137" y="647"/>
                  </a:lnTo>
                  <a:lnTo>
                    <a:pt x="135" y="647"/>
                  </a:lnTo>
                  <a:lnTo>
                    <a:pt x="135" y="647"/>
                  </a:lnTo>
                  <a:lnTo>
                    <a:pt x="131" y="647"/>
                  </a:lnTo>
                  <a:lnTo>
                    <a:pt x="130" y="647"/>
                  </a:lnTo>
                  <a:lnTo>
                    <a:pt x="126" y="649"/>
                  </a:lnTo>
                  <a:lnTo>
                    <a:pt x="125" y="651"/>
                  </a:lnTo>
                  <a:lnTo>
                    <a:pt x="125" y="652"/>
                  </a:lnTo>
                  <a:lnTo>
                    <a:pt x="125" y="656"/>
                  </a:lnTo>
                  <a:lnTo>
                    <a:pt x="123" y="659"/>
                  </a:lnTo>
                  <a:lnTo>
                    <a:pt x="121" y="663"/>
                  </a:lnTo>
                  <a:lnTo>
                    <a:pt x="120" y="664"/>
                  </a:lnTo>
                  <a:lnTo>
                    <a:pt x="116" y="664"/>
                  </a:lnTo>
                  <a:lnTo>
                    <a:pt x="113" y="666"/>
                  </a:lnTo>
                  <a:lnTo>
                    <a:pt x="110" y="666"/>
                  </a:lnTo>
                  <a:lnTo>
                    <a:pt x="106" y="666"/>
                  </a:lnTo>
                  <a:lnTo>
                    <a:pt x="98" y="666"/>
                  </a:lnTo>
                  <a:lnTo>
                    <a:pt x="93" y="666"/>
                  </a:lnTo>
                  <a:lnTo>
                    <a:pt x="88" y="664"/>
                  </a:lnTo>
                  <a:lnTo>
                    <a:pt x="86" y="664"/>
                  </a:lnTo>
                  <a:lnTo>
                    <a:pt x="88" y="663"/>
                  </a:lnTo>
                  <a:lnTo>
                    <a:pt x="91" y="663"/>
                  </a:lnTo>
                  <a:lnTo>
                    <a:pt x="95" y="661"/>
                  </a:lnTo>
                  <a:lnTo>
                    <a:pt x="100" y="661"/>
                  </a:lnTo>
                  <a:lnTo>
                    <a:pt x="103" y="659"/>
                  </a:lnTo>
                  <a:lnTo>
                    <a:pt x="106" y="659"/>
                  </a:lnTo>
                  <a:lnTo>
                    <a:pt x="108" y="657"/>
                  </a:lnTo>
                  <a:lnTo>
                    <a:pt x="110" y="656"/>
                  </a:lnTo>
                  <a:lnTo>
                    <a:pt x="110" y="652"/>
                  </a:lnTo>
                  <a:lnTo>
                    <a:pt x="108" y="651"/>
                  </a:lnTo>
                  <a:lnTo>
                    <a:pt x="108" y="647"/>
                  </a:lnTo>
                  <a:lnTo>
                    <a:pt x="106" y="646"/>
                  </a:lnTo>
                  <a:lnTo>
                    <a:pt x="103" y="646"/>
                  </a:lnTo>
                  <a:lnTo>
                    <a:pt x="98" y="644"/>
                  </a:lnTo>
                  <a:lnTo>
                    <a:pt x="95" y="642"/>
                  </a:lnTo>
                  <a:lnTo>
                    <a:pt x="91" y="642"/>
                  </a:lnTo>
                  <a:lnTo>
                    <a:pt x="89" y="639"/>
                  </a:lnTo>
                  <a:lnTo>
                    <a:pt x="88" y="637"/>
                  </a:lnTo>
                  <a:lnTo>
                    <a:pt x="86" y="632"/>
                  </a:lnTo>
                  <a:lnTo>
                    <a:pt x="88" y="629"/>
                  </a:lnTo>
                  <a:lnTo>
                    <a:pt x="88" y="626"/>
                  </a:lnTo>
                  <a:lnTo>
                    <a:pt x="89" y="621"/>
                  </a:lnTo>
                  <a:lnTo>
                    <a:pt x="89" y="615"/>
                  </a:lnTo>
                  <a:lnTo>
                    <a:pt x="88" y="610"/>
                  </a:lnTo>
                  <a:lnTo>
                    <a:pt x="86" y="607"/>
                  </a:lnTo>
                  <a:lnTo>
                    <a:pt x="84" y="605"/>
                  </a:lnTo>
                  <a:lnTo>
                    <a:pt x="81" y="604"/>
                  </a:lnTo>
                  <a:lnTo>
                    <a:pt x="78" y="604"/>
                  </a:lnTo>
                  <a:lnTo>
                    <a:pt x="73" y="602"/>
                  </a:lnTo>
                  <a:lnTo>
                    <a:pt x="69" y="602"/>
                  </a:lnTo>
                  <a:lnTo>
                    <a:pt x="69" y="604"/>
                  </a:lnTo>
                  <a:lnTo>
                    <a:pt x="68" y="605"/>
                  </a:lnTo>
                  <a:lnTo>
                    <a:pt x="68" y="609"/>
                  </a:lnTo>
                  <a:lnTo>
                    <a:pt x="68" y="612"/>
                  </a:lnTo>
                  <a:lnTo>
                    <a:pt x="68" y="617"/>
                  </a:lnTo>
                  <a:lnTo>
                    <a:pt x="68" y="621"/>
                  </a:lnTo>
                  <a:lnTo>
                    <a:pt x="66" y="622"/>
                  </a:lnTo>
                  <a:lnTo>
                    <a:pt x="66" y="624"/>
                  </a:lnTo>
                  <a:lnTo>
                    <a:pt x="64" y="626"/>
                  </a:lnTo>
                  <a:lnTo>
                    <a:pt x="64" y="629"/>
                  </a:lnTo>
                  <a:lnTo>
                    <a:pt x="64" y="632"/>
                  </a:lnTo>
                  <a:lnTo>
                    <a:pt x="64" y="637"/>
                  </a:lnTo>
                  <a:lnTo>
                    <a:pt x="66" y="644"/>
                  </a:lnTo>
                  <a:lnTo>
                    <a:pt x="68" y="647"/>
                  </a:lnTo>
                  <a:lnTo>
                    <a:pt x="68" y="651"/>
                  </a:lnTo>
                  <a:lnTo>
                    <a:pt x="68" y="652"/>
                  </a:lnTo>
                  <a:lnTo>
                    <a:pt x="68" y="652"/>
                  </a:lnTo>
                  <a:lnTo>
                    <a:pt x="68" y="652"/>
                  </a:lnTo>
                  <a:lnTo>
                    <a:pt x="64" y="652"/>
                  </a:lnTo>
                  <a:lnTo>
                    <a:pt x="61" y="652"/>
                  </a:lnTo>
                  <a:lnTo>
                    <a:pt x="54" y="652"/>
                  </a:lnTo>
                  <a:lnTo>
                    <a:pt x="51" y="652"/>
                  </a:lnTo>
                  <a:lnTo>
                    <a:pt x="49" y="651"/>
                  </a:lnTo>
                  <a:lnTo>
                    <a:pt x="47" y="651"/>
                  </a:lnTo>
                  <a:lnTo>
                    <a:pt x="46" y="649"/>
                  </a:lnTo>
                  <a:lnTo>
                    <a:pt x="44" y="649"/>
                  </a:lnTo>
                  <a:lnTo>
                    <a:pt x="41" y="649"/>
                  </a:lnTo>
                  <a:lnTo>
                    <a:pt x="37" y="649"/>
                  </a:lnTo>
                  <a:lnTo>
                    <a:pt x="36" y="649"/>
                  </a:lnTo>
                  <a:lnTo>
                    <a:pt x="36" y="651"/>
                  </a:lnTo>
                  <a:lnTo>
                    <a:pt x="34" y="652"/>
                  </a:lnTo>
                  <a:lnTo>
                    <a:pt x="31" y="632"/>
                  </a:lnTo>
                  <a:lnTo>
                    <a:pt x="27" y="605"/>
                  </a:lnTo>
                  <a:lnTo>
                    <a:pt x="22" y="575"/>
                  </a:lnTo>
                  <a:lnTo>
                    <a:pt x="17" y="545"/>
                  </a:lnTo>
                  <a:lnTo>
                    <a:pt x="14" y="518"/>
                  </a:lnTo>
                  <a:lnTo>
                    <a:pt x="12" y="493"/>
                  </a:lnTo>
                  <a:lnTo>
                    <a:pt x="10" y="461"/>
                  </a:lnTo>
                  <a:lnTo>
                    <a:pt x="9" y="424"/>
                  </a:lnTo>
                  <a:lnTo>
                    <a:pt x="9" y="385"/>
                  </a:lnTo>
                  <a:lnTo>
                    <a:pt x="9" y="347"/>
                  </a:lnTo>
                  <a:lnTo>
                    <a:pt x="9" y="310"/>
                  </a:lnTo>
                  <a:lnTo>
                    <a:pt x="9" y="279"/>
                  </a:lnTo>
                  <a:lnTo>
                    <a:pt x="9" y="254"/>
                  </a:lnTo>
                  <a:lnTo>
                    <a:pt x="9" y="224"/>
                  </a:lnTo>
                  <a:lnTo>
                    <a:pt x="10" y="190"/>
                  </a:lnTo>
                  <a:lnTo>
                    <a:pt x="12" y="155"/>
                  </a:lnTo>
                  <a:lnTo>
                    <a:pt x="14" y="123"/>
                  </a:lnTo>
                  <a:lnTo>
                    <a:pt x="14" y="93"/>
                  </a:lnTo>
                  <a:lnTo>
                    <a:pt x="14" y="69"/>
                  </a:lnTo>
                  <a:lnTo>
                    <a:pt x="14" y="51"/>
                  </a:lnTo>
                  <a:lnTo>
                    <a:pt x="12" y="44"/>
                  </a:lnTo>
                  <a:lnTo>
                    <a:pt x="9" y="39"/>
                  </a:lnTo>
                  <a:lnTo>
                    <a:pt x="5" y="34"/>
                  </a:lnTo>
                  <a:lnTo>
                    <a:pt x="0" y="29"/>
                  </a:lnTo>
                  <a:lnTo>
                    <a:pt x="42" y="26"/>
                  </a:lnTo>
                  <a:lnTo>
                    <a:pt x="79" y="22"/>
                  </a:lnTo>
                  <a:lnTo>
                    <a:pt x="108" y="21"/>
                  </a:lnTo>
                  <a:lnTo>
                    <a:pt x="131" y="17"/>
                  </a:lnTo>
                  <a:lnTo>
                    <a:pt x="162" y="14"/>
                  </a:lnTo>
                  <a:lnTo>
                    <a:pt x="197" y="11"/>
                  </a:lnTo>
                  <a:lnTo>
                    <a:pt x="237" y="6"/>
                  </a:lnTo>
                  <a:lnTo>
                    <a:pt x="27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 name="Freeform 50"/>
            <p:cNvSpPr>
              <a:spLocks/>
            </p:cNvSpPr>
            <p:nvPr/>
          </p:nvSpPr>
          <p:spPr bwMode="auto">
            <a:xfrm>
              <a:off x="7451015" y="5149223"/>
              <a:ext cx="459499" cy="471261"/>
            </a:xfrm>
            <a:custGeom>
              <a:avLst/>
              <a:gdLst>
                <a:gd name="T0" fmla="*/ 260 w 586"/>
                <a:gd name="T1" fmla="*/ 28 h 601"/>
                <a:gd name="T2" fmla="*/ 270 w 586"/>
                <a:gd name="T3" fmla="*/ 59 h 601"/>
                <a:gd name="T4" fmla="*/ 302 w 586"/>
                <a:gd name="T5" fmla="*/ 70 h 601"/>
                <a:gd name="T6" fmla="*/ 339 w 586"/>
                <a:gd name="T7" fmla="*/ 117 h 601"/>
                <a:gd name="T8" fmla="*/ 371 w 586"/>
                <a:gd name="T9" fmla="*/ 141 h 601"/>
                <a:gd name="T10" fmla="*/ 400 w 586"/>
                <a:gd name="T11" fmla="*/ 173 h 601"/>
                <a:gd name="T12" fmla="*/ 433 w 586"/>
                <a:gd name="T13" fmla="*/ 198 h 601"/>
                <a:gd name="T14" fmla="*/ 453 w 586"/>
                <a:gd name="T15" fmla="*/ 223 h 601"/>
                <a:gd name="T16" fmla="*/ 489 w 586"/>
                <a:gd name="T17" fmla="*/ 243 h 601"/>
                <a:gd name="T18" fmla="*/ 504 w 586"/>
                <a:gd name="T19" fmla="*/ 274 h 601"/>
                <a:gd name="T20" fmla="*/ 519 w 586"/>
                <a:gd name="T21" fmla="*/ 299 h 601"/>
                <a:gd name="T22" fmla="*/ 541 w 586"/>
                <a:gd name="T23" fmla="*/ 322 h 601"/>
                <a:gd name="T24" fmla="*/ 548 w 586"/>
                <a:gd name="T25" fmla="*/ 351 h 601"/>
                <a:gd name="T26" fmla="*/ 583 w 586"/>
                <a:gd name="T27" fmla="*/ 368 h 601"/>
                <a:gd name="T28" fmla="*/ 581 w 586"/>
                <a:gd name="T29" fmla="*/ 371 h 601"/>
                <a:gd name="T30" fmla="*/ 578 w 586"/>
                <a:gd name="T31" fmla="*/ 380 h 601"/>
                <a:gd name="T32" fmla="*/ 568 w 586"/>
                <a:gd name="T33" fmla="*/ 385 h 601"/>
                <a:gd name="T34" fmla="*/ 558 w 586"/>
                <a:gd name="T35" fmla="*/ 386 h 601"/>
                <a:gd name="T36" fmla="*/ 566 w 586"/>
                <a:gd name="T37" fmla="*/ 395 h 601"/>
                <a:gd name="T38" fmla="*/ 556 w 586"/>
                <a:gd name="T39" fmla="*/ 401 h 601"/>
                <a:gd name="T40" fmla="*/ 549 w 586"/>
                <a:gd name="T41" fmla="*/ 405 h 601"/>
                <a:gd name="T42" fmla="*/ 553 w 586"/>
                <a:gd name="T43" fmla="*/ 410 h 601"/>
                <a:gd name="T44" fmla="*/ 561 w 586"/>
                <a:gd name="T45" fmla="*/ 413 h 601"/>
                <a:gd name="T46" fmla="*/ 563 w 586"/>
                <a:gd name="T47" fmla="*/ 420 h 601"/>
                <a:gd name="T48" fmla="*/ 554 w 586"/>
                <a:gd name="T49" fmla="*/ 427 h 601"/>
                <a:gd name="T50" fmla="*/ 548 w 586"/>
                <a:gd name="T51" fmla="*/ 437 h 601"/>
                <a:gd name="T52" fmla="*/ 558 w 586"/>
                <a:gd name="T53" fmla="*/ 438 h 601"/>
                <a:gd name="T54" fmla="*/ 549 w 586"/>
                <a:gd name="T55" fmla="*/ 452 h 601"/>
                <a:gd name="T56" fmla="*/ 546 w 586"/>
                <a:gd name="T57" fmla="*/ 457 h 601"/>
                <a:gd name="T58" fmla="*/ 536 w 586"/>
                <a:gd name="T59" fmla="*/ 459 h 601"/>
                <a:gd name="T60" fmla="*/ 534 w 586"/>
                <a:gd name="T61" fmla="*/ 464 h 601"/>
                <a:gd name="T62" fmla="*/ 548 w 586"/>
                <a:gd name="T63" fmla="*/ 464 h 601"/>
                <a:gd name="T64" fmla="*/ 551 w 586"/>
                <a:gd name="T65" fmla="*/ 470 h 601"/>
                <a:gd name="T66" fmla="*/ 544 w 586"/>
                <a:gd name="T67" fmla="*/ 482 h 601"/>
                <a:gd name="T68" fmla="*/ 534 w 586"/>
                <a:gd name="T69" fmla="*/ 482 h 601"/>
                <a:gd name="T70" fmla="*/ 531 w 586"/>
                <a:gd name="T71" fmla="*/ 485 h 601"/>
                <a:gd name="T72" fmla="*/ 531 w 586"/>
                <a:gd name="T73" fmla="*/ 494 h 601"/>
                <a:gd name="T74" fmla="*/ 536 w 586"/>
                <a:gd name="T75" fmla="*/ 497 h 601"/>
                <a:gd name="T76" fmla="*/ 532 w 586"/>
                <a:gd name="T77" fmla="*/ 507 h 601"/>
                <a:gd name="T78" fmla="*/ 537 w 586"/>
                <a:gd name="T79" fmla="*/ 512 h 601"/>
                <a:gd name="T80" fmla="*/ 532 w 586"/>
                <a:gd name="T81" fmla="*/ 521 h 601"/>
                <a:gd name="T82" fmla="*/ 536 w 586"/>
                <a:gd name="T83" fmla="*/ 538 h 601"/>
                <a:gd name="T84" fmla="*/ 517 w 586"/>
                <a:gd name="T85" fmla="*/ 544 h 601"/>
                <a:gd name="T86" fmla="*/ 480 w 586"/>
                <a:gd name="T87" fmla="*/ 544 h 601"/>
                <a:gd name="T88" fmla="*/ 480 w 586"/>
                <a:gd name="T89" fmla="*/ 598 h 601"/>
                <a:gd name="T90" fmla="*/ 458 w 586"/>
                <a:gd name="T91" fmla="*/ 593 h 601"/>
                <a:gd name="T92" fmla="*/ 398 w 586"/>
                <a:gd name="T93" fmla="*/ 585 h 601"/>
                <a:gd name="T94" fmla="*/ 166 w 586"/>
                <a:gd name="T95" fmla="*/ 598 h 601"/>
                <a:gd name="T96" fmla="*/ 146 w 586"/>
                <a:gd name="T97" fmla="*/ 586 h 601"/>
                <a:gd name="T98" fmla="*/ 132 w 586"/>
                <a:gd name="T99" fmla="*/ 558 h 601"/>
                <a:gd name="T100" fmla="*/ 122 w 586"/>
                <a:gd name="T101" fmla="*/ 484 h 601"/>
                <a:gd name="T102" fmla="*/ 109 w 586"/>
                <a:gd name="T103" fmla="*/ 433 h 601"/>
                <a:gd name="T104" fmla="*/ 124 w 586"/>
                <a:gd name="T105" fmla="*/ 398 h 601"/>
                <a:gd name="T106" fmla="*/ 109 w 586"/>
                <a:gd name="T107" fmla="*/ 363 h 601"/>
                <a:gd name="T108" fmla="*/ 67 w 586"/>
                <a:gd name="T109" fmla="*/ 260 h 601"/>
                <a:gd name="T110" fmla="*/ 48 w 586"/>
                <a:gd name="T111" fmla="*/ 33 h 601"/>
                <a:gd name="T112" fmla="*/ 262 w 586"/>
                <a:gd name="T113" fmla="*/ 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6" h="601">
                  <a:moveTo>
                    <a:pt x="277" y="0"/>
                  </a:moveTo>
                  <a:lnTo>
                    <a:pt x="275" y="5"/>
                  </a:lnTo>
                  <a:lnTo>
                    <a:pt x="272" y="10"/>
                  </a:lnTo>
                  <a:lnTo>
                    <a:pt x="270" y="13"/>
                  </a:lnTo>
                  <a:lnTo>
                    <a:pt x="269" y="17"/>
                  </a:lnTo>
                  <a:lnTo>
                    <a:pt x="265" y="20"/>
                  </a:lnTo>
                  <a:lnTo>
                    <a:pt x="262" y="25"/>
                  </a:lnTo>
                  <a:lnTo>
                    <a:pt x="260" y="28"/>
                  </a:lnTo>
                  <a:lnTo>
                    <a:pt x="257" y="33"/>
                  </a:lnTo>
                  <a:lnTo>
                    <a:pt x="255" y="40"/>
                  </a:lnTo>
                  <a:lnTo>
                    <a:pt x="255" y="45"/>
                  </a:lnTo>
                  <a:lnTo>
                    <a:pt x="257" y="49"/>
                  </a:lnTo>
                  <a:lnTo>
                    <a:pt x="258" y="52"/>
                  </a:lnTo>
                  <a:lnTo>
                    <a:pt x="262" y="54"/>
                  </a:lnTo>
                  <a:lnTo>
                    <a:pt x="265" y="55"/>
                  </a:lnTo>
                  <a:lnTo>
                    <a:pt x="270" y="59"/>
                  </a:lnTo>
                  <a:lnTo>
                    <a:pt x="277" y="62"/>
                  </a:lnTo>
                  <a:lnTo>
                    <a:pt x="280" y="64"/>
                  </a:lnTo>
                  <a:lnTo>
                    <a:pt x="284" y="67"/>
                  </a:lnTo>
                  <a:lnTo>
                    <a:pt x="287" y="69"/>
                  </a:lnTo>
                  <a:lnTo>
                    <a:pt x="290" y="69"/>
                  </a:lnTo>
                  <a:lnTo>
                    <a:pt x="294" y="70"/>
                  </a:lnTo>
                  <a:lnTo>
                    <a:pt x="297" y="70"/>
                  </a:lnTo>
                  <a:lnTo>
                    <a:pt x="302" y="70"/>
                  </a:lnTo>
                  <a:lnTo>
                    <a:pt x="306" y="74"/>
                  </a:lnTo>
                  <a:lnTo>
                    <a:pt x="309" y="75"/>
                  </a:lnTo>
                  <a:lnTo>
                    <a:pt x="311" y="79"/>
                  </a:lnTo>
                  <a:lnTo>
                    <a:pt x="314" y="82"/>
                  </a:lnTo>
                  <a:lnTo>
                    <a:pt x="319" y="89"/>
                  </a:lnTo>
                  <a:lnTo>
                    <a:pt x="326" y="99"/>
                  </a:lnTo>
                  <a:lnTo>
                    <a:pt x="332" y="109"/>
                  </a:lnTo>
                  <a:lnTo>
                    <a:pt x="339" y="117"/>
                  </a:lnTo>
                  <a:lnTo>
                    <a:pt x="344" y="123"/>
                  </a:lnTo>
                  <a:lnTo>
                    <a:pt x="348" y="128"/>
                  </a:lnTo>
                  <a:lnTo>
                    <a:pt x="351" y="131"/>
                  </a:lnTo>
                  <a:lnTo>
                    <a:pt x="353" y="134"/>
                  </a:lnTo>
                  <a:lnTo>
                    <a:pt x="356" y="136"/>
                  </a:lnTo>
                  <a:lnTo>
                    <a:pt x="361" y="136"/>
                  </a:lnTo>
                  <a:lnTo>
                    <a:pt x="366" y="138"/>
                  </a:lnTo>
                  <a:lnTo>
                    <a:pt x="371" y="141"/>
                  </a:lnTo>
                  <a:lnTo>
                    <a:pt x="376" y="143"/>
                  </a:lnTo>
                  <a:lnTo>
                    <a:pt x="379" y="146"/>
                  </a:lnTo>
                  <a:lnTo>
                    <a:pt x="381" y="149"/>
                  </a:lnTo>
                  <a:lnTo>
                    <a:pt x="385" y="154"/>
                  </a:lnTo>
                  <a:lnTo>
                    <a:pt x="388" y="159"/>
                  </a:lnTo>
                  <a:lnTo>
                    <a:pt x="391" y="166"/>
                  </a:lnTo>
                  <a:lnTo>
                    <a:pt x="395" y="170"/>
                  </a:lnTo>
                  <a:lnTo>
                    <a:pt x="400" y="173"/>
                  </a:lnTo>
                  <a:lnTo>
                    <a:pt x="408" y="175"/>
                  </a:lnTo>
                  <a:lnTo>
                    <a:pt x="415" y="178"/>
                  </a:lnTo>
                  <a:lnTo>
                    <a:pt x="421" y="180"/>
                  </a:lnTo>
                  <a:lnTo>
                    <a:pt x="425" y="183"/>
                  </a:lnTo>
                  <a:lnTo>
                    <a:pt x="428" y="186"/>
                  </a:lnTo>
                  <a:lnTo>
                    <a:pt x="430" y="191"/>
                  </a:lnTo>
                  <a:lnTo>
                    <a:pt x="432" y="195"/>
                  </a:lnTo>
                  <a:lnTo>
                    <a:pt x="433" y="198"/>
                  </a:lnTo>
                  <a:lnTo>
                    <a:pt x="435" y="201"/>
                  </a:lnTo>
                  <a:lnTo>
                    <a:pt x="438" y="203"/>
                  </a:lnTo>
                  <a:lnTo>
                    <a:pt x="440" y="205"/>
                  </a:lnTo>
                  <a:lnTo>
                    <a:pt x="442" y="207"/>
                  </a:lnTo>
                  <a:lnTo>
                    <a:pt x="445" y="212"/>
                  </a:lnTo>
                  <a:lnTo>
                    <a:pt x="447" y="215"/>
                  </a:lnTo>
                  <a:lnTo>
                    <a:pt x="450" y="220"/>
                  </a:lnTo>
                  <a:lnTo>
                    <a:pt x="453" y="223"/>
                  </a:lnTo>
                  <a:lnTo>
                    <a:pt x="458" y="227"/>
                  </a:lnTo>
                  <a:lnTo>
                    <a:pt x="464" y="230"/>
                  </a:lnTo>
                  <a:lnTo>
                    <a:pt x="469" y="233"/>
                  </a:lnTo>
                  <a:lnTo>
                    <a:pt x="474" y="235"/>
                  </a:lnTo>
                  <a:lnTo>
                    <a:pt x="479" y="237"/>
                  </a:lnTo>
                  <a:lnTo>
                    <a:pt x="484" y="238"/>
                  </a:lnTo>
                  <a:lnTo>
                    <a:pt x="487" y="242"/>
                  </a:lnTo>
                  <a:lnTo>
                    <a:pt x="489" y="243"/>
                  </a:lnTo>
                  <a:lnTo>
                    <a:pt x="490" y="247"/>
                  </a:lnTo>
                  <a:lnTo>
                    <a:pt x="492" y="250"/>
                  </a:lnTo>
                  <a:lnTo>
                    <a:pt x="495" y="254"/>
                  </a:lnTo>
                  <a:lnTo>
                    <a:pt x="497" y="257"/>
                  </a:lnTo>
                  <a:lnTo>
                    <a:pt x="499" y="260"/>
                  </a:lnTo>
                  <a:lnTo>
                    <a:pt x="500" y="264"/>
                  </a:lnTo>
                  <a:lnTo>
                    <a:pt x="502" y="269"/>
                  </a:lnTo>
                  <a:lnTo>
                    <a:pt x="504" y="274"/>
                  </a:lnTo>
                  <a:lnTo>
                    <a:pt x="504" y="279"/>
                  </a:lnTo>
                  <a:lnTo>
                    <a:pt x="506" y="282"/>
                  </a:lnTo>
                  <a:lnTo>
                    <a:pt x="506" y="285"/>
                  </a:lnTo>
                  <a:lnTo>
                    <a:pt x="507" y="289"/>
                  </a:lnTo>
                  <a:lnTo>
                    <a:pt x="507" y="292"/>
                  </a:lnTo>
                  <a:lnTo>
                    <a:pt x="511" y="294"/>
                  </a:lnTo>
                  <a:lnTo>
                    <a:pt x="516" y="297"/>
                  </a:lnTo>
                  <a:lnTo>
                    <a:pt x="519" y="299"/>
                  </a:lnTo>
                  <a:lnTo>
                    <a:pt x="524" y="301"/>
                  </a:lnTo>
                  <a:lnTo>
                    <a:pt x="527" y="302"/>
                  </a:lnTo>
                  <a:lnTo>
                    <a:pt x="531" y="304"/>
                  </a:lnTo>
                  <a:lnTo>
                    <a:pt x="534" y="307"/>
                  </a:lnTo>
                  <a:lnTo>
                    <a:pt x="536" y="312"/>
                  </a:lnTo>
                  <a:lnTo>
                    <a:pt x="537" y="316"/>
                  </a:lnTo>
                  <a:lnTo>
                    <a:pt x="539" y="321"/>
                  </a:lnTo>
                  <a:lnTo>
                    <a:pt x="541" y="322"/>
                  </a:lnTo>
                  <a:lnTo>
                    <a:pt x="544" y="326"/>
                  </a:lnTo>
                  <a:lnTo>
                    <a:pt x="546" y="331"/>
                  </a:lnTo>
                  <a:lnTo>
                    <a:pt x="546" y="334"/>
                  </a:lnTo>
                  <a:lnTo>
                    <a:pt x="546" y="339"/>
                  </a:lnTo>
                  <a:lnTo>
                    <a:pt x="546" y="344"/>
                  </a:lnTo>
                  <a:lnTo>
                    <a:pt x="546" y="346"/>
                  </a:lnTo>
                  <a:lnTo>
                    <a:pt x="546" y="349"/>
                  </a:lnTo>
                  <a:lnTo>
                    <a:pt x="548" y="351"/>
                  </a:lnTo>
                  <a:lnTo>
                    <a:pt x="551" y="353"/>
                  </a:lnTo>
                  <a:lnTo>
                    <a:pt x="559" y="356"/>
                  </a:lnTo>
                  <a:lnTo>
                    <a:pt x="573" y="361"/>
                  </a:lnTo>
                  <a:lnTo>
                    <a:pt x="586" y="366"/>
                  </a:lnTo>
                  <a:lnTo>
                    <a:pt x="586" y="366"/>
                  </a:lnTo>
                  <a:lnTo>
                    <a:pt x="584" y="366"/>
                  </a:lnTo>
                  <a:lnTo>
                    <a:pt x="584" y="368"/>
                  </a:lnTo>
                  <a:lnTo>
                    <a:pt x="583" y="368"/>
                  </a:lnTo>
                  <a:lnTo>
                    <a:pt x="583" y="370"/>
                  </a:lnTo>
                  <a:lnTo>
                    <a:pt x="583" y="370"/>
                  </a:lnTo>
                  <a:lnTo>
                    <a:pt x="583" y="370"/>
                  </a:lnTo>
                  <a:lnTo>
                    <a:pt x="583" y="370"/>
                  </a:lnTo>
                  <a:lnTo>
                    <a:pt x="581" y="371"/>
                  </a:lnTo>
                  <a:lnTo>
                    <a:pt x="581" y="371"/>
                  </a:lnTo>
                  <a:lnTo>
                    <a:pt x="581" y="371"/>
                  </a:lnTo>
                  <a:lnTo>
                    <a:pt x="581" y="371"/>
                  </a:lnTo>
                  <a:lnTo>
                    <a:pt x="579" y="371"/>
                  </a:lnTo>
                  <a:lnTo>
                    <a:pt x="578" y="373"/>
                  </a:lnTo>
                  <a:lnTo>
                    <a:pt x="578" y="375"/>
                  </a:lnTo>
                  <a:lnTo>
                    <a:pt x="578" y="376"/>
                  </a:lnTo>
                  <a:lnTo>
                    <a:pt x="578" y="378"/>
                  </a:lnTo>
                  <a:lnTo>
                    <a:pt x="578" y="378"/>
                  </a:lnTo>
                  <a:lnTo>
                    <a:pt x="578" y="378"/>
                  </a:lnTo>
                  <a:lnTo>
                    <a:pt x="578" y="380"/>
                  </a:lnTo>
                  <a:lnTo>
                    <a:pt x="576" y="381"/>
                  </a:lnTo>
                  <a:lnTo>
                    <a:pt x="576" y="385"/>
                  </a:lnTo>
                  <a:lnTo>
                    <a:pt x="574" y="385"/>
                  </a:lnTo>
                  <a:lnTo>
                    <a:pt x="574" y="385"/>
                  </a:lnTo>
                  <a:lnTo>
                    <a:pt x="573" y="386"/>
                  </a:lnTo>
                  <a:lnTo>
                    <a:pt x="571" y="386"/>
                  </a:lnTo>
                  <a:lnTo>
                    <a:pt x="569" y="386"/>
                  </a:lnTo>
                  <a:lnTo>
                    <a:pt x="568" y="385"/>
                  </a:lnTo>
                  <a:lnTo>
                    <a:pt x="564" y="381"/>
                  </a:lnTo>
                  <a:lnTo>
                    <a:pt x="563" y="380"/>
                  </a:lnTo>
                  <a:lnTo>
                    <a:pt x="563" y="380"/>
                  </a:lnTo>
                  <a:lnTo>
                    <a:pt x="561" y="380"/>
                  </a:lnTo>
                  <a:lnTo>
                    <a:pt x="559" y="381"/>
                  </a:lnTo>
                  <a:lnTo>
                    <a:pt x="558" y="383"/>
                  </a:lnTo>
                  <a:lnTo>
                    <a:pt x="556" y="385"/>
                  </a:lnTo>
                  <a:lnTo>
                    <a:pt x="558" y="386"/>
                  </a:lnTo>
                  <a:lnTo>
                    <a:pt x="558" y="388"/>
                  </a:lnTo>
                  <a:lnTo>
                    <a:pt x="559" y="388"/>
                  </a:lnTo>
                  <a:lnTo>
                    <a:pt x="559" y="388"/>
                  </a:lnTo>
                  <a:lnTo>
                    <a:pt x="559" y="388"/>
                  </a:lnTo>
                  <a:lnTo>
                    <a:pt x="561" y="390"/>
                  </a:lnTo>
                  <a:lnTo>
                    <a:pt x="563" y="391"/>
                  </a:lnTo>
                  <a:lnTo>
                    <a:pt x="566" y="395"/>
                  </a:lnTo>
                  <a:lnTo>
                    <a:pt x="566" y="395"/>
                  </a:lnTo>
                  <a:lnTo>
                    <a:pt x="566" y="396"/>
                  </a:lnTo>
                  <a:lnTo>
                    <a:pt x="566" y="396"/>
                  </a:lnTo>
                  <a:lnTo>
                    <a:pt x="563" y="398"/>
                  </a:lnTo>
                  <a:lnTo>
                    <a:pt x="563" y="398"/>
                  </a:lnTo>
                  <a:lnTo>
                    <a:pt x="563" y="400"/>
                  </a:lnTo>
                  <a:lnTo>
                    <a:pt x="561" y="400"/>
                  </a:lnTo>
                  <a:lnTo>
                    <a:pt x="559" y="400"/>
                  </a:lnTo>
                  <a:lnTo>
                    <a:pt x="556" y="401"/>
                  </a:lnTo>
                  <a:lnTo>
                    <a:pt x="554" y="403"/>
                  </a:lnTo>
                  <a:lnTo>
                    <a:pt x="553" y="403"/>
                  </a:lnTo>
                  <a:lnTo>
                    <a:pt x="553" y="403"/>
                  </a:lnTo>
                  <a:lnTo>
                    <a:pt x="553" y="403"/>
                  </a:lnTo>
                  <a:lnTo>
                    <a:pt x="553" y="403"/>
                  </a:lnTo>
                  <a:lnTo>
                    <a:pt x="551" y="403"/>
                  </a:lnTo>
                  <a:lnTo>
                    <a:pt x="549" y="403"/>
                  </a:lnTo>
                  <a:lnTo>
                    <a:pt x="549" y="405"/>
                  </a:lnTo>
                  <a:lnTo>
                    <a:pt x="549" y="405"/>
                  </a:lnTo>
                  <a:lnTo>
                    <a:pt x="551" y="405"/>
                  </a:lnTo>
                  <a:lnTo>
                    <a:pt x="551" y="406"/>
                  </a:lnTo>
                  <a:lnTo>
                    <a:pt x="551" y="408"/>
                  </a:lnTo>
                  <a:lnTo>
                    <a:pt x="553" y="410"/>
                  </a:lnTo>
                  <a:lnTo>
                    <a:pt x="553" y="410"/>
                  </a:lnTo>
                  <a:lnTo>
                    <a:pt x="553" y="410"/>
                  </a:lnTo>
                  <a:lnTo>
                    <a:pt x="553" y="410"/>
                  </a:lnTo>
                  <a:lnTo>
                    <a:pt x="554" y="410"/>
                  </a:lnTo>
                  <a:lnTo>
                    <a:pt x="556" y="412"/>
                  </a:lnTo>
                  <a:lnTo>
                    <a:pt x="558" y="412"/>
                  </a:lnTo>
                  <a:lnTo>
                    <a:pt x="561" y="412"/>
                  </a:lnTo>
                  <a:lnTo>
                    <a:pt x="561" y="413"/>
                  </a:lnTo>
                  <a:lnTo>
                    <a:pt x="561" y="412"/>
                  </a:lnTo>
                  <a:lnTo>
                    <a:pt x="561" y="412"/>
                  </a:lnTo>
                  <a:lnTo>
                    <a:pt x="561" y="413"/>
                  </a:lnTo>
                  <a:lnTo>
                    <a:pt x="563" y="413"/>
                  </a:lnTo>
                  <a:lnTo>
                    <a:pt x="563" y="415"/>
                  </a:lnTo>
                  <a:lnTo>
                    <a:pt x="563" y="415"/>
                  </a:lnTo>
                  <a:lnTo>
                    <a:pt x="563" y="415"/>
                  </a:lnTo>
                  <a:lnTo>
                    <a:pt x="563" y="417"/>
                  </a:lnTo>
                  <a:lnTo>
                    <a:pt x="563" y="418"/>
                  </a:lnTo>
                  <a:lnTo>
                    <a:pt x="563" y="420"/>
                  </a:lnTo>
                  <a:lnTo>
                    <a:pt x="563" y="420"/>
                  </a:lnTo>
                  <a:lnTo>
                    <a:pt x="561" y="420"/>
                  </a:lnTo>
                  <a:lnTo>
                    <a:pt x="561" y="422"/>
                  </a:lnTo>
                  <a:lnTo>
                    <a:pt x="558" y="423"/>
                  </a:lnTo>
                  <a:lnTo>
                    <a:pt x="558" y="427"/>
                  </a:lnTo>
                  <a:lnTo>
                    <a:pt x="556" y="427"/>
                  </a:lnTo>
                  <a:lnTo>
                    <a:pt x="556" y="427"/>
                  </a:lnTo>
                  <a:lnTo>
                    <a:pt x="556" y="427"/>
                  </a:lnTo>
                  <a:lnTo>
                    <a:pt x="554" y="427"/>
                  </a:lnTo>
                  <a:lnTo>
                    <a:pt x="553" y="427"/>
                  </a:lnTo>
                  <a:lnTo>
                    <a:pt x="551" y="428"/>
                  </a:lnTo>
                  <a:lnTo>
                    <a:pt x="549" y="428"/>
                  </a:lnTo>
                  <a:lnTo>
                    <a:pt x="548" y="428"/>
                  </a:lnTo>
                  <a:lnTo>
                    <a:pt x="546" y="432"/>
                  </a:lnTo>
                  <a:lnTo>
                    <a:pt x="546" y="435"/>
                  </a:lnTo>
                  <a:lnTo>
                    <a:pt x="546" y="437"/>
                  </a:lnTo>
                  <a:lnTo>
                    <a:pt x="548" y="437"/>
                  </a:lnTo>
                  <a:lnTo>
                    <a:pt x="548" y="437"/>
                  </a:lnTo>
                  <a:lnTo>
                    <a:pt x="554" y="437"/>
                  </a:lnTo>
                  <a:lnTo>
                    <a:pt x="556" y="437"/>
                  </a:lnTo>
                  <a:lnTo>
                    <a:pt x="556" y="437"/>
                  </a:lnTo>
                  <a:lnTo>
                    <a:pt x="556" y="437"/>
                  </a:lnTo>
                  <a:lnTo>
                    <a:pt x="558" y="437"/>
                  </a:lnTo>
                  <a:lnTo>
                    <a:pt x="559" y="438"/>
                  </a:lnTo>
                  <a:lnTo>
                    <a:pt x="558" y="438"/>
                  </a:lnTo>
                  <a:lnTo>
                    <a:pt x="558" y="440"/>
                  </a:lnTo>
                  <a:lnTo>
                    <a:pt x="558" y="440"/>
                  </a:lnTo>
                  <a:lnTo>
                    <a:pt x="556" y="440"/>
                  </a:lnTo>
                  <a:lnTo>
                    <a:pt x="554" y="442"/>
                  </a:lnTo>
                  <a:lnTo>
                    <a:pt x="553" y="445"/>
                  </a:lnTo>
                  <a:lnTo>
                    <a:pt x="549" y="448"/>
                  </a:lnTo>
                  <a:lnTo>
                    <a:pt x="549" y="450"/>
                  </a:lnTo>
                  <a:lnTo>
                    <a:pt x="549" y="452"/>
                  </a:lnTo>
                  <a:lnTo>
                    <a:pt x="549" y="452"/>
                  </a:lnTo>
                  <a:lnTo>
                    <a:pt x="549" y="452"/>
                  </a:lnTo>
                  <a:lnTo>
                    <a:pt x="548" y="452"/>
                  </a:lnTo>
                  <a:lnTo>
                    <a:pt x="548" y="455"/>
                  </a:lnTo>
                  <a:lnTo>
                    <a:pt x="546" y="457"/>
                  </a:lnTo>
                  <a:lnTo>
                    <a:pt x="546" y="457"/>
                  </a:lnTo>
                  <a:lnTo>
                    <a:pt x="546" y="457"/>
                  </a:lnTo>
                  <a:lnTo>
                    <a:pt x="546" y="457"/>
                  </a:lnTo>
                  <a:lnTo>
                    <a:pt x="544" y="457"/>
                  </a:lnTo>
                  <a:lnTo>
                    <a:pt x="544" y="459"/>
                  </a:lnTo>
                  <a:lnTo>
                    <a:pt x="542" y="459"/>
                  </a:lnTo>
                  <a:lnTo>
                    <a:pt x="542" y="459"/>
                  </a:lnTo>
                  <a:lnTo>
                    <a:pt x="542" y="457"/>
                  </a:lnTo>
                  <a:lnTo>
                    <a:pt x="542" y="459"/>
                  </a:lnTo>
                  <a:lnTo>
                    <a:pt x="539" y="459"/>
                  </a:lnTo>
                  <a:lnTo>
                    <a:pt x="536" y="459"/>
                  </a:lnTo>
                  <a:lnTo>
                    <a:pt x="531" y="459"/>
                  </a:lnTo>
                  <a:lnTo>
                    <a:pt x="529" y="462"/>
                  </a:lnTo>
                  <a:lnTo>
                    <a:pt x="529" y="462"/>
                  </a:lnTo>
                  <a:lnTo>
                    <a:pt x="529" y="462"/>
                  </a:lnTo>
                  <a:lnTo>
                    <a:pt x="529" y="464"/>
                  </a:lnTo>
                  <a:lnTo>
                    <a:pt x="531" y="464"/>
                  </a:lnTo>
                  <a:lnTo>
                    <a:pt x="532" y="464"/>
                  </a:lnTo>
                  <a:lnTo>
                    <a:pt x="534" y="464"/>
                  </a:lnTo>
                  <a:lnTo>
                    <a:pt x="537" y="464"/>
                  </a:lnTo>
                  <a:lnTo>
                    <a:pt x="541" y="464"/>
                  </a:lnTo>
                  <a:lnTo>
                    <a:pt x="542" y="464"/>
                  </a:lnTo>
                  <a:lnTo>
                    <a:pt x="544" y="464"/>
                  </a:lnTo>
                  <a:lnTo>
                    <a:pt x="546" y="464"/>
                  </a:lnTo>
                  <a:lnTo>
                    <a:pt x="548" y="464"/>
                  </a:lnTo>
                  <a:lnTo>
                    <a:pt x="548" y="464"/>
                  </a:lnTo>
                  <a:lnTo>
                    <a:pt x="548" y="464"/>
                  </a:lnTo>
                  <a:lnTo>
                    <a:pt x="549" y="465"/>
                  </a:lnTo>
                  <a:lnTo>
                    <a:pt x="551" y="465"/>
                  </a:lnTo>
                  <a:lnTo>
                    <a:pt x="553" y="465"/>
                  </a:lnTo>
                  <a:lnTo>
                    <a:pt x="553" y="465"/>
                  </a:lnTo>
                  <a:lnTo>
                    <a:pt x="553" y="465"/>
                  </a:lnTo>
                  <a:lnTo>
                    <a:pt x="551" y="467"/>
                  </a:lnTo>
                  <a:lnTo>
                    <a:pt x="551" y="467"/>
                  </a:lnTo>
                  <a:lnTo>
                    <a:pt x="551" y="470"/>
                  </a:lnTo>
                  <a:lnTo>
                    <a:pt x="551" y="474"/>
                  </a:lnTo>
                  <a:lnTo>
                    <a:pt x="551" y="474"/>
                  </a:lnTo>
                  <a:lnTo>
                    <a:pt x="551" y="475"/>
                  </a:lnTo>
                  <a:lnTo>
                    <a:pt x="549" y="477"/>
                  </a:lnTo>
                  <a:lnTo>
                    <a:pt x="548" y="479"/>
                  </a:lnTo>
                  <a:lnTo>
                    <a:pt x="548" y="480"/>
                  </a:lnTo>
                  <a:lnTo>
                    <a:pt x="546" y="482"/>
                  </a:lnTo>
                  <a:lnTo>
                    <a:pt x="544" y="482"/>
                  </a:lnTo>
                  <a:lnTo>
                    <a:pt x="542" y="482"/>
                  </a:lnTo>
                  <a:lnTo>
                    <a:pt x="541" y="484"/>
                  </a:lnTo>
                  <a:lnTo>
                    <a:pt x="539" y="484"/>
                  </a:lnTo>
                  <a:lnTo>
                    <a:pt x="539" y="484"/>
                  </a:lnTo>
                  <a:lnTo>
                    <a:pt x="539" y="482"/>
                  </a:lnTo>
                  <a:lnTo>
                    <a:pt x="537" y="482"/>
                  </a:lnTo>
                  <a:lnTo>
                    <a:pt x="534" y="482"/>
                  </a:lnTo>
                  <a:lnTo>
                    <a:pt x="534" y="482"/>
                  </a:lnTo>
                  <a:lnTo>
                    <a:pt x="534" y="482"/>
                  </a:lnTo>
                  <a:lnTo>
                    <a:pt x="534" y="484"/>
                  </a:lnTo>
                  <a:lnTo>
                    <a:pt x="534" y="484"/>
                  </a:lnTo>
                  <a:lnTo>
                    <a:pt x="532" y="484"/>
                  </a:lnTo>
                  <a:lnTo>
                    <a:pt x="532" y="484"/>
                  </a:lnTo>
                  <a:lnTo>
                    <a:pt x="532" y="484"/>
                  </a:lnTo>
                  <a:lnTo>
                    <a:pt x="531" y="485"/>
                  </a:lnTo>
                  <a:lnTo>
                    <a:pt x="531" y="485"/>
                  </a:lnTo>
                  <a:lnTo>
                    <a:pt x="529" y="485"/>
                  </a:lnTo>
                  <a:lnTo>
                    <a:pt x="529" y="487"/>
                  </a:lnTo>
                  <a:lnTo>
                    <a:pt x="529" y="487"/>
                  </a:lnTo>
                  <a:lnTo>
                    <a:pt x="529" y="490"/>
                  </a:lnTo>
                  <a:lnTo>
                    <a:pt x="529" y="492"/>
                  </a:lnTo>
                  <a:lnTo>
                    <a:pt x="529" y="494"/>
                  </a:lnTo>
                  <a:lnTo>
                    <a:pt x="529" y="494"/>
                  </a:lnTo>
                  <a:lnTo>
                    <a:pt x="531" y="494"/>
                  </a:lnTo>
                  <a:lnTo>
                    <a:pt x="532" y="494"/>
                  </a:lnTo>
                  <a:lnTo>
                    <a:pt x="536" y="496"/>
                  </a:lnTo>
                  <a:lnTo>
                    <a:pt x="539" y="497"/>
                  </a:lnTo>
                  <a:lnTo>
                    <a:pt x="539" y="497"/>
                  </a:lnTo>
                  <a:lnTo>
                    <a:pt x="539" y="497"/>
                  </a:lnTo>
                  <a:lnTo>
                    <a:pt x="537" y="497"/>
                  </a:lnTo>
                  <a:lnTo>
                    <a:pt x="536" y="497"/>
                  </a:lnTo>
                  <a:lnTo>
                    <a:pt x="536" y="497"/>
                  </a:lnTo>
                  <a:lnTo>
                    <a:pt x="534" y="497"/>
                  </a:lnTo>
                  <a:lnTo>
                    <a:pt x="532" y="499"/>
                  </a:lnTo>
                  <a:lnTo>
                    <a:pt x="532" y="501"/>
                  </a:lnTo>
                  <a:lnTo>
                    <a:pt x="532" y="502"/>
                  </a:lnTo>
                  <a:lnTo>
                    <a:pt x="532" y="506"/>
                  </a:lnTo>
                  <a:lnTo>
                    <a:pt x="532" y="507"/>
                  </a:lnTo>
                  <a:lnTo>
                    <a:pt x="532" y="507"/>
                  </a:lnTo>
                  <a:lnTo>
                    <a:pt x="532" y="507"/>
                  </a:lnTo>
                  <a:lnTo>
                    <a:pt x="534" y="507"/>
                  </a:lnTo>
                  <a:lnTo>
                    <a:pt x="536" y="507"/>
                  </a:lnTo>
                  <a:lnTo>
                    <a:pt x="537" y="509"/>
                  </a:lnTo>
                  <a:lnTo>
                    <a:pt x="537" y="509"/>
                  </a:lnTo>
                  <a:lnTo>
                    <a:pt x="537" y="509"/>
                  </a:lnTo>
                  <a:lnTo>
                    <a:pt x="537" y="512"/>
                  </a:lnTo>
                  <a:lnTo>
                    <a:pt x="537" y="512"/>
                  </a:lnTo>
                  <a:lnTo>
                    <a:pt x="537" y="512"/>
                  </a:lnTo>
                  <a:lnTo>
                    <a:pt x="537" y="514"/>
                  </a:lnTo>
                  <a:lnTo>
                    <a:pt x="536" y="516"/>
                  </a:lnTo>
                  <a:lnTo>
                    <a:pt x="534" y="517"/>
                  </a:lnTo>
                  <a:lnTo>
                    <a:pt x="532" y="519"/>
                  </a:lnTo>
                  <a:lnTo>
                    <a:pt x="532" y="521"/>
                  </a:lnTo>
                  <a:lnTo>
                    <a:pt x="532" y="521"/>
                  </a:lnTo>
                  <a:lnTo>
                    <a:pt x="532" y="521"/>
                  </a:lnTo>
                  <a:lnTo>
                    <a:pt x="532" y="521"/>
                  </a:lnTo>
                  <a:lnTo>
                    <a:pt x="532" y="522"/>
                  </a:lnTo>
                  <a:lnTo>
                    <a:pt x="532" y="524"/>
                  </a:lnTo>
                  <a:lnTo>
                    <a:pt x="532" y="526"/>
                  </a:lnTo>
                  <a:lnTo>
                    <a:pt x="532" y="527"/>
                  </a:lnTo>
                  <a:lnTo>
                    <a:pt x="534" y="531"/>
                  </a:lnTo>
                  <a:lnTo>
                    <a:pt x="536" y="534"/>
                  </a:lnTo>
                  <a:lnTo>
                    <a:pt x="536" y="536"/>
                  </a:lnTo>
                  <a:lnTo>
                    <a:pt x="536" y="538"/>
                  </a:lnTo>
                  <a:lnTo>
                    <a:pt x="536" y="541"/>
                  </a:lnTo>
                  <a:lnTo>
                    <a:pt x="536" y="544"/>
                  </a:lnTo>
                  <a:lnTo>
                    <a:pt x="536" y="546"/>
                  </a:lnTo>
                  <a:lnTo>
                    <a:pt x="532" y="546"/>
                  </a:lnTo>
                  <a:lnTo>
                    <a:pt x="529" y="546"/>
                  </a:lnTo>
                  <a:lnTo>
                    <a:pt x="526" y="546"/>
                  </a:lnTo>
                  <a:lnTo>
                    <a:pt x="522" y="546"/>
                  </a:lnTo>
                  <a:lnTo>
                    <a:pt x="517" y="544"/>
                  </a:lnTo>
                  <a:lnTo>
                    <a:pt x="509" y="543"/>
                  </a:lnTo>
                  <a:lnTo>
                    <a:pt x="502" y="541"/>
                  </a:lnTo>
                  <a:lnTo>
                    <a:pt x="495" y="541"/>
                  </a:lnTo>
                  <a:lnTo>
                    <a:pt x="492" y="539"/>
                  </a:lnTo>
                  <a:lnTo>
                    <a:pt x="489" y="539"/>
                  </a:lnTo>
                  <a:lnTo>
                    <a:pt x="485" y="541"/>
                  </a:lnTo>
                  <a:lnTo>
                    <a:pt x="484" y="543"/>
                  </a:lnTo>
                  <a:lnTo>
                    <a:pt x="480" y="544"/>
                  </a:lnTo>
                  <a:lnTo>
                    <a:pt x="479" y="548"/>
                  </a:lnTo>
                  <a:lnTo>
                    <a:pt x="477" y="549"/>
                  </a:lnTo>
                  <a:lnTo>
                    <a:pt x="477" y="554"/>
                  </a:lnTo>
                  <a:lnTo>
                    <a:pt x="477" y="559"/>
                  </a:lnTo>
                  <a:lnTo>
                    <a:pt x="482" y="574"/>
                  </a:lnTo>
                  <a:lnTo>
                    <a:pt x="484" y="591"/>
                  </a:lnTo>
                  <a:lnTo>
                    <a:pt x="482" y="595"/>
                  </a:lnTo>
                  <a:lnTo>
                    <a:pt x="480" y="598"/>
                  </a:lnTo>
                  <a:lnTo>
                    <a:pt x="479" y="600"/>
                  </a:lnTo>
                  <a:lnTo>
                    <a:pt x="475" y="601"/>
                  </a:lnTo>
                  <a:lnTo>
                    <a:pt x="472" y="601"/>
                  </a:lnTo>
                  <a:lnTo>
                    <a:pt x="469" y="601"/>
                  </a:lnTo>
                  <a:lnTo>
                    <a:pt x="465" y="601"/>
                  </a:lnTo>
                  <a:lnTo>
                    <a:pt x="462" y="600"/>
                  </a:lnTo>
                  <a:lnTo>
                    <a:pt x="460" y="596"/>
                  </a:lnTo>
                  <a:lnTo>
                    <a:pt x="458" y="593"/>
                  </a:lnTo>
                  <a:lnTo>
                    <a:pt x="457" y="588"/>
                  </a:lnTo>
                  <a:lnTo>
                    <a:pt x="455" y="585"/>
                  </a:lnTo>
                  <a:lnTo>
                    <a:pt x="453" y="581"/>
                  </a:lnTo>
                  <a:lnTo>
                    <a:pt x="445" y="580"/>
                  </a:lnTo>
                  <a:lnTo>
                    <a:pt x="435" y="581"/>
                  </a:lnTo>
                  <a:lnTo>
                    <a:pt x="425" y="583"/>
                  </a:lnTo>
                  <a:lnTo>
                    <a:pt x="416" y="583"/>
                  </a:lnTo>
                  <a:lnTo>
                    <a:pt x="398" y="585"/>
                  </a:lnTo>
                  <a:lnTo>
                    <a:pt x="373" y="586"/>
                  </a:lnTo>
                  <a:lnTo>
                    <a:pt x="343" y="588"/>
                  </a:lnTo>
                  <a:lnTo>
                    <a:pt x="309" y="590"/>
                  </a:lnTo>
                  <a:lnTo>
                    <a:pt x="274" y="591"/>
                  </a:lnTo>
                  <a:lnTo>
                    <a:pt x="240" y="595"/>
                  </a:lnTo>
                  <a:lnTo>
                    <a:pt x="210" y="596"/>
                  </a:lnTo>
                  <a:lnTo>
                    <a:pt x="185" y="598"/>
                  </a:lnTo>
                  <a:lnTo>
                    <a:pt x="166" y="598"/>
                  </a:lnTo>
                  <a:lnTo>
                    <a:pt x="156" y="598"/>
                  </a:lnTo>
                  <a:lnTo>
                    <a:pt x="153" y="598"/>
                  </a:lnTo>
                  <a:lnTo>
                    <a:pt x="149" y="598"/>
                  </a:lnTo>
                  <a:lnTo>
                    <a:pt x="148" y="596"/>
                  </a:lnTo>
                  <a:lnTo>
                    <a:pt x="146" y="593"/>
                  </a:lnTo>
                  <a:lnTo>
                    <a:pt x="146" y="591"/>
                  </a:lnTo>
                  <a:lnTo>
                    <a:pt x="146" y="588"/>
                  </a:lnTo>
                  <a:lnTo>
                    <a:pt x="146" y="586"/>
                  </a:lnTo>
                  <a:lnTo>
                    <a:pt x="146" y="583"/>
                  </a:lnTo>
                  <a:lnTo>
                    <a:pt x="144" y="578"/>
                  </a:lnTo>
                  <a:lnTo>
                    <a:pt x="143" y="574"/>
                  </a:lnTo>
                  <a:lnTo>
                    <a:pt x="139" y="571"/>
                  </a:lnTo>
                  <a:lnTo>
                    <a:pt x="136" y="568"/>
                  </a:lnTo>
                  <a:lnTo>
                    <a:pt x="134" y="564"/>
                  </a:lnTo>
                  <a:lnTo>
                    <a:pt x="134" y="563"/>
                  </a:lnTo>
                  <a:lnTo>
                    <a:pt x="132" y="558"/>
                  </a:lnTo>
                  <a:lnTo>
                    <a:pt x="131" y="554"/>
                  </a:lnTo>
                  <a:lnTo>
                    <a:pt x="126" y="549"/>
                  </a:lnTo>
                  <a:lnTo>
                    <a:pt x="122" y="544"/>
                  </a:lnTo>
                  <a:lnTo>
                    <a:pt x="119" y="532"/>
                  </a:lnTo>
                  <a:lnTo>
                    <a:pt x="119" y="514"/>
                  </a:lnTo>
                  <a:lnTo>
                    <a:pt x="122" y="502"/>
                  </a:lnTo>
                  <a:lnTo>
                    <a:pt x="124" y="492"/>
                  </a:lnTo>
                  <a:lnTo>
                    <a:pt x="122" y="484"/>
                  </a:lnTo>
                  <a:lnTo>
                    <a:pt x="116" y="474"/>
                  </a:lnTo>
                  <a:lnTo>
                    <a:pt x="111" y="460"/>
                  </a:lnTo>
                  <a:lnTo>
                    <a:pt x="107" y="448"/>
                  </a:lnTo>
                  <a:lnTo>
                    <a:pt x="109" y="442"/>
                  </a:lnTo>
                  <a:lnTo>
                    <a:pt x="109" y="440"/>
                  </a:lnTo>
                  <a:lnTo>
                    <a:pt x="109" y="437"/>
                  </a:lnTo>
                  <a:lnTo>
                    <a:pt x="109" y="437"/>
                  </a:lnTo>
                  <a:lnTo>
                    <a:pt x="109" y="433"/>
                  </a:lnTo>
                  <a:lnTo>
                    <a:pt x="109" y="430"/>
                  </a:lnTo>
                  <a:lnTo>
                    <a:pt x="111" y="423"/>
                  </a:lnTo>
                  <a:lnTo>
                    <a:pt x="112" y="417"/>
                  </a:lnTo>
                  <a:lnTo>
                    <a:pt x="116" y="412"/>
                  </a:lnTo>
                  <a:lnTo>
                    <a:pt x="121" y="406"/>
                  </a:lnTo>
                  <a:lnTo>
                    <a:pt x="124" y="405"/>
                  </a:lnTo>
                  <a:lnTo>
                    <a:pt x="124" y="401"/>
                  </a:lnTo>
                  <a:lnTo>
                    <a:pt x="124" y="398"/>
                  </a:lnTo>
                  <a:lnTo>
                    <a:pt x="122" y="395"/>
                  </a:lnTo>
                  <a:lnTo>
                    <a:pt x="119" y="391"/>
                  </a:lnTo>
                  <a:lnTo>
                    <a:pt x="117" y="388"/>
                  </a:lnTo>
                  <a:lnTo>
                    <a:pt x="116" y="385"/>
                  </a:lnTo>
                  <a:lnTo>
                    <a:pt x="116" y="380"/>
                  </a:lnTo>
                  <a:lnTo>
                    <a:pt x="116" y="373"/>
                  </a:lnTo>
                  <a:lnTo>
                    <a:pt x="112" y="368"/>
                  </a:lnTo>
                  <a:lnTo>
                    <a:pt x="109" y="363"/>
                  </a:lnTo>
                  <a:lnTo>
                    <a:pt x="106" y="361"/>
                  </a:lnTo>
                  <a:lnTo>
                    <a:pt x="102" y="359"/>
                  </a:lnTo>
                  <a:lnTo>
                    <a:pt x="97" y="356"/>
                  </a:lnTo>
                  <a:lnTo>
                    <a:pt x="92" y="348"/>
                  </a:lnTo>
                  <a:lnTo>
                    <a:pt x="87" y="333"/>
                  </a:lnTo>
                  <a:lnTo>
                    <a:pt x="80" y="309"/>
                  </a:lnTo>
                  <a:lnTo>
                    <a:pt x="75" y="287"/>
                  </a:lnTo>
                  <a:lnTo>
                    <a:pt x="67" y="260"/>
                  </a:lnTo>
                  <a:lnTo>
                    <a:pt x="57" y="227"/>
                  </a:lnTo>
                  <a:lnTo>
                    <a:pt x="47" y="191"/>
                  </a:lnTo>
                  <a:lnTo>
                    <a:pt x="37" y="156"/>
                  </a:lnTo>
                  <a:lnTo>
                    <a:pt x="25" y="119"/>
                  </a:lnTo>
                  <a:lnTo>
                    <a:pt x="15" y="87"/>
                  </a:lnTo>
                  <a:lnTo>
                    <a:pt x="6" y="60"/>
                  </a:lnTo>
                  <a:lnTo>
                    <a:pt x="0" y="38"/>
                  </a:lnTo>
                  <a:lnTo>
                    <a:pt x="48" y="33"/>
                  </a:lnTo>
                  <a:lnTo>
                    <a:pt x="95" y="27"/>
                  </a:lnTo>
                  <a:lnTo>
                    <a:pt x="141" y="22"/>
                  </a:lnTo>
                  <a:lnTo>
                    <a:pt x="176" y="18"/>
                  </a:lnTo>
                  <a:lnTo>
                    <a:pt x="205" y="13"/>
                  </a:lnTo>
                  <a:lnTo>
                    <a:pt x="225" y="12"/>
                  </a:lnTo>
                  <a:lnTo>
                    <a:pt x="235" y="10"/>
                  </a:lnTo>
                  <a:lnTo>
                    <a:pt x="250" y="7"/>
                  </a:lnTo>
                  <a:lnTo>
                    <a:pt x="262" y="7"/>
                  </a:lnTo>
                  <a:lnTo>
                    <a:pt x="270" y="3"/>
                  </a:lnTo>
                  <a:lnTo>
                    <a:pt x="27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 name="Freeform 51"/>
            <p:cNvSpPr>
              <a:spLocks/>
            </p:cNvSpPr>
            <p:nvPr/>
          </p:nvSpPr>
          <p:spPr bwMode="auto">
            <a:xfrm>
              <a:off x="6960935" y="5201759"/>
              <a:ext cx="298753" cy="517524"/>
            </a:xfrm>
            <a:custGeom>
              <a:avLst/>
              <a:gdLst>
                <a:gd name="T0" fmla="*/ 361 w 381"/>
                <a:gd name="T1" fmla="*/ 64 h 660"/>
                <a:gd name="T2" fmla="*/ 356 w 381"/>
                <a:gd name="T3" fmla="*/ 281 h 660"/>
                <a:gd name="T4" fmla="*/ 364 w 381"/>
                <a:gd name="T5" fmla="*/ 516 h 660"/>
                <a:gd name="T6" fmla="*/ 376 w 381"/>
                <a:gd name="T7" fmla="*/ 628 h 660"/>
                <a:gd name="T8" fmla="*/ 366 w 381"/>
                <a:gd name="T9" fmla="*/ 628 h 660"/>
                <a:gd name="T10" fmla="*/ 349 w 381"/>
                <a:gd name="T11" fmla="*/ 632 h 660"/>
                <a:gd name="T12" fmla="*/ 331 w 381"/>
                <a:gd name="T13" fmla="*/ 623 h 660"/>
                <a:gd name="T14" fmla="*/ 309 w 381"/>
                <a:gd name="T15" fmla="*/ 628 h 660"/>
                <a:gd name="T16" fmla="*/ 282 w 381"/>
                <a:gd name="T17" fmla="*/ 637 h 660"/>
                <a:gd name="T18" fmla="*/ 265 w 381"/>
                <a:gd name="T19" fmla="*/ 652 h 660"/>
                <a:gd name="T20" fmla="*/ 253 w 381"/>
                <a:gd name="T21" fmla="*/ 660 h 660"/>
                <a:gd name="T22" fmla="*/ 238 w 381"/>
                <a:gd name="T23" fmla="*/ 640 h 660"/>
                <a:gd name="T24" fmla="*/ 231 w 381"/>
                <a:gd name="T25" fmla="*/ 622 h 660"/>
                <a:gd name="T26" fmla="*/ 221 w 381"/>
                <a:gd name="T27" fmla="*/ 556 h 660"/>
                <a:gd name="T28" fmla="*/ 159 w 381"/>
                <a:gd name="T29" fmla="*/ 556 h 660"/>
                <a:gd name="T30" fmla="*/ 5 w 381"/>
                <a:gd name="T31" fmla="*/ 566 h 660"/>
                <a:gd name="T32" fmla="*/ 11 w 381"/>
                <a:gd name="T33" fmla="*/ 548 h 660"/>
                <a:gd name="T34" fmla="*/ 3 w 381"/>
                <a:gd name="T35" fmla="*/ 539 h 660"/>
                <a:gd name="T36" fmla="*/ 3 w 381"/>
                <a:gd name="T37" fmla="*/ 529 h 660"/>
                <a:gd name="T38" fmla="*/ 13 w 381"/>
                <a:gd name="T39" fmla="*/ 526 h 660"/>
                <a:gd name="T40" fmla="*/ 13 w 381"/>
                <a:gd name="T41" fmla="*/ 521 h 660"/>
                <a:gd name="T42" fmla="*/ 11 w 381"/>
                <a:gd name="T43" fmla="*/ 514 h 660"/>
                <a:gd name="T44" fmla="*/ 18 w 381"/>
                <a:gd name="T45" fmla="*/ 511 h 660"/>
                <a:gd name="T46" fmla="*/ 13 w 381"/>
                <a:gd name="T47" fmla="*/ 494 h 660"/>
                <a:gd name="T48" fmla="*/ 21 w 381"/>
                <a:gd name="T49" fmla="*/ 484 h 660"/>
                <a:gd name="T50" fmla="*/ 26 w 381"/>
                <a:gd name="T51" fmla="*/ 469 h 660"/>
                <a:gd name="T52" fmla="*/ 30 w 381"/>
                <a:gd name="T53" fmla="*/ 454 h 660"/>
                <a:gd name="T54" fmla="*/ 45 w 381"/>
                <a:gd name="T55" fmla="*/ 439 h 660"/>
                <a:gd name="T56" fmla="*/ 58 w 381"/>
                <a:gd name="T57" fmla="*/ 427 h 660"/>
                <a:gd name="T58" fmla="*/ 52 w 381"/>
                <a:gd name="T59" fmla="*/ 420 h 660"/>
                <a:gd name="T60" fmla="*/ 65 w 381"/>
                <a:gd name="T61" fmla="*/ 410 h 660"/>
                <a:gd name="T62" fmla="*/ 52 w 381"/>
                <a:gd name="T63" fmla="*/ 403 h 660"/>
                <a:gd name="T64" fmla="*/ 70 w 381"/>
                <a:gd name="T65" fmla="*/ 385 h 660"/>
                <a:gd name="T66" fmla="*/ 65 w 381"/>
                <a:gd name="T67" fmla="*/ 376 h 660"/>
                <a:gd name="T68" fmla="*/ 55 w 381"/>
                <a:gd name="T69" fmla="*/ 363 h 660"/>
                <a:gd name="T70" fmla="*/ 53 w 381"/>
                <a:gd name="T71" fmla="*/ 355 h 660"/>
                <a:gd name="T72" fmla="*/ 67 w 381"/>
                <a:gd name="T73" fmla="*/ 346 h 660"/>
                <a:gd name="T74" fmla="*/ 50 w 381"/>
                <a:gd name="T75" fmla="*/ 348 h 660"/>
                <a:gd name="T76" fmla="*/ 48 w 381"/>
                <a:gd name="T77" fmla="*/ 336 h 660"/>
                <a:gd name="T78" fmla="*/ 48 w 381"/>
                <a:gd name="T79" fmla="*/ 323 h 660"/>
                <a:gd name="T80" fmla="*/ 50 w 381"/>
                <a:gd name="T81" fmla="*/ 306 h 660"/>
                <a:gd name="T82" fmla="*/ 40 w 381"/>
                <a:gd name="T83" fmla="*/ 301 h 660"/>
                <a:gd name="T84" fmla="*/ 43 w 381"/>
                <a:gd name="T85" fmla="*/ 274 h 660"/>
                <a:gd name="T86" fmla="*/ 43 w 381"/>
                <a:gd name="T87" fmla="*/ 254 h 660"/>
                <a:gd name="T88" fmla="*/ 35 w 381"/>
                <a:gd name="T89" fmla="*/ 224 h 660"/>
                <a:gd name="T90" fmla="*/ 37 w 381"/>
                <a:gd name="T91" fmla="*/ 202 h 660"/>
                <a:gd name="T92" fmla="*/ 37 w 381"/>
                <a:gd name="T93" fmla="*/ 190 h 660"/>
                <a:gd name="T94" fmla="*/ 50 w 381"/>
                <a:gd name="T95" fmla="*/ 180 h 660"/>
                <a:gd name="T96" fmla="*/ 45 w 381"/>
                <a:gd name="T97" fmla="*/ 156 h 660"/>
                <a:gd name="T98" fmla="*/ 55 w 381"/>
                <a:gd name="T99" fmla="*/ 156 h 660"/>
                <a:gd name="T100" fmla="*/ 67 w 381"/>
                <a:gd name="T101" fmla="*/ 146 h 660"/>
                <a:gd name="T102" fmla="*/ 58 w 381"/>
                <a:gd name="T103" fmla="*/ 134 h 660"/>
                <a:gd name="T104" fmla="*/ 70 w 381"/>
                <a:gd name="T105" fmla="*/ 124 h 660"/>
                <a:gd name="T106" fmla="*/ 75 w 381"/>
                <a:gd name="T107" fmla="*/ 109 h 660"/>
                <a:gd name="T108" fmla="*/ 95 w 381"/>
                <a:gd name="T109" fmla="*/ 94 h 660"/>
                <a:gd name="T110" fmla="*/ 94 w 381"/>
                <a:gd name="T111" fmla="*/ 82 h 660"/>
                <a:gd name="T112" fmla="*/ 97 w 381"/>
                <a:gd name="T113" fmla="*/ 69 h 660"/>
                <a:gd name="T114" fmla="*/ 92 w 381"/>
                <a:gd name="T115" fmla="*/ 62 h 660"/>
                <a:gd name="T116" fmla="*/ 99 w 381"/>
                <a:gd name="T117" fmla="*/ 50 h 660"/>
                <a:gd name="T118" fmla="*/ 110 w 381"/>
                <a:gd name="T119" fmla="*/ 39 h 660"/>
                <a:gd name="T120" fmla="*/ 122 w 381"/>
                <a:gd name="T121" fmla="*/ 25 h 660"/>
                <a:gd name="T122" fmla="*/ 258 w 381"/>
                <a:gd name="T123" fmla="*/ 7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660">
                  <a:moveTo>
                    <a:pt x="347" y="0"/>
                  </a:moveTo>
                  <a:lnTo>
                    <a:pt x="352" y="5"/>
                  </a:lnTo>
                  <a:lnTo>
                    <a:pt x="356" y="10"/>
                  </a:lnTo>
                  <a:lnTo>
                    <a:pt x="359" y="15"/>
                  </a:lnTo>
                  <a:lnTo>
                    <a:pt x="361" y="22"/>
                  </a:lnTo>
                  <a:lnTo>
                    <a:pt x="361" y="40"/>
                  </a:lnTo>
                  <a:lnTo>
                    <a:pt x="361" y="64"/>
                  </a:lnTo>
                  <a:lnTo>
                    <a:pt x="361" y="94"/>
                  </a:lnTo>
                  <a:lnTo>
                    <a:pt x="359" y="126"/>
                  </a:lnTo>
                  <a:lnTo>
                    <a:pt x="357" y="161"/>
                  </a:lnTo>
                  <a:lnTo>
                    <a:pt x="356" y="195"/>
                  </a:lnTo>
                  <a:lnTo>
                    <a:pt x="356" y="225"/>
                  </a:lnTo>
                  <a:lnTo>
                    <a:pt x="356" y="250"/>
                  </a:lnTo>
                  <a:lnTo>
                    <a:pt x="356" y="281"/>
                  </a:lnTo>
                  <a:lnTo>
                    <a:pt x="356" y="318"/>
                  </a:lnTo>
                  <a:lnTo>
                    <a:pt x="356" y="356"/>
                  </a:lnTo>
                  <a:lnTo>
                    <a:pt x="356" y="395"/>
                  </a:lnTo>
                  <a:lnTo>
                    <a:pt x="357" y="432"/>
                  </a:lnTo>
                  <a:lnTo>
                    <a:pt x="359" y="464"/>
                  </a:lnTo>
                  <a:lnTo>
                    <a:pt x="361" y="489"/>
                  </a:lnTo>
                  <a:lnTo>
                    <a:pt x="364" y="516"/>
                  </a:lnTo>
                  <a:lnTo>
                    <a:pt x="369" y="546"/>
                  </a:lnTo>
                  <a:lnTo>
                    <a:pt x="374" y="576"/>
                  </a:lnTo>
                  <a:lnTo>
                    <a:pt x="378" y="603"/>
                  </a:lnTo>
                  <a:lnTo>
                    <a:pt x="381" y="623"/>
                  </a:lnTo>
                  <a:lnTo>
                    <a:pt x="381" y="623"/>
                  </a:lnTo>
                  <a:lnTo>
                    <a:pt x="379" y="627"/>
                  </a:lnTo>
                  <a:lnTo>
                    <a:pt x="376" y="628"/>
                  </a:lnTo>
                  <a:lnTo>
                    <a:pt x="374" y="630"/>
                  </a:lnTo>
                  <a:lnTo>
                    <a:pt x="371" y="632"/>
                  </a:lnTo>
                  <a:lnTo>
                    <a:pt x="371" y="632"/>
                  </a:lnTo>
                  <a:lnTo>
                    <a:pt x="369" y="630"/>
                  </a:lnTo>
                  <a:lnTo>
                    <a:pt x="369" y="630"/>
                  </a:lnTo>
                  <a:lnTo>
                    <a:pt x="368" y="628"/>
                  </a:lnTo>
                  <a:lnTo>
                    <a:pt x="366" y="628"/>
                  </a:lnTo>
                  <a:lnTo>
                    <a:pt x="363" y="627"/>
                  </a:lnTo>
                  <a:lnTo>
                    <a:pt x="361" y="627"/>
                  </a:lnTo>
                  <a:lnTo>
                    <a:pt x="359" y="627"/>
                  </a:lnTo>
                  <a:lnTo>
                    <a:pt x="357" y="628"/>
                  </a:lnTo>
                  <a:lnTo>
                    <a:pt x="354" y="630"/>
                  </a:lnTo>
                  <a:lnTo>
                    <a:pt x="351" y="632"/>
                  </a:lnTo>
                  <a:lnTo>
                    <a:pt x="349" y="632"/>
                  </a:lnTo>
                  <a:lnTo>
                    <a:pt x="346" y="630"/>
                  </a:lnTo>
                  <a:lnTo>
                    <a:pt x="344" y="628"/>
                  </a:lnTo>
                  <a:lnTo>
                    <a:pt x="339" y="627"/>
                  </a:lnTo>
                  <a:lnTo>
                    <a:pt x="336" y="625"/>
                  </a:lnTo>
                  <a:lnTo>
                    <a:pt x="334" y="625"/>
                  </a:lnTo>
                  <a:lnTo>
                    <a:pt x="332" y="625"/>
                  </a:lnTo>
                  <a:lnTo>
                    <a:pt x="331" y="623"/>
                  </a:lnTo>
                  <a:lnTo>
                    <a:pt x="329" y="623"/>
                  </a:lnTo>
                  <a:lnTo>
                    <a:pt x="326" y="623"/>
                  </a:lnTo>
                  <a:lnTo>
                    <a:pt x="321" y="625"/>
                  </a:lnTo>
                  <a:lnTo>
                    <a:pt x="319" y="625"/>
                  </a:lnTo>
                  <a:lnTo>
                    <a:pt x="317" y="625"/>
                  </a:lnTo>
                  <a:lnTo>
                    <a:pt x="314" y="627"/>
                  </a:lnTo>
                  <a:lnTo>
                    <a:pt x="309" y="628"/>
                  </a:lnTo>
                  <a:lnTo>
                    <a:pt x="305" y="632"/>
                  </a:lnTo>
                  <a:lnTo>
                    <a:pt x="302" y="634"/>
                  </a:lnTo>
                  <a:lnTo>
                    <a:pt x="300" y="634"/>
                  </a:lnTo>
                  <a:lnTo>
                    <a:pt x="299" y="635"/>
                  </a:lnTo>
                  <a:lnTo>
                    <a:pt x="295" y="635"/>
                  </a:lnTo>
                  <a:lnTo>
                    <a:pt x="289" y="635"/>
                  </a:lnTo>
                  <a:lnTo>
                    <a:pt x="282" y="637"/>
                  </a:lnTo>
                  <a:lnTo>
                    <a:pt x="277" y="639"/>
                  </a:lnTo>
                  <a:lnTo>
                    <a:pt x="273" y="640"/>
                  </a:lnTo>
                  <a:lnTo>
                    <a:pt x="272" y="642"/>
                  </a:lnTo>
                  <a:lnTo>
                    <a:pt x="272" y="644"/>
                  </a:lnTo>
                  <a:lnTo>
                    <a:pt x="270" y="647"/>
                  </a:lnTo>
                  <a:lnTo>
                    <a:pt x="268" y="649"/>
                  </a:lnTo>
                  <a:lnTo>
                    <a:pt x="265" y="652"/>
                  </a:lnTo>
                  <a:lnTo>
                    <a:pt x="265" y="654"/>
                  </a:lnTo>
                  <a:lnTo>
                    <a:pt x="263" y="655"/>
                  </a:lnTo>
                  <a:lnTo>
                    <a:pt x="263" y="657"/>
                  </a:lnTo>
                  <a:lnTo>
                    <a:pt x="260" y="659"/>
                  </a:lnTo>
                  <a:lnTo>
                    <a:pt x="257" y="660"/>
                  </a:lnTo>
                  <a:lnTo>
                    <a:pt x="255" y="660"/>
                  </a:lnTo>
                  <a:lnTo>
                    <a:pt x="253" y="660"/>
                  </a:lnTo>
                  <a:lnTo>
                    <a:pt x="252" y="660"/>
                  </a:lnTo>
                  <a:lnTo>
                    <a:pt x="248" y="655"/>
                  </a:lnTo>
                  <a:lnTo>
                    <a:pt x="245" y="650"/>
                  </a:lnTo>
                  <a:lnTo>
                    <a:pt x="242" y="647"/>
                  </a:lnTo>
                  <a:lnTo>
                    <a:pt x="240" y="644"/>
                  </a:lnTo>
                  <a:lnTo>
                    <a:pt x="238" y="642"/>
                  </a:lnTo>
                  <a:lnTo>
                    <a:pt x="238" y="640"/>
                  </a:lnTo>
                  <a:lnTo>
                    <a:pt x="238" y="639"/>
                  </a:lnTo>
                  <a:lnTo>
                    <a:pt x="238" y="637"/>
                  </a:lnTo>
                  <a:lnTo>
                    <a:pt x="238" y="635"/>
                  </a:lnTo>
                  <a:lnTo>
                    <a:pt x="236" y="632"/>
                  </a:lnTo>
                  <a:lnTo>
                    <a:pt x="236" y="628"/>
                  </a:lnTo>
                  <a:lnTo>
                    <a:pt x="233" y="625"/>
                  </a:lnTo>
                  <a:lnTo>
                    <a:pt x="231" y="622"/>
                  </a:lnTo>
                  <a:lnTo>
                    <a:pt x="228" y="617"/>
                  </a:lnTo>
                  <a:lnTo>
                    <a:pt x="223" y="612"/>
                  </a:lnTo>
                  <a:lnTo>
                    <a:pt x="216" y="600"/>
                  </a:lnTo>
                  <a:lnTo>
                    <a:pt x="215" y="588"/>
                  </a:lnTo>
                  <a:lnTo>
                    <a:pt x="216" y="575"/>
                  </a:lnTo>
                  <a:lnTo>
                    <a:pt x="220" y="563"/>
                  </a:lnTo>
                  <a:lnTo>
                    <a:pt x="221" y="556"/>
                  </a:lnTo>
                  <a:lnTo>
                    <a:pt x="218" y="553"/>
                  </a:lnTo>
                  <a:lnTo>
                    <a:pt x="211" y="551"/>
                  </a:lnTo>
                  <a:lnTo>
                    <a:pt x="203" y="553"/>
                  </a:lnTo>
                  <a:lnTo>
                    <a:pt x="194" y="555"/>
                  </a:lnTo>
                  <a:lnTo>
                    <a:pt x="188" y="555"/>
                  </a:lnTo>
                  <a:lnTo>
                    <a:pt x="178" y="555"/>
                  </a:lnTo>
                  <a:lnTo>
                    <a:pt x="159" y="556"/>
                  </a:lnTo>
                  <a:lnTo>
                    <a:pt x="134" y="558"/>
                  </a:lnTo>
                  <a:lnTo>
                    <a:pt x="105" y="560"/>
                  </a:lnTo>
                  <a:lnTo>
                    <a:pt x="77" y="561"/>
                  </a:lnTo>
                  <a:lnTo>
                    <a:pt x="48" y="563"/>
                  </a:lnTo>
                  <a:lnTo>
                    <a:pt x="26" y="565"/>
                  </a:lnTo>
                  <a:lnTo>
                    <a:pt x="10" y="566"/>
                  </a:lnTo>
                  <a:lnTo>
                    <a:pt x="5" y="566"/>
                  </a:lnTo>
                  <a:lnTo>
                    <a:pt x="5" y="561"/>
                  </a:lnTo>
                  <a:lnTo>
                    <a:pt x="6" y="560"/>
                  </a:lnTo>
                  <a:lnTo>
                    <a:pt x="8" y="558"/>
                  </a:lnTo>
                  <a:lnTo>
                    <a:pt x="11" y="555"/>
                  </a:lnTo>
                  <a:lnTo>
                    <a:pt x="13" y="551"/>
                  </a:lnTo>
                  <a:lnTo>
                    <a:pt x="11" y="550"/>
                  </a:lnTo>
                  <a:lnTo>
                    <a:pt x="11" y="548"/>
                  </a:lnTo>
                  <a:lnTo>
                    <a:pt x="8" y="544"/>
                  </a:lnTo>
                  <a:lnTo>
                    <a:pt x="6" y="543"/>
                  </a:lnTo>
                  <a:lnTo>
                    <a:pt x="5" y="541"/>
                  </a:lnTo>
                  <a:lnTo>
                    <a:pt x="5" y="541"/>
                  </a:lnTo>
                  <a:lnTo>
                    <a:pt x="5" y="541"/>
                  </a:lnTo>
                  <a:lnTo>
                    <a:pt x="5" y="541"/>
                  </a:lnTo>
                  <a:lnTo>
                    <a:pt x="3" y="539"/>
                  </a:lnTo>
                  <a:lnTo>
                    <a:pt x="1" y="538"/>
                  </a:lnTo>
                  <a:lnTo>
                    <a:pt x="0" y="536"/>
                  </a:lnTo>
                  <a:lnTo>
                    <a:pt x="0" y="536"/>
                  </a:lnTo>
                  <a:lnTo>
                    <a:pt x="1" y="534"/>
                  </a:lnTo>
                  <a:lnTo>
                    <a:pt x="3" y="531"/>
                  </a:lnTo>
                  <a:lnTo>
                    <a:pt x="3" y="529"/>
                  </a:lnTo>
                  <a:lnTo>
                    <a:pt x="3" y="529"/>
                  </a:lnTo>
                  <a:lnTo>
                    <a:pt x="3" y="529"/>
                  </a:lnTo>
                  <a:lnTo>
                    <a:pt x="5" y="529"/>
                  </a:lnTo>
                  <a:lnTo>
                    <a:pt x="5" y="529"/>
                  </a:lnTo>
                  <a:lnTo>
                    <a:pt x="8" y="529"/>
                  </a:lnTo>
                  <a:lnTo>
                    <a:pt x="10" y="529"/>
                  </a:lnTo>
                  <a:lnTo>
                    <a:pt x="11" y="528"/>
                  </a:lnTo>
                  <a:lnTo>
                    <a:pt x="13" y="526"/>
                  </a:lnTo>
                  <a:lnTo>
                    <a:pt x="15" y="524"/>
                  </a:lnTo>
                  <a:lnTo>
                    <a:pt x="15" y="524"/>
                  </a:lnTo>
                  <a:lnTo>
                    <a:pt x="15" y="524"/>
                  </a:lnTo>
                  <a:lnTo>
                    <a:pt x="15" y="524"/>
                  </a:lnTo>
                  <a:lnTo>
                    <a:pt x="13" y="524"/>
                  </a:lnTo>
                  <a:lnTo>
                    <a:pt x="13" y="523"/>
                  </a:lnTo>
                  <a:lnTo>
                    <a:pt x="13" y="521"/>
                  </a:lnTo>
                  <a:lnTo>
                    <a:pt x="11" y="519"/>
                  </a:lnTo>
                  <a:lnTo>
                    <a:pt x="10" y="519"/>
                  </a:lnTo>
                  <a:lnTo>
                    <a:pt x="10" y="518"/>
                  </a:lnTo>
                  <a:lnTo>
                    <a:pt x="10" y="518"/>
                  </a:lnTo>
                  <a:lnTo>
                    <a:pt x="10" y="518"/>
                  </a:lnTo>
                  <a:lnTo>
                    <a:pt x="10" y="518"/>
                  </a:lnTo>
                  <a:lnTo>
                    <a:pt x="11" y="514"/>
                  </a:lnTo>
                  <a:lnTo>
                    <a:pt x="11" y="513"/>
                  </a:lnTo>
                  <a:lnTo>
                    <a:pt x="13" y="513"/>
                  </a:lnTo>
                  <a:lnTo>
                    <a:pt x="13" y="513"/>
                  </a:lnTo>
                  <a:lnTo>
                    <a:pt x="13" y="514"/>
                  </a:lnTo>
                  <a:lnTo>
                    <a:pt x="16" y="514"/>
                  </a:lnTo>
                  <a:lnTo>
                    <a:pt x="18" y="513"/>
                  </a:lnTo>
                  <a:lnTo>
                    <a:pt x="18" y="511"/>
                  </a:lnTo>
                  <a:lnTo>
                    <a:pt x="16" y="511"/>
                  </a:lnTo>
                  <a:lnTo>
                    <a:pt x="16" y="509"/>
                  </a:lnTo>
                  <a:lnTo>
                    <a:pt x="15" y="507"/>
                  </a:lnTo>
                  <a:lnTo>
                    <a:pt x="15" y="504"/>
                  </a:lnTo>
                  <a:lnTo>
                    <a:pt x="13" y="501"/>
                  </a:lnTo>
                  <a:lnTo>
                    <a:pt x="13" y="496"/>
                  </a:lnTo>
                  <a:lnTo>
                    <a:pt x="13" y="494"/>
                  </a:lnTo>
                  <a:lnTo>
                    <a:pt x="16" y="491"/>
                  </a:lnTo>
                  <a:lnTo>
                    <a:pt x="18" y="487"/>
                  </a:lnTo>
                  <a:lnTo>
                    <a:pt x="20" y="486"/>
                  </a:lnTo>
                  <a:lnTo>
                    <a:pt x="20" y="482"/>
                  </a:lnTo>
                  <a:lnTo>
                    <a:pt x="21" y="482"/>
                  </a:lnTo>
                  <a:lnTo>
                    <a:pt x="21" y="484"/>
                  </a:lnTo>
                  <a:lnTo>
                    <a:pt x="21" y="484"/>
                  </a:lnTo>
                  <a:lnTo>
                    <a:pt x="23" y="482"/>
                  </a:lnTo>
                  <a:lnTo>
                    <a:pt x="25" y="482"/>
                  </a:lnTo>
                  <a:lnTo>
                    <a:pt x="25" y="479"/>
                  </a:lnTo>
                  <a:lnTo>
                    <a:pt x="25" y="477"/>
                  </a:lnTo>
                  <a:lnTo>
                    <a:pt x="25" y="474"/>
                  </a:lnTo>
                  <a:lnTo>
                    <a:pt x="25" y="471"/>
                  </a:lnTo>
                  <a:lnTo>
                    <a:pt x="26" y="469"/>
                  </a:lnTo>
                  <a:lnTo>
                    <a:pt x="28" y="467"/>
                  </a:lnTo>
                  <a:lnTo>
                    <a:pt x="31" y="465"/>
                  </a:lnTo>
                  <a:lnTo>
                    <a:pt x="33" y="464"/>
                  </a:lnTo>
                  <a:lnTo>
                    <a:pt x="33" y="462"/>
                  </a:lnTo>
                  <a:lnTo>
                    <a:pt x="33" y="459"/>
                  </a:lnTo>
                  <a:lnTo>
                    <a:pt x="31" y="455"/>
                  </a:lnTo>
                  <a:lnTo>
                    <a:pt x="30" y="454"/>
                  </a:lnTo>
                  <a:lnTo>
                    <a:pt x="31" y="450"/>
                  </a:lnTo>
                  <a:lnTo>
                    <a:pt x="33" y="449"/>
                  </a:lnTo>
                  <a:lnTo>
                    <a:pt x="35" y="447"/>
                  </a:lnTo>
                  <a:lnTo>
                    <a:pt x="38" y="445"/>
                  </a:lnTo>
                  <a:lnTo>
                    <a:pt x="40" y="445"/>
                  </a:lnTo>
                  <a:lnTo>
                    <a:pt x="43" y="442"/>
                  </a:lnTo>
                  <a:lnTo>
                    <a:pt x="45" y="439"/>
                  </a:lnTo>
                  <a:lnTo>
                    <a:pt x="50" y="435"/>
                  </a:lnTo>
                  <a:lnTo>
                    <a:pt x="52" y="434"/>
                  </a:lnTo>
                  <a:lnTo>
                    <a:pt x="52" y="432"/>
                  </a:lnTo>
                  <a:lnTo>
                    <a:pt x="53" y="432"/>
                  </a:lnTo>
                  <a:lnTo>
                    <a:pt x="55" y="432"/>
                  </a:lnTo>
                  <a:lnTo>
                    <a:pt x="55" y="430"/>
                  </a:lnTo>
                  <a:lnTo>
                    <a:pt x="58" y="427"/>
                  </a:lnTo>
                  <a:lnTo>
                    <a:pt x="60" y="425"/>
                  </a:lnTo>
                  <a:lnTo>
                    <a:pt x="60" y="423"/>
                  </a:lnTo>
                  <a:lnTo>
                    <a:pt x="58" y="423"/>
                  </a:lnTo>
                  <a:lnTo>
                    <a:pt x="57" y="423"/>
                  </a:lnTo>
                  <a:lnTo>
                    <a:pt x="55" y="422"/>
                  </a:lnTo>
                  <a:lnTo>
                    <a:pt x="53" y="422"/>
                  </a:lnTo>
                  <a:lnTo>
                    <a:pt x="52" y="420"/>
                  </a:lnTo>
                  <a:lnTo>
                    <a:pt x="52" y="420"/>
                  </a:lnTo>
                  <a:lnTo>
                    <a:pt x="53" y="418"/>
                  </a:lnTo>
                  <a:lnTo>
                    <a:pt x="57" y="417"/>
                  </a:lnTo>
                  <a:lnTo>
                    <a:pt x="58" y="417"/>
                  </a:lnTo>
                  <a:lnTo>
                    <a:pt x="62" y="413"/>
                  </a:lnTo>
                  <a:lnTo>
                    <a:pt x="63" y="412"/>
                  </a:lnTo>
                  <a:lnTo>
                    <a:pt x="65" y="410"/>
                  </a:lnTo>
                  <a:lnTo>
                    <a:pt x="65" y="408"/>
                  </a:lnTo>
                  <a:lnTo>
                    <a:pt x="65" y="408"/>
                  </a:lnTo>
                  <a:lnTo>
                    <a:pt x="63" y="407"/>
                  </a:lnTo>
                  <a:lnTo>
                    <a:pt x="62" y="407"/>
                  </a:lnTo>
                  <a:lnTo>
                    <a:pt x="57" y="405"/>
                  </a:lnTo>
                  <a:lnTo>
                    <a:pt x="53" y="405"/>
                  </a:lnTo>
                  <a:lnTo>
                    <a:pt x="52" y="403"/>
                  </a:lnTo>
                  <a:lnTo>
                    <a:pt x="50" y="402"/>
                  </a:lnTo>
                  <a:lnTo>
                    <a:pt x="50" y="398"/>
                  </a:lnTo>
                  <a:lnTo>
                    <a:pt x="53" y="397"/>
                  </a:lnTo>
                  <a:lnTo>
                    <a:pt x="57" y="393"/>
                  </a:lnTo>
                  <a:lnTo>
                    <a:pt x="62" y="392"/>
                  </a:lnTo>
                  <a:lnTo>
                    <a:pt x="67" y="388"/>
                  </a:lnTo>
                  <a:lnTo>
                    <a:pt x="70" y="385"/>
                  </a:lnTo>
                  <a:lnTo>
                    <a:pt x="73" y="383"/>
                  </a:lnTo>
                  <a:lnTo>
                    <a:pt x="75" y="381"/>
                  </a:lnTo>
                  <a:lnTo>
                    <a:pt x="73" y="381"/>
                  </a:lnTo>
                  <a:lnTo>
                    <a:pt x="72" y="380"/>
                  </a:lnTo>
                  <a:lnTo>
                    <a:pt x="70" y="378"/>
                  </a:lnTo>
                  <a:lnTo>
                    <a:pt x="68" y="378"/>
                  </a:lnTo>
                  <a:lnTo>
                    <a:pt x="65" y="376"/>
                  </a:lnTo>
                  <a:lnTo>
                    <a:pt x="63" y="376"/>
                  </a:lnTo>
                  <a:lnTo>
                    <a:pt x="63" y="375"/>
                  </a:lnTo>
                  <a:lnTo>
                    <a:pt x="62" y="373"/>
                  </a:lnTo>
                  <a:lnTo>
                    <a:pt x="60" y="370"/>
                  </a:lnTo>
                  <a:lnTo>
                    <a:pt x="58" y="366"/>
                  </a:lnTo>
                  <a:lnTo>
                    <a:pt x="57" y="365"/>
                  </a:lnTo>
                  <a:lnTo>
                    <a:pt x="55" y="363"/>
                  </a:lnTo>
                  <a:lnTo>
                    <a:pt x="55" y="361"/>
                  </a:lnTo>
                  <a:lnTo>
                    <a:pt x="55" y="361"/>
                  </a:lnTo>
                  <a:lnTo>
                    <a:pt x="55" y="360"/>
                  </a:lnTo>
                  <a:lnTo>
                    <a:pt x="55" y="360"/>
                  </a:lnTo>
                  <a:lnTo>
                    <a:pt x="53" y="356"/>
                  </a:lnTo>
                  <a:lnTo>
                    <a:pt x="53" y="355"/>
                  </a:lnTo>
                  <a:lnTo>
                    <a:pt x="53" y="355"/>
                  </a:lnTo>
                  <a:lnTo>
                    <a:pt x="53" y="353"/>
                  </a:lnTo>
                  <a:lnTo>
                    <a:pt x="55" y="353"/>
                  </a:lnTo>
                  <a:lnTo>
                    <a:pt x="57" y="353"/>
                  </a:lnTo>
                  <a:lnTo>
                    <a:pt x="60" y="353"/>
                  </a:lnTo>
                  <a:lnTo>
                    <a:pt x="63" y="350"/>
                  </a:lnTo>
                  <a:lnTo>
                    <a:pt x="67" y="348"/>
                  </a:lnTo>
                  <a:lnTo>
                    <a:pt x="67" y="346"/>
                  </a:lnTo>
                  <a:lnTo>
                    <a:pt x="67" y="346"/>
                  </a:lnTo>
                  <a:lnTo>
                    <a:pt x="65" y="346"/>
                  </a:lnTo>
                  <a:lnTo>
                    <a:pt x="63" y="346"/>
                  </a:lnTo>
                  <a:lnTo>
                    <a:pt x="60" y="346"/>
                  </a:lnTo>
                  <a:lnTo>
                    <a:pt x="57" y="348"/>
                  </a:lnTo>
                  <a:lnTo>
                    <a:pt x="53" y="348"/>
                  </a:lnTo>
                  <a:lnTo>
                    <a:pt x="50" y="348"/>
                  </a:lnTo>
                  <a:lnTo>
                    <a:pt x="48" y="346"/>
                  </a:lnTo>
                  <a:lnTo>
                    <a:pt x="47" y="346"/>
                  </a:lnTo>
                  <a:lnTo>
                    <a:pt x="47" y="345"/>
                  </a:lnTo>
                  <a:lnTo>
                    <a:pt x="45" y="341"/>
                  </a:lnTo>
                  <a:lnTo>
                    <a:pt x="45" y="339"/>
                  </a:lnTo>
                  <a:lnTo>
                    <a:pt x="47" y="338"/>
                  </a:lnTo>
                  <a:lnTo>
                    <a:pt x="48" y="336"/>
                  </a:lnTo>
                  <a:lnTo>
                    <a:pt x="50" y="334"/>
                  </a:lnTo>
                  <a:lnTo>
                    <a:pt x="53" y="333"/>
                  </a:lnTo>
                  <a:lnTo>
                    <a:pt x="55" y="329"/>
                  </a:lnTo>
                  <a:lnTo>
                    <a:pt x="53" y="328"/>
                  </a:lnTo>
                  <a:lnTo>
                    <a:pt x="52" y="326"/>
                  </a:lnTo>
                  <a:lnTo>
                    <a:pt x="50" y="324"/>
                  </a:lnTo>
                  <a:lnTo>
                    <a:pt x="48" y="323"/>
                  </a:lnTo>
                  <a:lnTo>
                    <a:pt x="45" y="321"/>
                  </a:lnTo>
                  <a:lnTo>
                    <a:pt x="45" y="319"/>
                  </a:lnTo>
                  <a:lnTo>
                    <a:pt x="45" y="316"/>
                  </a:lnTo>
                  <a:lnTo>
                    <a:pt x="45" y="314"/>
                  </a:lnTo>
                  <a:lnTo>
                    <a:pt x="47" y="313"/>
                  </a:lnTo>
                  <a:lnTo>
                    <a:pt x="48" y="309"/>
                  </a:lnTo>
                  <a:lnTo>
                    <a:pt x="50" y="306"/>
                  </a:lnTo>
                  <a:lnTo>
                    <a:pt x="50" y="304"/>
                  </a:lnTo>
                  <a:lnTo>
                    <a:pt x="48" y="303"/>
                  </a:lnTo>
                  <a:lnTo>
                    <a:pt x="48" y="303"/>
                  </a:lnTo>
                  <a:lnTo>
                    <a:pt x="45" y="303"/>
                  </a:lnTo>
                  <a:lnTo>
                    <a:pt x="43" y="303"/>
                  </a:lnTo>
                  <a:lnTo>
                    <a:pt x="42" y="303"/>
                  </a:lnTo>
                  <a:lnTo>
                    <a:pt x="40" y="301"/>
                  </a:lnTo>
                  <a:lnTo>
                    <a:pt x="38" y="297"/>
                  </a:lnTo>
                  <a:lnTo>
                    <a:pt x="38" y="294"/>
                  </a:lnTo>
                  <a:lnTo>
                    <a:pt x="38" y="291"/>
                  </a:lnTo>
                  <a:lnTo>
                    <a:pt x="40" y="286"/>
                  </a:lnTo>
                  <a:lnTo>
                    <a:pt x="40" y="281"/>
                  </a:lnTo>
                  <a:lnTo>
                    <a:pt x="42" y="277"/>
                  </a:lnTo>
                  <a:lnTo>
                    <a:pt x="43" y="274"/>
                  </a:lnTo>
                  <a:lnTo>
                    <a:pt x="43" y="271"/>
                  </a:lnTo>
                  <a:lnTo>
                    <a:pt x="45" y="269"/>
                  </a:lnTo>
                  <a:lnTo>
                    <a:pt x="45" y="267"/>
                  </a:lnTo>
                  <a:lnTo>
                    <a:pt x="45" y="266"/>
                  </a:lnTo>
                  <a:lnTo>
                    <a:pt x="45" y="262"/>
                  </a:lnTo>
                  <a:lnTo>
                    <a:pt x="45" y="259"/>
                  </a:lnTo>
                  <a:lnTo>
                    <a:pt x="43" y="254"/>
                  </a:lnTo>
                  <a:lnTo>
                    <a:pt x="42" y="249"/>
                  </a:lnTo>
                  <a:lnTo>
                    <a:pt x="38" y="244"/>
                  </a:lnTo>
                  <a:lnTo>
                    <a:pt x="37" y="240"/>
                  </a:lnTo>
                  <a:lnTo>
                    <a:pt x="37" y="237"/>
                  </a:lnTo>
                  <a:lnTo>
                    <a:pt x="37" y="232"/>
                  </a:lnTo>
                  <a:lnTo>
                    <a:pt x="37" y="227"/>
                  </a:lnTo>
                  <a:lnTo>
                    <a:pt x="35" y="224"/>
                  </a:lnTo>
                  <a:lnTo>
                    <a:pt x="31" y="220"/>
                  </a:lnTo>
                  <a:lnTo>
                    <a:pt x="30" y="215"/>
                  </a:lnTo>
                  <a:lnTo>
                    <a:pt x="30" y="212"/>
                  </a:lnTo>
                  <a:lnTo>
                    <a:pt x="30" y="208"/>
                  </a:lnTo>
                  <a:lnTo>
                    <a:pt x="31" y="207"/>
                  </a:lnTo>
                  <a:lnTo>
                    <a:pt x="33" y="203"/>
                  </a:lnTo>
                  <a:lnTo>
                    <a:pt x="37" y="202"/>
                  </a:lnTo>
                  <a:lnTo>
                    <a:pt x="38" y="200"/>
                  </a:lnTo>
                  <a:lnTo>
                    <a:pt x="40" y="198"/>
                  </a:lnTo>
                  <a:lnTo>
                    <a:pt x="40" y="197"/>
                  </a:lnTo>
                  <a:lnTo>
                    <a:pt x="38" y="197"/>
                  </a:lnTo>
                  <a:lnTo>
                    <a:pt x="38" y="195"/>
                  </a:lnTo>
                  <a:lnTo>
                    <a:pt x="37" y="193"/>
                  </a:lnTo>
                  <a:lnTo>
                    <a:pt x="37" y="190"/>
                  </a:lnTo>
                  <a:lnTo>
                    <a:pt x="38" y="188"/>
                  </a:lnTo>
                  <a:lnTo>
                    <a:pt x="42" y="188"/>
                  </a:lnTo>
                  <a:lnTo>
                    <a:pt x="43" y="188"/>
                  </a:lnTo>
                  <a:lnTo>
                    <a:pt x="47" y="187"/>
                  </a:lnTo>
                  <a:lnTo>
                    <a:pt x="48" y="185"/>
                  </a:lnTo>
                  <a:lnTo>
                    <a:pt x="50" y="183"/>
                  </a:lnTo>
                  <a:lnTo>
                    <a:pt x="50" y="180"/>
                  </a:lnTo>
                  <a:lnTo>
                    <a:pt x="48" y="176"/>
                  </a:lnTo>
                  <a:lnTo>
                    <a:pt x="48" y="171"/>
                  </a:lnTo>
                  <a:lnTo>
                    <a:pt x="47" y="168"/>
                  </a:lnTo>
                  <a:lnTo>
                    <a:pt x="47" y="163"/>
                  </a:lnTo>
                  <a:lnTo>
                    <a:pt x="45" y="160"/>
                  </a:lnTo>
                  <a:lnTo>
                    <a:pt x="45" y="156"/>
                  </a:lnTo>
                  <a:lnTo>
                    <a:pt x="45" y="156"/>
                  </a:lnTo>
                  <a:lnTo>
                    <a:pt x="47" y="156"/>
                  </a:lnTo>
                  <a:lnTo>
                    <a:pt x="47" y="158"/>
                  </a:lnTo>
                  <a:lnTo>
                    <a:pt x="48" y="158"/>
                  </a:lnTo>
                  <a:lnTo>
                    <a:pt x="50" y="158"/>
                  </a:lnTo>
                  <a:lnTo>
                    <a:pt x="52" y="158"/>
                  </a:lnTo>
                  <a:lnTo>
                    <a:pt x="53" y="156"/>
                  </a:lnTo>
                  <a:lnTo>
                    <a:pt x="55" y="156"/>
                  </a:lnTo>
                  <a:lnTo>
                    <a:pt x="57" y="155"/>
                  </a:lnTo>
                  <a:lnTo>
                    <a:pt x="60" y="153"/>
                  </a:lnTo>
                  <a:lnTo>
                    <a:pt x="65" y="151"/>
                  </a:lnTo>
                  <a:lnTo>
                    <a:pt x="67" y="150"/>
                  </a:lnTo>
                  <a:lnTo>
                    <a:pt x="68" y="148"/>
                  </a:lnTo>
                  <a:lnTo>
                    <a:pt x="68" y="148"/>
                  </a:lnTo>
                  <a:lnTo>
                    <a:pt x="67" y="146"/>
                  </a:lnTo>
                  <a:lnTo>
                    <a:pt x="65" y="145"/>
                  </a:lnTo>
                  <a:lnTo>
                    <a:pt x="62" y="143"/>
                  </a:lnTo>
                  <a:lnTo>
                    <a:pt x="60" y="141"/>
                  </a:lnTo>
                  <a:lnTo>
                    <a:pt x="58" y="140"/>
                  </a:lnTo>
                  <a:lnTo>
                    <a:pt x="58" y="138"/>
                  </a:lnTo>
                  <a:lnTo>
                    <a:pt x="58" y="136"/>
                  </a:lnTo>
                  <a:lnTo>
                    <a:pt x="58" y="134"/>
                  </a:lnTo>
                  <a:lnTo>
                    <a:pt x="60" y="133"/>
                  </a:lnTo>
                  <a:lnTo>
                    <a:pt x="60" y="128"/>
                  </a:lnTo>
                  <a:lnTo>
                    <a:pt x="62" y="126"/>
                  </a:lnTo>
                  <a:lnTo>
                    <a:pt x="63" y="124"/>
                  </a:lnTo>
                  <a:lnTo>
                    <a:pt x="65" y="124"/>
                  </a:lnTo>
                  <a:lnTo>
                    <a:pt x="67" y="124"/>
                  </a:lnTo>
                  <a:lnTo>
                    <a:pt x="70" y="124"/>
                  </a:lnTo>
                  <a:lnTo>
                    <a:pt x="72" y="123"/>
                  </a:lnTo>
                  <a:lnTo>
                    <a:pt x="75" y="121"/>
                  </a:lnTo>
                  <a:lnTo>
                    <a:pt x="75" y="119"/>
                  </a:lnTo>
                  <a:lnTo>
                    <a:pt x="75" y="119"/>
                  </a:lnTo>
                  <a:lnTo>
                    <a:pt x="75" y="116"/>
                  </a:lnTo>
                  <a:lnTo>
                    <a:pt x="75" y="113"/>
                  </a:lnTo>
                  <a:lnTo>
                    <a:pt x="75" y="109"/>
                  </a:lnTo>
                  <a:lnTo>
                    <a:pt x="77" y="108"/>
                  </a:lnTo>
                  <a:lnTo>
                    <a:pt x="79" y="106"/>
                  </a:lnTo>
                  <a:lnTo>
                    <a:pt x="80" y="104"/>
                  </a:lnTo>
                  <a:lnTo>
                    <a:pt x="85" y="103"/>
                  </a:lnTo>
                  <a:lnTo>
                    <a:pt x="90" y="99"/>
                  </a:lnTo>
                  <a:lnTo>
                    <a:pt x="94" y="96"/>
                  </a:lnTo>
                  <a:lnTo>
                    <a:pt x="95" y="94"/>
                  </a:lnTo>
                  <a:lnTo>
                    <a:pt x="95" y="92"/>
                  </a:lnTo>
                  <a:lnTo>
                    <a:pt x="95" y="89"/>
                  </a:lnTo>
                  <a:lnTo>
                    <a:pt x="94" y="86"/>
                  </a:lnTo>
                  <a:lnTo>
                    <a:pt x="92" y="84"/>
                  </a:lnTo>
                  <a:lnTo>
                    <a:pt x="92" y="82"/>
                  </a:lnTo>
                  <a:lnTo>
                    <a:pt x="92" y="82"/>
                  </a:lnTo>
                  <a:lnTo>
                    <a:pt x="94" y="82"/>
                  </a:lnTo>
                  <a:lnTo>
                    <a:pt x="94" y="81"/>
                  </a:lnTo>
                  <a:lnTo>
                    <a:pt x="94" y="79"/>
                  </a:lnTo>
                  <a:lnTo>
                    <a:pt x="95" y="76"/>
                  </a:lnTo>
                  <a:lnTo>
                    <a:pt x="95" y="74"/>
                  </a:lnTo>
                  <a:lnTo>
                    <a:pt x="95" y="72"/>
                  </a:lnTo>
                  <a:lnTo>
                    <a:pt x="95" y="71"/>
                  </a:lnTo>
                  <a:lnTo>
                    <a:pt x="97" y="69"/>
                  </a:lnTo>
                  <a:lnTo>
                    <a:pt x="97" y="66"/>
                  </a:lnTo>
                  <a:lnTo>
                    <a:pt x="97" y="66"/>
                  </a:lnTo>
                  <a:lnTo>
                    <a:pt x="95" y="66"/>
                  </a:lnTo>
                  <a:lnTo>
                    <a:pt x="95" y="66"/>
                  </a:lnTo>
                  <a:lnTo>
                    <a:pt x="94" y="66"/>
                  </a:lnTo>
                  <a:lnTo>
                    <a:pt x="92" y="64"/>
                  </a:lnTo>
                  <a:lnTo>
                    <a:pt x="92" y="62"/>
                  </a:lnTo>
                  <a:lnTo>
                    <a:pt x="92" y="62"/>
                  </a:lnTo>
                  <a:lnTo>
                    <a:pt x="92" y="61"/>
                  </a:lnTo>
                  <a:lnTo>
                    <a:pt x="94" y="59"/>
                  </a:lnTo>
                  <a:lnTo>
                    <a:pt x="95" y="57"/>
                  </a:lnTo>
                  <a:lnTo>
                    <a:pt x="97" y="56"/>
                  </a:lnTo>
                  <a:lnTo>
                    <a:pt x="97" y="52"/>
                  </a:lnTo>
                  <a:lnTo>
                    <a:pt x="99" y="50"/>
                  </a:lnTo>
                  <a:lnTo>
                    <a:pt x="100" y="50"/>
                  </a:lnTo>
                  <a:lnTo>
                    <a:pt x="102" y="49"/>
                  </a:lnTo>
                  <a:lnTo>
                    <a:pt x="102" y="45"/>
                  </a:lnTo>
                  <a:lnTo>
                    <a:pt x="104" y="42"/>
                  </a:lnTo>
                  <a:lnTo>
                    <a:pt x="105" y="40"/>
                  </a:lnTo>
                  <a:lnTo>
                    <a:pt x="109" y="39"/>
                  </a:lnTo>
                  <a:lnTo>
                    <a:pt x="110" y="39"/>
                  </a:lnTo>
                  <a:lnTo>
                    <a:pt x="115" y="37"/>
                  </a:lnTo>
                  <a:lnTo>
                    <a:pt x="121" y="35"/>
                  </a:lnTo>
                  <a:lnTo>
                    <a:pt x="124" y="34"/>
                  </a:lnTo>
                  <a:lnTo>
                    <a:pt x="126" y="30"/>
                  </a:lnTo>
                  <a:lnTo>
                    <a:pt x="126" y="29"/>
                  </a:lnTo>
                  <a:lnTo>
                    <a:pt x="124" y="27"/>
                  </a:lnTo>
                  <a:lnTo>
                    <a:pt x="122" y="25"/>
                  </a:lnTo>
                  <a:lnTo>
                    <a:pt x="122" y="22"/>
                  </a:lnTo>
                  <a:lnTo>
                    <a:pt x="121" y="20"/>
                  </a:lnTo>
                  <a:lnTo>
                    <a:pt x="121" y="17"/>
                  </a:lnTo>
                  <a:lnTo>
                    <a:pt x="144" y="15"/>
                  </a:lnTo>
                  <a:lnTo>
                    <a:pt x="176" y="13"/>
                  </a:lnTo>
                  <a:lnTo>
                    <a:pt x="215" y="10"/>
                  </a:lnTo>
                  <a:lnTo>
                    <a:pt x="258" y="7"/>
                  </a:lnTo>
                  <a:lnTo>
                    <a:pt x="304" y="3"/>
                  </a:lnTo>
                  <a:lnTo>
                    <a:pt x="34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 name="Freeform 52"/>
            <p:cNvSpPr>
              <a:spLocks/>
            </p:cNvSpPr>
            <p:nvPr/>
          </p:nvSpPr>
          <p:spPr bwMode="auto">
            <a:xfrm>
              <a:off x="5623998" y="5062184"/>
              <a:ext cx="1170702" cy="1135416"/>
            </a:xfrm>
            <a:custGeom>
              <a:avLst/>
              <a:gdLst>
                <a:gd name="T0" fmla="*/ 772 w 1493"/>
                <a:gd name="T1" fmla="*/ 200 h 1448"/>
                <a:gd name="T2" fmla="*/ 807 w 1493"/>
                <a:gd name="T3" fmla="*/ 302 h 1448"/>
                <a:gd name="T4" fmla="*/ 842 w 1493"/>
                <a:gd name="T5" fmla="*/ 297 h 1448"/>
                <a:gd name="T6" fmla="*/ 884 w 1493"/>
                <a:gd name="T7" fmla="*/ 328 h 1448"/>
                <a:gd name="T8" fmla="*/ 940 w 1493"/>
                <a:gd name="T9" fmla="*/ 344 h 1448"/>
                <a:gd name="T10" fmla="*/ 984 w 1493"/>
                <a:gd name="T11" fmla="*/ 356 h 1448"/>
                <a:gd name="T12" fmla="*/ 1024 w 1493"/>
                <a:gd name="T13" fmla="*/ 365 h 1448"/>
                <a:gd name="T14" fmla="*/ 1071 w 1493"/>
                <a:gd name="T15" fmla="*/ 376 h 1448"/>
                <a:gd name="T16" fmla="*/ 1095 w 1493"/>
                <a:gd name="T17" fmla="*/ 366 h 1448"/>
                <a:gd name="T18" fmla="*/ 1160 w 1493"/>
                <a:gd name="T19" fmla="*/ 390 h 1448"/>
                <a:gd name="T20" fmla="*/ 1204 w 1493"/>
                <a:gd name="T21" fmla="*/ 376 h 1448"/>
                <a:gd name="T22" fmla="*/ 1266 w 1493"/>
                <a:gd name="T23" fmla="*/ 375 h 1448"/>
                <a:gd name="T24" fmla="*/ 1342 w 1493"/>
                <a:gd name="T25" fmla="*/ 391 h 1448"/>
                <a:gd name="T26" fmla="*/ 1409 w 1493"/>
                <a:gd name="T27" fmla="*/ 412 h 1448"/>
                <a:gd name="T28" fmla="*/ 1449 w 1493"/>
                <a:gd name="T29" fmla="*/ 638 h 1448"/>
                <a:gd name="T30" fmla="*/ 1491 w 1493"/>
                <a:gd name="T31" fmla="*/ 729 h 1448"/>
                <a:gd name="T32" fmla="*/ 1491 w 1493"/>
                <a:gd name="T33" fmla="*/ 766 h 1448"/>
                <a:gd name="T34" fmla="*/ 1479 w 1493"/>
                <a:gd name="T35" fmla="*/ 800 h 1448"/>
                <a:gd name="T36" fmla="*/ 1468 w 1493"/>
                <a:gd name="T37" fmla="*/ 835 h 1448"/>
                <a:gd name="T38" fmla="*/ 1456 w 1493"/>
                <a:gd name="T39" fmla="*/ 912 h 1448"/>
                <a:gd name="T40" fmla="*/ 1389 w 1493"/>
                <a:gd name="T41" fmla="*/ 956 h 1448"/>
                <a:gd name="T42" fmla="*/ 1367 w 1493"/>
                <a:gd name="T43" fmla="*/ 964 h 1448"/>
                <a:gd name="T44" fmla="*/ 1363 w 1493"/>
                <a:gd name="T45" fmla="*/ 934 h 1448"/>
                <a:gd name="T46" fmla="*/ 1325 w 1493"/>
                <a:gd name="T47" fmla="*/ 936 h 1448"/>
                <a:gd name="T48" fmla="*/ 1338 w 1493"/>
                <a:gd name="T49" fmla="*/ 983 h 1448"/>
                <a:gd name="T50" fmla="*/ 1303 w 1493"/>
                <a:gd name="T51" fmla="*/ 1030 h 1448"/>
                <a:gd name="T52" fmla="*/ 1231 w 1493"/>
                <a:gd name="T53" fmla="*/ 1065 h 1448"/>
                <a:gd name="T54" fmla="*/ 1195 w 1493"/>
                <a:gd name="T55" fmla="*/ 1094 h 1448"/>
                <a:gd name="T56" fmla="*/ 1185 w 1493"/>
                <a:gd name="T57" fmla="*/ 1072 h 1448"/>
                <a:gd name="T58" fmla="*/ 1168 w 1493"/>
                <a:gd name="T59" fmla="*/ 1082 h 1448"/>
                <a:gd name="T60" fmla="*/ 1148 w 1493"/>
                <a:gd name="T61" fmla="*/ 1087 h 1448"/>
                <a:gd name="T62" fmla="*/ 1138 w 1493"/>
                <a:gd name="T63" fmla="*/ 1117 h 1448"/>
                <a:gd name="T64" fmla="*/ 1123 w 1493"/>
                <a:gd name="T65" fmla="*/ 1134 h 1448"/>
                <a:gd name="T66" fmla="*/ 1168 w 1493"/>
                <a:gd name="T67" fmla="*/ 1112 h 1448"/>
                <a:gd name="T68" fmla="*/ 1120 w 1493"/>
                <a:gd name="T69" fmla="*/ 1144 h 1448"/>
                <a:gd name="T70" fmla="*/ 1100 w 1493"/>
                <a:gd name="T71" fmla="*/ 1171 h 1448"/>
                <a:gd name="T72" fmla="*/ 1084 w 1493"/>
                <a:gd name="T73" fmla="*/ 1141 h 1448"/>
                <a:gd name="T74" fmla="*/ 1098 w 1493"/>
                <a:gd name="T75" fmla="*/ 1149 h 1448"/>
                <a:gd name="T76" fmla="*/ 1047 w 1493"/>
                <a:gd name="T77" fmla="*/ 1180 h 1448"/>
                <a:gd name="T78" fmla="*/ 1052 w 1493"/>
                <a:gd name="T79" fmla="*/ 1245 h 1448"/>
                <a:gd name="T80" fmla="*/ 1022 w 1493"/>
                <a:gd name="T81" fmla="*/ 1250 h 1448"/>
                <a:gd name="T82" fmla="*/ 1014 w 1493"/>
                <a:gd name="T83" fmla="*/ 1262 h 1448"/>
                <a:gd name="T84" fmla="*/ 1036 w 1493"/>
                <a:gd name="T85" fmla="*/ 1294 h 1448"/>
                <a:gd name="T86" fmla="*/ 1039 w 1493"/>
                <a:gd name="T87" fmla="*/ 1332 h 1448"/>
                <a:gd name="T88" fmla="*/ 1073 w 1493"/>
                <a:gd name="T89" fmla="*/ 1427 h 1448"/>
                <a:gd name="T90" fmla="*/ 1019 w 1493"/>
                <a:gd name="T91" fmla="*/ 1427 h 1448"/>
                <a:gd name="T92" fmla="*/ 879 w 1493"/>
                <a:gd name="T93" fmla="*/ 1381 h 1448"/>
                <a:gd name="T94" fmla="*/ 827 w 1493"/>
                <a:gd name="T95" fmla="*/ 1321 h 1448"/>
                <a:gd name="T96" fmla="*/ 802 w 1493"/>
                <a:gd name="T97" fmla="*/ 1242 h 1448"/>
                <a:gd name="T98" fmla="*/ 750 w 1493"/>
                <a:gd name="T99" fmla="*/ 1166 h 1448"/>
                <a:gd name="T100" fmla="*/ 693 w 1493"/>
                <a:gd name="T101" fmla="*/ 1070 h 1448"/>
                <a:gd name="T102" fmla="*/ 584 w 1493"/>
                <a:gd name="T103" fmla="*/ 917 h 1448"/>
                <a:gd name="T104" fmla="*/ 486 w 1493"/>
                <a:gd name="T105" fmla="*/ 896 h 1448"/>
                <a:gd name="T106" fmla="*/ 405 w 1493"/>
                <a:gd name="T107" fmla="*/ 978 h 1448"/>
                <a:gd name="T108" fmla="*/ 308 w 1493"/>
                <a:gd name="T109" fmla="*/ 971 h 1448"/>
                <a:gd name="T110" fmla="*/ 211 w 1493"/>
                <a:gd name="T111" fmla="*/ 870 h 1448"/>
                <a:gd name="T112" fmla="*/ 179 w 1493"/>
                <a:gd name="T113" fmla="*/ 773 h 1448"/>
                <a:gd name="T114" fmla="*/ 66 w 1493"/>
                <a:gd name="T115" fmla="*/ 659 h 1448"/>
                <a:gd name="T116" fmla="*/ 85 w 1493"/>
                <a:gd name="T117" fmla="*/ 580 h 1448"/>
                <a:gd name="T118" fmla="*/ 432 w 1493"/>
                <a:gd name="T119" fmla="*/ 351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1448">
                  <a:moveTo>
                    <a:pt x="454" y="0"/>
                  </a:moveTo>
                  <a:lnTo>
                    <a:pt x="760" y="17"/>
                  </a:lnTo>
                  <a:lnTo>
                    <a:pt x="760" y="17"/>
                  </a:lnTo>
                  <a:lnTo>
                    <a:pt x="762" y="17"/>
                  </a:lnTo>
                  <a:lnTo>
                    <a:pt x="763" y="17"/>
                  </a:lnTo>
                  <a:lnTo>
                    <a:pt x="767" y="18"/>
                  </a:lnTo>
                  <a:lnTo>
                    <a:pt x="770" y="20"/>
                  </a:lnTo>
                  <a:lnTo>
                    <a:pt x="772" y="23"/>
                  </a:lnTo>
                  <a:lnTo>
                    <a:pt x="775" y="27"/>
                  </a:lnTo>
                  <a:lnTo>
                    <a:pt x="775" y="32"/>
                  </a:lnTo>
                  <a:lnTo>
                    <a:pt x="777" y="39"/>
                  </a:lnTo>
                  <a:lnTo>
                    <a:pt x="777" y="50"/>
                  </a:lnTo>
                  <a:lnTo>
                    <a:pt x="775" y="69"/>
                  </a:lnTo>
                  <a:lnTo>
                    <a:pt x="775" y="92"/>
                  </a:lnTo>
                  <a:lnTo>
                    <a:pt x="775" y="119"/>
                  </a:lnTo>
                  <a:lnTo>
                    <a:pt x="774" y="148"/>
                  </a:lnTo>
                  <a:lnTo>
                    <a:pt x="774" y="176"/>
                  </a:lnTo>
                  <a:lnTo>
                    <a:pt x="772" y="200"/>
                  </a:lnTo>
                  <a:lnTo>
                    <a:pt x="772" y="222"/>
                  </a:lnTo>
                  <a:lnTo>
                    <a:pt x="772" y="235"/>
                  </a:lnTo>
                  <a:lnTo>
                    <a:pt x="770" y="240"/>
                  </a:lnTo>
                  <a:lnTo>
                    <a:pt x="770" y="244"/>
                  </a:lnTo>
                  <a:lnTo>
                    <a:pt x="768" y="252"/>
                  </a:lnTo>
                  <a:lnTo>
                    <a:pt x="768" y="262"/>
                  </a:lnTo>
                  <a:lnTo>
                    <a:pt x="768" y="270"/>
                  </a:lnTo>
                  <a:lnTo>
                    <a:pt x="770" y="272"/>
                  </a:lnTo>
                  <a:lnTo>
                    <a:pt x="775" y="276"/>
                  </a:lnTo>
                  <a:lnTo>
                    <a:pt x="780" y="279"/>
                  </a:lnTo>
                  <a:lnTo>
                    <a:pt x="785" y="281"/>
                  </a:lnTo>
                  <a:lnTo>
                    <a:pt x="790" y="284"/>
                  </a:lnTo>
                  <a:lnTo>
                    <a:pt x="794" y="287"/>
                  </a:lnTo>
                  <a:lnTo>
                    <a:pt x="797" y="292"/>
                  </a:lnTo>
                  <a:lnTo>
                    <a:pt x="799" y="297"/>
                  </a:lnTo>
                  <a:lnTo>
                    <a:pt x="802" y="301"/>
                  </a:lnTo>
                  <a:lnTo>
                    <a:pt x="805" y="302"/>
                  </a:lnTo>
                  <a:lnTo>
                    <a:pt x="807" y="302"/>
                  </a:lnTo>
                  <a:lnTo>
                    <a:pt x="811" y="301"/>
                  </a:lnTo>
                  <a:lnTo>
                    <a:pt x="814" y="299"/>
                  </a:lnTo>
                  <a:lnTo>
                    <a:pt x="816" y="297"/>
                  </a:lnTo>
                  <a:lnTo>
                    <a:pt x="819" y="297"/>
                  </a:lnTo>
                  <a:lnTo>
                    <a:pt x="822" y="297"/>
                  </a:lnTo>
                  <a:lnTo>
                    <a:pt x="826" y="299"/>
                  </a:lnTo>
                  <a:lnTo>
                    <a:pt x="827" y="301"/>
                  </a:lnTo>
                  <a:lnTo>
                    <a:pt x="829" y="301"/>
                  </a:lnTo>
                  <a:lnTo>
                    <a:pt x="831" y="301"/>
                  </a:lnTo>
                  <a:lnTo>
                    <a:pt x="832" y="299"/>
                  </a:lnTo>
                  <a:lnTo>
                    <a:pt x="834" y="297"/>
                  </a:lnTo>
                  <a:lnTo>
                    <a:pt x="834" y="296"/>
                  </a:lnTo>
                  <a:lnTo>
                    <a:pt x="836" y="296"/>
                  </a:lnTo>
                  <a:lnTo>
                    <a:pt x="836" y="294"/>
                  </a:lnTo>
                  <a:lnTo>
                    <a:pt x="836" y="292"/>
                  </a:lnTo>
                  <a:lnTo>
                    <a:pt x="837" y="294"/>
                  </a:lnTo>
                  <a:lnTo>
                    <a:pt x="839" y="294"/>
                  </a:lnTo>
                  <a:lnTo>
                    <a:pt x="842" y="297"/>
                  </a:lnTo>
                  <a:lnTo>
                    <a:pt x="847" y="299"/>
                  </a:lnTo>
                  <a:lnTo>
                    <a:pt x="851" y="302"/>
                  </a:lnTo>
                  <a:lnTo>
                    <a:pt x="853" y="304"/>
                  </a:lnTo>
                  <a:lnTo>
                    <a:pt x="854" y="306"/>
                  </a:lnTo>
                  <a:lnTo>
                    <a:pt x="854" y="307"/>
                  </a:lnTo>
                  <a:lnTo>
                    <a:pt x="856" y="309"/>
                  </a:lnTo>
                  <a:lnTo>
                    <a:pt x="856" y="314"/>
                  </a:lnTo>
                  <a:lnTo>
                    <a:pt x="856" y="319"/>
                  </a:lnTo>
                  <a:lnTo>
                    <a:pt x="854" y="323"/>
                  </a:lnTo>
                  <a:lnTo>
                    <a:pt x="854" y="326"/>
                  </a:lnTo>
                  <a:lnTo>
                    <a:pt x="854" y="328"/>
                  </a:lnTo>
                  <a:lnTo>
                    <a:pt x="856" y="329"/>
                  </a:lnTo>
                  <a:lnTo>
                    <a:pt x="859" y="329"/>
                  </a:lnTo>
                  <a:lnTo>
                    <a:pt x="866" y="329"/>
                  </a:lnTo>
                  <a:lnTo>
                    <a:pt x="873" y="328"/>
                  </a:lnTo>
                  <a:lnTo>
                    <a:pt x="878" y="328"/>
                  </a:lnTo>
                  <a:lnTo>
                    <a:pt x="881" y="328"/>
                  </a:lnTo>
                  <a:lnTo>
                    <a:pt x="884" y="328"/>
                  </a:lnTo>
                  <a:lnTo>
                    <a:pt x="888" y="331"/>
                  </a:lnTo>
                  <a:lnTo>
                    <a:pt x="891" y="333"/>
                  </a:lnTo>
                  <a:lnTo>
                    <a:pt x="895" y="336"/>
                  </a:lnTo>
                  <a:lnTo>
                    <a:pt x="900" y="338"/>
                  </a:lnTo>
                  <a:lnTo>
                    <a:pt x="903" y="338"/>
                  </a:lnTo>
                  <a:lnTo>
                    <a:pt x="908" y="338"/>
                  </a:lnTo>
                  <a:lnTo>
                    <a:pt x="913" y="338"/>
                  </a:lnTo>
                  <a:lnTo>
                    <a:pt x="918" y="336"/>
                  </a:lnTo>
                  <a:lnTo>
                    <a:pt x="921" y="338"/>
                  </a:lnTo>
                  <a:lnTo>
                    <a:pt x="925" y="338"/>
                  </a:lnTo>
                  <a:lnTo>
                    <a:pt x="926" y="339"/>
                  </a:lnTo>
                  <a:lnTo>
                    <a:pt x="928" y="341"/>
                  </a:lnTo>
                  <a:lnTo>
                    <a:pt x="928" y="344"/>
                  </a:lnTo>
                  <a:lnTo>
                    <a:pt x="930" y="346"/>
                  </a:lnTo>
                  <a:lnTo>
                    <a:pt x="931" y="348"/>
                  </a:lnTo>
                  <a:lnTo>
                    <a:pt x="933" y="348"/>
                  </a:lnTo>
                  <a:lnTo>
                    <a:pt x="937" y="346"/>
                  </a:lnTo>
                  <a:lnTo>
                    <a:pt x="940" y="344"/>
                  </a:lnTo>
                  <a:lnTo>
                    <a:pt x="943" y="344"/>
                  </a:lnTo>
                  <a:lnTo>
                    <a:pt x="945" y="343"/>
                  </a:lnTo>
                  <a:lnTo>
                    <a:pt x="945" y="343"/>
                  </a:lnTo>
                  <a:lnTo>
                    <a:pt x="948" y="341"/>
                  </a:lnTo>
                  <a:lnTo>
                    <a:pt x="950" y="341"/>
                  </a:lnTo>
                  <a:lnTo>
                    <a:pt x="955" y="341"/>
                  </a:lnTo>
                  <a:lnTo>
                    <a:pt x="958" y="339"/>
                  </a:lnTo>
                  <a:lnTo>
                    <a:pt x="960" y="339"/>
                  </a:lnTo>
                  <a:lnTo>
                    <a:pt x="963" y="339"/>
                  </a:lnTo>
                  <a:lnTo>
                    <a:pt x="968" y="339"/>
                  </a:lnTo>
                  <a:lnTo>
                    <a:pt x="974" y="341"/>
                  </a:lnTo>
                  <a:lnTo>
                    <a:pt x="977" y="341"/>
                  </a:lnTo>
                  <a:lnTo>
                    <a:pt x="979" y="343"/>
                  </a:lnTo>
                  <a:lnTo>
                    <a:pt x="980" y="346"/>
                  </a:lnTo>
                  <a:lnTo>
                    <a:pt x="980" y="349"/>
                  </a:lnTo>
                  <a:lnTo>
                    <a:pt x="980" y="351"/>
                  </a:lnTo>
                  <a:lnTo>
                    <a:pt x="982" y="354"/>
                  </a:lnTo>
                  <a:lnTo>
                    <a:pt x="984" y="356"/>
                  </a:lnTo>
                  <a:lnTo>
                    <a:pt x="987" y="358"/>
                  </a:lnTo>
                  <a:lnTo>
                    <a:pt x="990" y="360"/>
                  </a:lnTo>
                  <a:lnTo>
                    <a:pt x="992" y="363"/>
                  </a:lnTo>
                  <a:lnTo>
                    <a:pt x="992" y="365"/>
                  </a:lnTo>
                  <a:lnTo>
                    <a:pt x="992" y="368"/>
                  </a:lnTo>
                  <a:lnTo>
                    <a:pt x="992" y="371"/>
                  </a:lnTo>
                  <a:lnTo>
                    <a:pt x="992" y="373"/>
                  </a:lnTo>
                  <a:lnTo>
                    <a:pt x="994" y="375"/>
                  </a:lnTo>
                  <a:lnTo>
                    <a:pt x="997" y="378"/>
                  </a:lnTo>
                  <a:lnTo>
                    <a:pt x="999" y="380"/>
                  </a:lnTo>
                  <a:lnTo>
                    <a:pt x="1002" y="380"/>
                  </a:lnTo>
                  <a:lnTo>
                    <a:pt x="1005" y="378"/>
                  </a:lnTo>
                  <a:lnTo>
                    <a:pt x="1007" y="375"/>
                  </a:lnTo>
                  <a:lnTo>
                    <a:pt x="1010" y="373"/>
                  </a:lnTo>
                  <a:lnTo>
                    <a:pt x="1014" y="370"/>
                  </a:lnTo>
                  <a:lnTo>
                    <a:pt x="1016" y="366"/>
                  </a:lnTo>
                  <a:lnTo>
                    <a:pt x="1021" y="365"/>
                  </a:lnTo>
                  <a:lnTo>
                    <a:pt x="1024" y="365"/>
                  </a:lnTo>
                  <a:lnTo>
                    <a:pt x="1029" y="365"/>
                  </a:lnTo>
                  <a:lnTo>
                    <a:pt x="1032" y="366"/>
                  </a:lnTo>
                  <a:lnTo>
                    <a:pt x="1034" y="370"/>
                  </a:lnTo>
                  <a:lnTo>
                    <a:pt x="1036" y="371"/>
                  </a:lnTo>
                  <a:lnTo>
                    <a:pt x="1037" y="373"/>
                  </a:lnTo>
                  <a:lnTo>
                    <a:pt x="1039" y="373"/>
                  </a:lnTo>
                  <a:lnTo>
                    <a:pt x="1041" y="373"/>
                  </a:lnTo>
                  <a:lnTo>
                    <a:pt x="1044" y="375"/>
                  </a:lnTo>
                  <a:lnTo>
                    <a:pt x="1047" y="378"/>
                  </a:lnTo>
                  <a:lnTo>
                    <a:pt x="1051" y="381"/>
                  </a:lnTo>
                  <a:lnTo>
                    <a:pt x="1052" y="381"/>
                  </a:lnTo>
                  <a:lnTo>
                    <a:pt x="1056" y="381"/>
                  </a:lnTo>
                  <a:lnTo>
                    <a:pt x="1058" y="380"/>
                  </a:lnTo>
                  <a:lnTo>
                    <a:pt x="1059" y="378"/>
                  </a:lnTo>
                  <a:lnTo>
                    <a:pt x="1063" y="376"/>
                  </a:lnTo>
                  <a:lnTo>
                    <a:pt x="1064" y="375"/>
                  </a:lnTo>
                  <a:lnTo>
                    <a:pt x="1068" y="375"/>
                  </a:lnTo>
                  <a:lnTo>
                    <a:pt x="1071" y="376"/>
                  </a:lnTo>
                  <a:lnTo>
                    <a:pt x="1073" y="378"/>
                  </a:lnTo>
                  <a:lnTo>
                    <a:pt x="1073" y="383"/>
                  </a:lnTo>
                  <a:lnTo>
                    <a:pt x="1074" y="386"/>
                  </a:lnTo>
                  <a:lnTo>
                    <a:pt x="1074" y="390"/>
                  </a:lnTo>
                  <a:lnTo>
                    <a:pt x="1076" y="391"/>
                  </a:lnTo>
                  <a:lnTo>
                    <a:pt x="1078" y="393"/>
                  </a:lnTo>
                  <a:lnTo>
                    <a:pt x="1081" y="393"/>
                  </a:lnTo>
                  <a:lnTo>
                    <a:pt x="1084" y="391"/>
                  </a:lnTo>
                  <a:lnTo>
                    <a:pt x="1084" y="390"/>
                  </a:lnTo>
                  <a:lnTo>
                    <a:pt x="1086" y="386"/>
                  </a:lnTo>
                  <a:lnTo>
                    <a:pt x="1088" y="383"/>
                  </a:lnTo>
                  <a:lnTo>
                    <a:pt x="1089" y="381"/>
                  </a:lnTo>
                  <a:lnTo>
                    <a:pt x="1091" y="378"/>
                  </a:lnTo>
                  <a:lnTo>
                    <a:pt x="1093" y="375"/>
                  </a:lnTo>
                  <a:lnTo>
                    <a:pt x="1095" y="373"/>
                  </a:lnTo>
                  <a:lnTo>
                    <a:pt x="1095" y="370"/>
                  </a:lnTo>
                  <a:lnTo>
                    <a:pt x="1095" y="368"/>
                  </a:lnTo>
                  <a:lnTo>
                    <a:pt x="1095" y="366"/>
                  </a:lnTo>
                  <a:lnTo>
                    <a:pt x="1096" y="365"/>
                  </a:lnTo>
                  <a:lnTo>
                    <a:pt x="1098" y="365"/>
                  </a:lnTo>
                  <a:lnTo>
                    <a:pt x="1101" y="365"/>
                  </a:lnTo>
                  <a:lnTo>
                    <a:pt x="1106" y="366"/>
                  </a:lnTo>
                  <a:lnTo>
                    <a:pt x="1110" y="368"/>
                  </a:lnTo>
                  <a:lnTo>
                    <a:pt x="1113" y="370"/>
                  </a:lnTo>
                  <a:lnTo>
                    <a:pt x="1116" y="371"/>
                  </a:lnTo>
                  <a:lnTo>
                    <a:pt x="1120" y="373"/>
                  </a:lnTo>
                  <a:lnTo>
                    <a:pt x="1125" y="373"/>
                  </a:lnTo>
                  <a:lnTo>
                    <a:pt x="1128" y="373"/>
                  </a:lnTo>
                  <a:lnTo>
                    <a:pt x="1133" y="373"/>
                  </a:lnTo>
                  <a:lnTo>
                    <a:pt x="1137" y="373"/>
                  </a:lnTo>
                  <a:lnTo>
                    <a:pt x="1140" y="375"/>
                  </a:lnTo>
                  <a:lnTo>
                    <a:pt x="1143" y="376"/>
                  </a:lnTo>
                  <a:lnTo>
                    <a:pt x="1147" y="380"/>
                  </a:lnTo>
                  <a:lnTo>
                    <a:pt x="1152" y="383"/>
                  </a:lnTo>
                  <a:lnTo>
                    <a:pt x="1157" y="386"/>
                  </a:lnTo>
                  <a:lnTo>
                    <a:pt x="1160" y="390"/>
                  </a:lnTo>
                  <a:lnTo>
                    <a:pt x="1162" y="391"/>
                  </a:lnTo>
                  <a:lnTo>
                    <a:pt x="1165" y="395"/>
                  </a:lnTo>
                  <a:lnTo>
                    <a:pt x="1168" y="396"/>
                  </a:lnTo>
                  <a:lnTo>
                    <a:pt x="1170" y="398"/>
                  </a:lnTo>
                  <a:lnTo>
                    <a:pt x="1172" y="398"/>
                  </a:lnTo>
                  <a:lnTo>
                    <a:pt x="1173" y="396"/>
                  </a:lnTo>
                  <a:lnTo>
                    <a:pt x="1173" y="395"/>
                  </a:lnTo>
                  <a:lnTo>
                    <a:pt x="1173" y="393"/>
                  </a:lnTo>
                  <a:lnTo>
                    <a:pt x="1175" y="391"/>
                  </a:lnTo>
                  <a:lnTo>
                    <a:pt x="1179" y="390"/>
                  </a:lnTo>
                  <a:lnTo>
                    <a:pt x="1184" y="388"/>
                  </a:lnTo>
                  <a:lnTo>
                    <a:pt x="1187" y="388"/>
                  </a:lnTo>
                  <a:lnTo>
                    <a:pt x="1189" y="386"/>
                  </a:lnTo>
                  <a:lnTo>
                    <a:pt x="1192" y="385"/>
                  </a:lnTo>
                  <a:lnTo>
                    <a:pt x="1195" y="381"/>
                  </a:lnTo>
                  <a:lnTo>
                    <a:pt x="1199" y="378"/>
                  </a:lnTo>
                  <a:lnTo>
                    <a:pt x="1200" y="378"/>
                  </a:lnTo>
                  <a:lnTo>
                    <a:pt x="1204" y="376"/>
                  </a:lnTo>
                  <a:lnTo>
                    <a:pt x="1207" y="376"/>
                  </a:lnTo>
                  <a:lnTo>
                    <a:pt x="1210" y="375"/>
                  </a:lnTo>
                  <a:lnTo>
                    <a:pt x="1216" y="375"/>
                  </a:lnTo>
                  <a:lnTo>
                    <a:pt x="1219" y="375"/>
                  </a:lnTo>
                  <a:lnTo>
                    <a:pt x="1222" y="376"/>
                  </a:lnTo>
                  <a:lnTo>
                    <a:pt x="1226" y="376"/>
                  </a:lnTo>
                  <a:lnTo>
                    <a:pt x="1229" y="376"/>
                  </a:lnTo>
                  <a:lnTo>
                    <a:pt x="1231" y="373"/>
                  </a:lnTo>
                  <a:lnTo>
                    <a:pt x="1236" y="371"/>
                  </a:lnTo>
                  <a:lnTo>
                    <a:pt x="1239" y="368"/>
                  </a:lnTo>
                  <a:lnTo>
                    <a:pt x="1244" y="366"/>
                  </a:lnTo>
                  <a:lnTo>
                    <a:pt x="1247" y="365"/>
                  </a:lnTo>
                  <a:lnTo>
                    <a:pt x="1251" y="365"/>
                  </a:lnTo>
                  <a:lnTo>
                    <a:pt x="1254" y="366"/>
                  </a:lnTo>
                  <a:lnTo>
                    <a:pt x="1256" y="368"/>
                  </a:lnTo>
                  <a:lnTo>
                    <a:pt x="1259" y="371"/>
                  </a:lnTo>
                  <a:lnTo>
                    <a:pt x="1263" y="373"/>
                  </a:lnTo>
                  <a:lnTo>
                    <a:pt x="1266" y="375"/>
                  </a:lnTo>
                  <a:lnTo>
                    <a:pt x="1268" y="376"/>
                  </a:lnTo>
                  <a:lnTo>
                    <a:pt x="1271" y="376"/>
                  </a:lnTo>
                  <a:lnTo>
                    <a:pt x="1274" y="376"/>
                  </a:lnTo>
                  <a:lnTo>
                    <a:pt x="1278" y="375"/>
                  </a:lnTo>
                  <a:lnTo>
                    <a:pt x="1281" y="371"/>
                  </a:lnTo>
                  <a:lnTo>
                    <a:pt x="1284" y="370"/>
                  </a:lnTo>
                  <a:lnTo>
                    <a:pt x="1286" y="366"/>
                  </a:lnTo>
                  <a:lnTo>
                    <a:pt x="1289" y="365"/>
                  </a:lnTo>
                  <a:lnTo>
                    <a:pt x="1291" y="363"/>
                  </a:lnTo>
                  <a:lnTo>
                    <a:pt x="1294" y="363"/>
                  </a:lnTo>
                  <a:lnTo>
                    <a:pt x="1300" y="365"/>
                  </a:lnTo>
                  <a:lnTo>
                    <a:pt x="1305" y="368"/>
                  </a:lnTo>
                  <a:lnTo>
                    <a:pt x="1310" y="371"/>
                  </a:lnTo>
                  <a:lnTo>
                    <a:pt x="1315" y="376"/>
                  </a:lnTo>
                  <a:lnTo>
                    <a:pt x="1321" y="380"/>
                  </a:lnTo>
                  <a:lnTo>
                    <a:pt x="1328" y="385"/>
                  </a:lnTo>
                  <a:lnTo>
                    <a:pt x="1335" y="388"/>
                  </a:lnTo>
                  <a:lnTo>
                    <a:pt x="1342" y="391"/>
                  </a:lnTo>
                  <a:lnTo>
                    <a:pt x="1350" y="395"/>
                  </a:lnTo>
                  <a:lnTo>
                    <a:pt x="1357" y="396"/>
                  </a:lnTo>
                  <a:lnTo>
                    <a:pt x="1363" y="400"/>
                  </a:lnTo>
                  <a:lnTo>
                    <a:pt x="1367" y="402"/>
                  </a:lnTo>
                  <a:lnTo>
                    <a:pt x="1372" y="403"/>
                  </a:lnTo>
                  <a:lnTo>
                    <a:pt x="1377" y="403"/>
                  </a:lnTo>
                  <a:lnTo>
                    <a:pt x="1377" y="405"/>
                  </a:lnTo>
                  <a:lnTo>
                    <a:pt x="1379" y="407"/>
                  </a:lnTo>
                  <a:lnTo>
                    <a:pt x="1380" y="408"/>
                  </a:lnTo>
                  <a:lnTo>
                    <a:pt x="1382" y="412"/>
                  </a:lnTo>
                  <a:lnTo>
                    <a:pt x="1384" y="413"/>
                  </a:lnTo>
                  <a:lnTo>
                    <a:pt x="1385" y="415"/>
                  </a:lnTo>
                  <a:lnTo>
                    <a:pt x="1389" y="415"/>
                  </a:lnTo>
                  <a:lnTo>
                    <a:pt x="1392" y="413"/>
                  </a:lnTo>
                  <a:lnTo>
                    <a:pt x="1395" y="412"/>
                  </a:lnTo>
                  <a:lnTo>
                    <a:pt x="1399" y="412"/>
                  </a:lnTo>
                  <a:lnTo>
                    <a:pt x="1404" y="412"/>
                  </a:lnTo>
                  <a:lnTo>
                    <a:pt x="1409" y="412"/>
                  </a:lnTo>
                  <a:lnTo>
                    <a:pt x="1414" y="412"/>
                  </a:lnTo>
                  <a:lnTo>
                    <a:pt x="1419" y="412"/>
                  </a:lnTo>
                  <a:lnTo>
                    <a:pt x="1421" y="415"/>
                  </a:lnTo>
                  <a:lnTo>
                    <a:pt x="1422" y="422"/>
                  </a:lnTo>
                  <a:lnTo>
                    <a:pt x="1424" y="438"/>
                  </a:lnTo>
                  <a:lnTo>
                    <a:pt x="1424" y="464"/>
                  </a:lnTo>
                  <a:lnTo>
                    <a:pt x="1426" y="492"/>
                  </a:lnTo>
                  <a:lnTo>
                    <a:pt x="1426" y="524"/>
                  </a:lnTo>
                  <a:lnTo>
                    <a:pt x="1427" y="553"/>
                  </a:lnTo>
                  <a:lnTo>
                    <a:pt x="1427" y="580"/>
                  </a:lnTo>
                  <a:lnTo>
                    <a:pt x="1429" y="598"/>
                  </a:lnTo>
                  <a:lnTo>
                    <a:pt x="1429" y="607"/>
                  </a:lnTo>
                  <a:lnTo>
                    <a:pt x="1431" y="612"/>
                  </a:lnTo>
                  <a:lnTo>
                    <a:pt x="1432" y="618"/>
                  </a:lnTo>
                  <a:lnTo>
                    <a:pt x="1436" y="623"/>
                  </a:lnTo>
                  <a:lnTo>
                    <a:pt x="1439" y="628"/>
                  </a:lnTo>
                  <a:lnTo>
                    <a:pt x="1442" y="632"/>
                  </a:lnTo>
                  <a:lnTo>
                    <a:pt x="1449" y="638"/>
                  </a:lnTo>
                  <a:lnTo>
                    <a:pt x="1454" y="650"/>
                  </a:lnTo>
                  <a:lnTo>
                    <a:pt x="1457" y="662"/>
                  </a:lnTo>
                  <a:lnTo>
                    <a:pt x="1457" y="667"/>
                  </a:lnTo>
                  <a:lnTo>
                    <a:pt x="1457" y="672"/>
                  </a:lnTo>
                  <a:lnTo>
                    <a:pt x="1459" y="677"/>
                  </a:lnTo>
                  <a:lnTo>
                    <a:pt x="1461" y="682"/>
                  </a:lnTo>
                  <a:lnTo>
                    <a:pt x="1464" y="687"/>
                  </a:lnTo>
                  <a:lnTo>
                    <a:pt x="1469" y="692"/>
                  </a:lnTo>
                  <a:lnTo>
                    <a:pt x="1473" y="697"/>
                  </a:lnTo>
                  <a:lnTo>
                    <a:pt x="1474" y="701"/>
                  </a:lnTo>
                  <a:lnTo>
                    <a:pt x="1476" y="704"/>
                  </a:lnTo>
                  <a:lnTo>
                    <a:pt x="1476" y="707"/>
                  </a:lnTo>
                  <a:lnTo>
                    <a:pt x="1476" y="711"/>
                  </a:lnTo>
                  <a:lnTo>
                    <a:pt x="1478" y="716"/>
                  </a:lnTo>
                  <a:lnTo>
                    <a:pt x="1481" y="719"/>
                  </a:lnTo>
                  <a:lnTo>
                    <a:pt x="1484" y="722"/>
                  </a:lnTo>
                  <a:lnTo>
                    <a:pt x="1489" y="726"/>
                  </a:lnTo>
                  <a:lnTo>
                    <a:pt x="1491" y="729"/>
                  </a:lnTo>
                  <a:lnTo>
                    <a:pt x="1491" y="731"/>
                  </a:lnTo>
                  <a:lnTo>
                    <a:pt x="1493" y="736"/>
                  </a:lnTo>
                  <a:lnTo>
                    <a:pt x="1493" y="739"/>
                  </a:lnTo>
                  <a:lnTo>
                    <a:pt x="1493" y="743"/>
                  </a:lnTo>
                  <a:lnTo>
                    <a:pt x="1493" y="744"/>
                  </a:lnTo>
                  <a:lnTo>
                    <a:pt x="1493" y="748"/>
                  </a:lnTo>
                  <a:lnTo>
                    <a:pt x="1491" y="749"/>
                  </a:lnTo>
                  <a:lnTo>
                    <a:pt x="1489" y="751"/>
                  </a:lnTo>
                  <a:lnTo>
                    <a:pt x="1489" y="751"/>
                  </a:lnTo>
                  <a:lnTo>
                    <a:pt x="1489" y="751"/>
                  </a:lnTo>
                  <a:lnTo>
                    <a:pt x="1489" y="753"/>
                  </a:lnTo>
                  <a:lnTo>
                    <a:pt x="1489" y="756"/>
                  </a:lnTo>
                  <a:lnTo>
                    <a:pt x="1489" y="759"/>
                  </a:lnTo>
                  <a:lnTo>
                    <a:pt x="1491" y="761"/>
                  </a:lnTo>
                  <a:lnTo>
                    <a:pt x="1491" y="763"/>
                  </a:lnTo>
                  <a:lnTo>
                    <a:pt x="1491" y="763"/>
                  </a:lnTo>
                  <a:lnTo>
                    <a:pt x="1491" y="764"/>
                  </a:lnTo>
                  <a:lnTo>
                    <a:pt x="1491" y="766"/>
                  </a:lnTo>
                  <a:lnTo>
                    <a:pt x="1491" y="768"/>
                  </a:lnTo>
                  <a:lnTo>
                    <a:pt x="1491" y="770"/>
                  </a:lnTo>
                  <a:lnTo>
                    <a:pt x="1491" y="770"/>
                  </a:lnTo>
                  <a:lnTo>
                    <a:pt x="1491" y="771"/>
                  </a:lnTo>
                  <a:lnTo>
                    <a:pt x="1491" y="773"/>
                  </a:lnTo>
                  <a:lnTo>
                    <a:pt x="1491" y="775"/>
                  </a:lnTo>
                  <a:lnTo>
                    <a:pt x="1491" y="776"/>
                  </a:lnTo>
                  <a:lnTo>
                    <a:pt x="1491" y="778"/>
                  </a:lnTo>
                  <a:lnTo>
                    <a:pt x="1491" y="778"/>
                  </a:lnTo>
                  <a:lnTo>
                    <a:pt x="1489" y="780"/>
                  </a:lnTo>
                  <a:lnTo>
                    <a:pt x="1488" y="783"/>
                  </a:lnTo>
                  <a:lnTo>
                    <a:pt x="1488" y="785"/>
                  </a:lnTo>
                  <a:lnTo>
                    <a:pt x="1486" y="786"/>
                  </a:lnTo>
                  <a:lnTo>
                    <a:pt x="1486" y="788"/>
                  </a:lnTo>
                  <a:lnTo>
                    <a:pt x="1484" y="791"/>
                  </a:lnTo>
                  <a:lnTo>
                    <a:pt x="1483" y="793"/>
                  </a:lnTo>
                  <a:lnTo>
                    <a:pt x="1481" y="796"/>
                  </a:lnTo>
                  <a:lnTo>
                    <a:pt x="1479" y="800"/>
                  </a:lnTo>
                  <a:lnTo>
                    <a:pt x="1478" y="805"/>
                  </a:lnTo>
                  <a:lnTo>
                    <a:pt x="1476" y="806"/>
                  </a:lnTo>
                  <a:lnTo>
                    <a:pt x="1474" y="808"/>
                  </a:lnTo>
                  <a:lnTo>
                    <a:pt x="1474" y="808"/>
                  </a:lnTo>
                  <a:lnTo>
                    <a:pt x="1473" y="808"/>
                  </a:lnTo>
                  <a:lnTo>
                    <a:pt x="1473" y="810"/>
                  </a:lnTo>
                  <a:lnTo>
                    <a:pt x="1473" y="812"/>
                  </a:lnTo>
                  <a:lnTo>
                    <a:pt x="1473" y="815"/>
                  </a:lnTo>
                  <a:lnTo>
                    <a:pt x="1474" y="820"/>
                  </a:lnTo>
                  <a:lnTo>
                    <a:pt x="1476" y="823"/>
                  </a:lnTo>
                  <a:lnTo>
                    <a:pt x="1478" y="825"/>
                  </a:lnTo>
                  <a:lnTo>
                    <a:pt x="1478" y="827"/>
                  </a:lnTo>
                  <a:lnTo>
                    <a:pt x="1478" y="828"/>
                  </a:lnTo>
                  <a:lnTo>
                    <a:pt x="1476" y="830"/>
                  </a:lnTo>
                  <a:lnTo>
                    <a:pt x="1473" y="832"/>
                  </a:lnTo>
                  <a:lnTo>
                    <a:pt x="1471" y="833"/>
                  </a:lnTo>
                  <a:lnTo>
                    <a:pt x="1469" y="833"/>
                  </a:lnTo>
                  <a:lnTo>
                    <a:pt x="1468" y="835"/>
                  </a:lnTo>
                  <a:lnTo>
                    <a:pt x="1468" y="835"/>
                  </a:lnTo>
                  <a:lnTo>
                    <a:pt x="1468" y="837"/>
                  </a:lnTo>
                  <a:lnTo>
                    <a:pt x="1469" y="840"/>
                  </a:lnTo>
                  <a:lnTo>
                    <a:pt x="1473" y="850"/>
                  </a:lnTo>
                  <a:lnTo>
                    <a:pt x="1476" y="860"/>
                  </a:lnTo>
                  <a:lnTo>
                    <a:pt x="1478" y="869"/>
                  </a:lnTo>
                  <a:lnTo>
                    <a:pt x="1476" y="872"/>
                  </a:lnTo>
                  <a:lnTo>
                    <a:pt x="1478" y="874"/>
                  </a:lnTo>
                  <a:lnTo>
                    <a:pt x="1478" y="875"/>
                  </a:lnTo>
                  <a:lnTo>
                    <a:pt x="1478" y="877"/>
                  </a:lnTo>
                  <a:lnTo>
                    <a:pt x="1476" y="879"/>
                  </a:lnTo>
                  <a:lnTo>
                    <a:pt x="1474" y="880"/>
                  </a:lnTo>
                  <a:lnTo>
                    <a:pt x="1473" y="885"/>
                  </a:lnTo>
                  <a:lnTo>
                    <a:pt x="1468" y="892"/>
                  </a:lnTo>
                  <a:lnTo>
                    <a:pt x="1464" y="899"/>
                  </a:lnTo>
                  <a:lnTo>
                    <a:pt x="1463" y="904"/>
                  </a:lnTo>
                  <a:lnTo>
                    <a:pt x="1459" y="909"/>
                  </a:lnTo>
                  <a:lnTo>
                    <a:pt x="1456" y="912"/>
                  </a:lnTo>
                  <a:lnTo>
                    <a:pt x="1456" y="914"/>
                  </a:lnTo>
                  <a:lnTo>
                    <a:pt x="1456" y="917"/>
                  </a:lnTo>
                  <a:lnTo>
                    <a:pt x="1457" y="922"/>
                  </a:lnTo>
                  <a:lnTo>
                    <a:pt x="1459" y="926"/>
                  </a:lnTo>
                  <a:lnTo>
                    <a:pt x="1463" y="929"/>
                  </a:lnTo>
                  <a:lnTo>
                    <a:pt x="1461" y="933"/>
                  </a:lnTo>
                  <a:lnTo>
                    <a:pt x="1457" y="933"/>
                  </a:lnTo>
                  <a:lnTo>
                    <a:pt x="1454" y="933"/>
                  </a:lnTo>
                  <a:lnTo>
                    <a:pt x="1449" y="933"/>
                  </a:lnTo>
                  <a:lnTo>
                    <a:pt x="1444" y="933"/>
                  </a:lnTo>
                  <a:lnTo>
                    <a:pt x="1441" y="933"/>
                  </a:lnTo>
                  <a:lnTo>
                    <a:pt x="1436" y="934"/>
                  </a:lnTo>
                  <a:lnTo>
                    <a:pt x="1432" y="934"/>
                  </a:lnTo>
                  <a:lnTo>
                    <a:pt x="1427" y="938"/>
                  </a:lnTo>
                  <a:lnTo>
                    <a:pt x="1417" y="941"/>
                  </a:lnTo>
                  <a:lnTo>
                    <a:pt x="1407" y="948"/>
                  </a:lnTo>
                  <a:lnTo>
                    <a:pt x="1395" y="953"/>
                  </a:lnTo>
                  <a:lnTo>
                    <a:pt x="1389" y="956"/>
                  </a:lnTo>
                  <a:lnTo>
                    <a:pt x="1380" y="961"/>
                  </a:lnTo>
                  <a:lnTo>
                    <a:pt x="1370" y="969"/>
                  </a:lnTo>
                  <a:lnTo>
                    <a:pt x="1357" y="983"/>
                  </a:lnTo>
                  <a:lnTo>
                    <a:pt x="1353" y="986"/>
                  </a:lnTo>
                  <a:lnTo>
                    <a:pt x="1352" y="988"/>
                  </a:lnTo>
                  <a:lnTo>
                    <a:pt x="1350" y="990"/>
                  </a:lnTo>
                  <a:lnTo>
                    <a:pt x="1348" y="990"/>
                  </a:lnTo>
                  <a:lnTo>
                    <a:pt x="1348" y="988"/>
                  </a:lnTo>
                  <a:lnTo>
                    <a:pt x="1350" y="988"/>
                  </a:lnTo>
                  <a:lnTo>
                    <a:pt x="1350" y="985"/>
                  </a:lnTo>
                  <a:lnTo>
                    <a:pt x="1350" y="983"/>
                  </a:lnTo>
                  <a:lnTo>
                    <a:pt x="1352" y="981"/>
                  </a:lnTo>
                  <a:lnTo>
                    <a:pt x="1352" y="980"/>
                  </a:lnTo>
                  <a:lnTo>
                    <a:pt x="1353" y="976"/>
                  </a:lnTo>
                  <a:lnTo>
                    <a:pt x="1355" y="975"/>
                  </a:lnTo>
                  <a:lnTo>
                    <a:pt x="1358" y="971"/>
                  </a:lnTo>
                  <a:lnTo>
                    <a:pt x="1360" y="969"/>
                  </a:lnTo>
                  <a:lnTo>
                    <a:pt x="1367" y="964"/>
                  </a:lnTo>
                  <a:lnTo>
                    <a:pt x="1370" y="959"/>
                  </a:lnTo>
                  <a:lnTo>
                    <a:pt x="1375" y="954"/>
                  </a:lnTo>
                  <a:lnTo>
                    <a:pt x="1377" y="953"/>
                  </a:lnTo>
                  <a:lnTo>
                    <a:pt x="1375" y="951"/>
                  </a:lnTo>
                  <a:lnTo>
                    <a:pt x="1373" y="951"/>
                  </a:lnTo>
                  <a:lnTo>
                    <a:pt x="1372" y="951"/>
                  </a:lnTo>
                  <a:lnTo>
                    <a:pt x="1370" y="953"/>
                  </a:lnTo>
                  <a:lnTo>
                    <a:pt x="1367" y="953"/>
                  </a:lnTo>
                  <a:lnTo>
                    <a:pt x="1363" y="954"/>
                  </a:lnTo>
                  <a:lnTo>
                    <a:pt x="1358" y="954"/>
                  </a:lnTo>
                  <a:lnTo>
                    <a:pt x="1355" y="953"/>
                  </a:lnTo>
                  <a:lnTo>
                    <a:pt x="1353" y="951"/>
                  </a:lnTo>
                  <a:lnTo>
                    <a:pt x="1353" y="949"/>
                  </a:lnTo>
                  <a:lnTo>
                    <a:pt x="1355" y="946"/>
                  </a:lnTo>
                  <a:lnTo>
                    <a:pt x="1358" y="944"/>
                  </a:lnTo>
                  <a:lnTo>
                    <a:pt x="1360" y="941"/>
                  </a:lnTo>
                  <a:lnTo>
                    <a:pt x="1362" y="938"/>
                  </a:lnTo>
                  <a:lnTo>
                    <a:pt x="1363" y="934"/>
                  </a:lnTo>
                  <a:lnTo>
                    <a:pt x="1363" y="929"/>
                  </a:lnTo>
                  <a:lnTo>
                    <a:pt x="1362" y="926"/>
                  </a:lnTo>
                  <a:lnTo>
                    <a:pt x="1360" y="924"/>
                  </a:lnTo>
                  <a:lnTo>
                    <a:pt x="1358" y="922"/>
                  </a:lnTo>
                  <a:lnTo>
                    <a:pt x="1355" y="922"/>
                  </a:lnTo>
                  <a:lnTo>
                    <a:pt x="1352" y="924"/>
                  </a:lnTo>
                  <a:lnTo>
                    <a:pt x="1348" y="927"/>
                  </a:lnTo>
                  <a:lnTo>
                    <a:pt x="1345" y="931"/>
                  </a:lnTo>
                  <a:lnTo>
                    <a:pt x="1342" y="936"/>
                  </a:lnTo>
                  <a:lnTo>
                    <a:pt x="1340" y="938"/>
                  </a:lnTo>
                  <a:lnTo>
                    <a:pt x="1338" y="936"/>
                  </a:lnTo>
                  <a:lnTo>
                    <a:pt x="1335" y="934"/>
                  </a:lnTo>
                  <a:lnTo>
                    <a:pt x="1333" y="933"/>
                  </a:lnTo>
                  <a:lnTo>
                    <a:pt x="1330" y="931"/>
                  </a:lnTo>
                  <a:lnTo>
                    <a:pt x="1326" y="931"/>
                  </a:lnTo>
                  <a:lnTo>
                    <a:pt x="1325" y="933"/>
                  </a:lnTo>
                  <a:lnTo>
                    <a:pt x="1325" y="934"/>
                  </a:lnTo>
                  <a:lnTo>
                    <a:pt x="1325" y="936"/>
                  </a:lnTo>
                  <a:lnTo>
                    <a:pt x="1326" y="938"/>
                  </a:lnTo>
                  <a:lnTo>
                    <a:pt x="1328" y="941"/>
                  </a:lnTo>
                  <a:lnTo>
                    <a:pt x="1328" y="943"/>
                  </a:lnTo>
                  <a:lnTo>
                    <a:pt x="1328" y="948"/>
                  </a:lnTo>
                  <a:lnTo>
                    <a:pt x="1328" y="951"/>
                  </a:lnTo>
                  <a:lnTo>
                    <a:pt x="1330" y="954"/>
                  </a:lnTo>
                  <a:lnTo>
                    <a:pt x="1333" y="958"/>
                  </a:lnTo>
                  <a:lnTo>
                    <a:pt x="1335" y="963"/>
                  </a:lnTo>
                  <a:lnTo>
                    <a:pt x="1337" y="968"/>
                  </a:lnTo>
                  <a:lnTo>
                    <a:pt x="1337" y="971"/>
                  </a:lnTo>
                  <a:lnTo>
                    <a:pt x="1338" y="973"/>
                  </a:lnTo>
                  <a:lnTo>
                    <a:pt x="1340" y="973"/>
                  </a:lnTo>
                  <a:lnTo>
                    <a:pt x="1342" y="975"/>
                  </a:lnTo>
                  <a:lnTo>
                    <a:pt x="1342" y="975"/>
                  </a:lnTo>
                  <a:lnTo>
                    <a:pt x="1342" y="978"/>
                  </a:lnTo>
                  <a:lnTo>
                    <a:pt x="1342" y="981"/>
                  </a:lnTo>
                  <a:lnTo>
                    <a:pt x="1340" y="983"/>
                  </a:lnTo>
                  <a:lnTo>
                    <a:pt x="1338" y="983"/>
                  </a:lnTo>
                  <a:lnTo>
                    <a:pt x="1337" y="985"/>
                  </a:lnTo>
                  <a:lnTo>
                    <a:pt x="1333" y="986"/>
                  </a:lnTo>
                  <a:lnTo>
                    <a:pt x="1331" y="988"/>
                  </a:lnTo>
                  <a:lnTo>
                    <a:pt x="1330" y="991"/>
                  </a:lnTo>
                  <a:lnTo>
                    <a:pt x="1326" y="995"/>
                  </a:lnTo>
                  <a:lnTo>
                    <a:pt x="1321" y="1000"/>
                  </a:lnTo>
                  <a:lnTo>
                    <a:pt x="1318" y="1003"/>
                  </a:lnTo>
                  <a:lnTo>
                    <a:pt x="1313" y="1005"/>
                  </a:lnTo>
                  <a:lnTo>
                    <a:pt x="1311" y="1006"/>
                  </a:lnTo>
                  <a:lnTo>
                    <a:pt x="1310" y="1006"/>
                  </a:lnTo>
                  <a:lnTo>
                    <a:pt x="1310" y="1008"/>
                  </a:lnTo>
                  <a:lnTo>
                    <a:pt x="1311" y="1011"/>
                  </a:lnTo>
                  <a:lnTo>
                    <a:pt x="1311" y="1015"/>
                  </a:lnTo>
                  <a:lnTo>
                    <a:pt x="1311" y="1018"/>
                  </a:lnTo>
                  <a:lnTo>
                    <a:pt x="1310" y="1022"/>
                  </a:lnTo>
                  <a:lnTo>
                    <a:pt x="1308" y="1023"/>
                  </a:lnTo>
                  <a:lnTo>
                    <a:pt x="1306" y="1027"/>
                  </a:lnTo>
                  <a:lnTo>
                    <a:pt x="1303" y="1030"/>
                  </a:lnTo>
                  <a:lnTo>
                    <a:pt x="1300" y="1033"/>
                  </a:lnTo>
                  <a:lnTo>
                    <a:pt x="1294" y="1037"/>
                  </a:lnTo>
                  <a:lnTo>
                    <a:pt x="1289" y="1040"/>
                  </a:lnTo>
                  <a:lnTo>
                    <a:pt x="1284" y="1043"/>
                  </a:lnTo>
                  <a:lnTo>
                    <a:pt x="1281" y="1045"/>
                  </a:lnTo>
                  <a:lnTo>
                    <a:pt x="1278" y="1048"/>
                  </a:lnTo>
                  <a:lnTo>
                    <a:pt x="1273" y="1050"/>
                  </a:lnTo>
                  <a:lnTo>
                    <a:pt x="1268" y="1053"/>
                  </a:lnTo>
                  <a:lnTo>
                    <a:pt x="1263" y="1059"/>
                  </a:lnTo>
                  <a:lnTo>
                    <a:pt x="1258" y="1060"/>
                  </a:lnTo>
                  <a:lnTo>
                    <a:pt x="1254" y="1062"/>
                  </a:lnTo>
                  <a:lnTo>
                    <a:pt x="1249" y="1064"/>
                  </a:lnTo>
                  <a:lnTo>
                    <a:pt x="1246" y="1064"/>
                  </a:lnTo>
                  <a:lnTo>
                    <a:pt x="1244" y="1062"/>
                  </a:lnTo>
                  <a:lnTo>
                    <a:pt x="1241" y="1062"/>
                  </a:lnTo>
                  <a:lnTo>
                    <a:pt x="1237" y="1062"/>
                  </a:lnTo>
                  <a:lnTo>
                    <a:pt x="1234" y="1064"/>
                  </a:lnTo>
                  <a:lnTo>
                    <a:pt x="1231" y="1065"/>
                  </a:lnTo>
                  <a:lnTo>
                    <a:pt x="1229" y="1070"/>
                  </a:lnTo>
                  <a:lnTo>
                    <a:pt x="1229" y="1072"/>
                  </a:lnTo>
                  <a:lnTo>
                    <a:pt x="1229" y="1072"/>
                  </a:lnTo>
                  <a:lnTo>
                    <a:pt x="1231" y="1074"/>
                  </a:lnTo>
                  <a:lnTo>
                    <a:pt x="1234" y="1074"/>
                  </a:lnTo>
                  <a:lnTo>
                    <a:pt x="1236" y="1074"/>
                  </a:lnTo>
                  <a:lnTo>
                    <a:pt x="1237" y="1074"/>
                  </a:lnTo>
                  <a:lnTo>
                    <a:pt x="1236" y="1075"/>
                  </a:lnTo>
                  <a:lnTo>
                    <a:pt x="1232" y="1077"/>
                  </a:lnTo>
                  <a:lnTo>
                    <a:pt x="1229" y="1079"/>
                  </a:lnTo>
                  <a:lnTo>
                    <a:pt x="1224" y="1082"/>
                  </a:lnTo>
                  <a:lnTo>
                    <a:pt x="1219" y="1084"/>
                  </a:lnTo>
                  <a:lnTo>
                    <a:pt x="1214" y="1087"/>
                  </a:lnTo>
                  <a:lnTo>
                    <a:pt x="1210" y="1089"/>
                  </a:lnTo>
                  <a:lnTo>
                    <a:pt x="1207" y="1090"/>
                  </a:lnTo>
                  <a:lnTo>
                    <a:pt x="1202" y="1092"/>
                  </a:lnTo>
                  <a:lnTo>
                    <a:pt x="1199" y="1094"/>
                  </a:lnTo>
                  <a:lnTo>
                    <a:pt x="1195" y="1094"/>
                  </a:lnTo>
                  <a:lnTo>
                    <a:pt x="1194" y="1094"/>
                  </a:lnTo>
                  <a:lnTo>
                    <a:pt x="1194" y="1094"/>
                  </a:lnTo>
                  <a:lnTo>
                    <a:pt x="1195" y="1090"/>
                  </a:lnTo>
                  <a:lnTo>
                    <a:pt x="1199" y="1089"/>
                  </a:lnTo>
                  <a:lnTo>
                    <a:pt x="1204" y="1085"/>
                  </a:lnTo>
                  <a:lnTo>
                    <a:pt x="1207" y="1084"/>
                  </a:lnTo>
                  <a:lnTo>
                    <a:pt x="1209" y="1080"/>
                  </a:lnTo>
                  <a:lnTo>
                    <a:pt x="1209" y="1080"/>
                  </a:lnTo>
                  <a:lnTo>
                    <a:pt x="1207" y="1079"/>
                  </a:lnTo>
                  <a:lnTo>
                    <a:pt x="1205" y="1079"/>
                  </a:lnTo>
                  <a:lnTo>
                    <a:pt x="1204" y="1079"/>
                  </a:lnTo>
                  <a:lnTo>
                    <a:pt x="1200" y="1079"/>
                  </a:lnTo>
                  <a:lnTo>
                    <a:pt x="1197" y="1079"/>
                  </a:lnTo>
                  <a:lnTo>
                    <a:pt x="1192" y="1079"/>
                  </a:lnTo>
                  <a:lnTo>
                    <a:pt x="1190" y="1077"/>
                  </a:lnTo>
                  <a:lnTo>
                    <a:pt x="1189" y="1075"/>
                  </a:lnTo>
                  <a:lnTo>
                    <a:pt x="1187" y="1074"/>
                  </a:lnTo>
                  <a:lnTo>
                    <a:pt x="1185" y="1072"/>
                  </a:lnTo>
                  <a:lnTo>
                    <a:pt x="1185" y="1072"/>
                  </a:lnTo>
                  <a:lnTo>
                    <a:pt x="1182" y="1074"/>
                  </a:lnTo>
                  <a:lnTo>
                    <a:pt x="1179" y="1075"/>
                  </a:lnTo>
                  <a:lnTo>
                    <a:pt x="1175" y="1075"/>
                  </a:lnTo>
                  <a:lnTo>
                    <a:pt x="1172" y="1075"/>
                  </a:lnTo>
                  <a:lnTo>
                    <a:pt x="1170" y="1072"/>
                  </a:lnTo>
                  <a:lnTo>
                    <a:pt x="1170" y="1070"/>
                  </a:lnTo>
                  <a:lnTo>
                    <a:pt x="1168" y="1067"/>
                  </a:lnTo>
                  <a:lnTo>
                    <a:pt x="1165" y="1065"/>
                  </a:lnTo>
                  <a:lnTo>
                    <a:pt x="1163" y="1064"/>
                  </a:lnTo>
                  <a:lnTo>
                    <a:pt x="1163" y="1064"/>
                  </a:lnTo>
                  <a:lnTo>
                    <a:pt x="1163" y="1065"/>
                  </a:lnTo>
                  <a:lnTo>
                    <a:pt x="1165" y="1067"/>
                  </a:lnTo>
                  <a:lnTo>
                    <a:pt x="1167" y="1072"/>
                  </a:lnTo>
                  <a:lnTo>
                    <a:pt x="1168" y="1075"/>
                  </a:lnTo>
                  <a:lnTo>
                    <a:pt x="1170" y="1079"/>
                  </a:lnTo>
                  <a:lnTo>
                    <a:pt x="1170" y="1080"/>
                  </a:lnTo>
                  <a:lnTo>
                    <a:pt x="1168" y="1082"/>
                  </a:lnTo>
                  <a:lnTo>
                    <a:pt x="1167" y="1082"/>
                  </a:lnTo>
                  <a:lnTo>
                    <a:pt x="1165" y="1082"/>
                  </a:lnTo>
                  <a:lnTo>
                    <a:pt x="1162" y="1084"/>
                  </a:lnTo>
                  <a:lnTo>
                    <a:pt x="1160" y="1084"/>
                  </a:lnTo>
                  <a:lnTo>
                    <a:pt x="1158" y="1084"/>
                  </a:lnTo>
                  <a:lnTo>
                    <a:pt x="1157" y="1082"/>
                  </a:lnTo>
                  <a:lnTo>
                    <a:pt x="1153" y="1080"/>
                  </a:lnTo>
                  <a:lnTo>
                    <a:pt x="1150" y="1077"/>
                  </a:lnTo>
                  <a:lnTo>
                    <a:pt x="1148" y="1074"/>
                  </a:lnTo>
                  <a:lnTo>
                    <a:pt x="1145" y="1072"/>
                  </a:lnTo>
                  <a:lnTo>
                    <a:pt x="1143" y="1069"/>
                  </a:lnTo>
                  <a:lnTo>
                    <a:pt x="1143" y="1069"/>
                  </a:lnTo>
                  <a:lnTo>
                    <a:pt x="1142" y="1070"/>
                  </a:lnTo>
                  <a:lnTo>
                    <a:pt x="1142" y="1074"/>
                  </a:lnTo>
                  <a:lnTo>
                    <a:pt x="1142" y="1077"/>
                  </a:lnTo>
                  <a:lnTo>
                    <a:pt x="1145" y="1080"/>
                  </a:lnTo>
                  <a:lnTo>
                    <a:pt x="1147" y="1085"/>
                  </a:lnTo>
                  <a:lnTo>
                    <a:pt x="1148" y="1087"/>
                  </a:lnTo>
                  <a:lnTo>
                    <a:pt x="1148" y="1089"/>
                  </a:lnTo>
                  <a:lnTo>
                    <a:pt x="1148" y="1092"/>
                  </a:lnTo>
                  <a:lnTo>
                    <a:pt x="1148" y="1092"/>
                  </a:lnTo>
                  <a:lnTo>
                    <a:pt x="1150" y="1094"/>
                  </a:lnTo>
                  <a:lnTo>
                    <a:pt x="1152" y="1094"/>
                  </a:lnTo>
                  <a:lnTo>
                    <a:pt x="1155" y="1094"/>
                  </a:lnTo>
                  <a:lnTo>
                    <a:pt x="1158" y="1095"/>
                  </a:lnTo>
                  <a:lnTo>
                    <a:pt x="1162" y="1097"/>
                  </a:lnTo>
                  <a:lnTo>
                    <a:pt x="1165" y="1101"/>
                  </a:lnTo>
                  <a:lnTo>
                    <a:pt x="1165" y="1104"/>
                  </a:lnTo>
                  <a:lnTo>
                    <a:pt x="1165" y="1106"/>
                  </a:lnTo>
                  <a:lnTo>
                    <a:pt x="1162" y="1107"/>
                  </a:lnTo>
                  <a:lnTo>
                    <a:pt x="1158" y="1109"/>
                  </a:lnTo>
                  <a:lnTo>
                    <a:pt x="1153" y="1111"/>
                  </a:lnTo>
                  <a:lnTo>
                    <a:pt x="1147" y="1114"/>
                  </a:lnTo>
                  <a:lnTo>
                    <a:pt x="1143" y="1116"/>
                  </a:lnTo>
                  <a:lnTo>
                    <a:pt x="1140" y="1117"/>
                  </a:lnTo>
                  <a:lnTo>
                    <a:pt x="1138" y="1117"/>
                  </a:lnTo>
                  <a:lnTo>
                    <a:pt x="1137" y="1117"/>
                  </a:lnTo>
                  <a:lnTo>
                    <a:pt x="1135" y="1116"/>
                  </a:lnTo>
                  <a:lnTo>
                    <a:pt x="1133" y="1114"/>
                  </a:lnTo>
                  <a:lnTo>
                    <a:pt x="1130" y="1112"/>
                  </a:lnTo>
                  <a:lnTo>
                    <a:pt x="1126" y="1109"/>
                  </a:lnTo>
                  <a:lnTo>
                    <a:pt x="1125" y="1106"/>
                  </a:lnTo>
                  <a:lnTo>
                    <a:pt x="1121" y="1102"/>
                  </a:lnTo>
                  <a:lnTo>
                    <a:pt x="1120" y="1102"/>
                  </a:lnTo>
                  <a:lnTo>
                    <a:pt x="1118" y="1102"/>
                  </a:lnTo>
                  <a:lnTo>
                    <a:pt x="1118" y="1106"/>
                  </a:lnTo>
                  <a:lnTo>
                    <a:pt x="1118" y="1107"/>
                  </a:lnTo>
                  <a:lnTo>
                    <a:pt x="1120" y="1111"/>
                  </a:lnTo>
                  <a:lnTo>
                    <a:pt x="1120" y="1114"/>
                  </a:lnTo>
                  <a:lnTo>
                    <a:pt x="1121" y="1119"/>
                  </a:lnTo>
                  <a:lnTo>
                    <a:pt x="1121" y="1124"/>
                  </a:lnTo>
                  <a:lnTo>
                    <a:pt x="1121" y="1129"/>
                  </a:lnTo>
                  <a:lnTo>
                    <a:pt x="1123" y="1132"/>
                  </a:lnTo>
                  <a:lnTo>
                    <a:pt x="1123" y="1134"/>
                  </a:lnTo>
                  <a:lnTo>
                    <a:pt x="1125" y="1134"/>
                  </a:lnTo>
                  <a:lnTo>
                    <a:pt x="1126" y="1132"/>
                  </a:lnTo>
                  <a:lnTo>
                    <a:pt x="1128" y="1132"/>
                  </a:lnTo>
                  <a:lnTo>
                    <a:pt x="1131" y="1132"/>
                  </a:lnTo>
                  <a:lnTo>
                    <a:pt x="1135" y="1129"/>
                  </a:lnTo>
                  <a:lnTo>
                    <a:pt x="1138" y="1127"/>
                  </a:lnTo>
                  <a:lnTo>
                    <a:pt x="1142" y="1124"/>
                  </a:lnTo>
                  <a:lnTo>
                    <a:pt x="1145" y="1122"/>
                  </a:lnTo>
                  <a:lnTo>
                    <a:pt x="1148" y="1121"/>
                  </a:lnTo>
                  <a:lnTo>
                    <a:pt x="1153" y="1119"/>
                  </a:lnTo>
                  <a:lnTo>
                    <a:pt x="1157" y="1116"/>
                  </a:lnTo>
                  <a:lnTo>
                    <a:pt x="1160" y="1112"/>
                  </a:lnTo>
                  <a:lnTo>
                    <a:pt x="1163" y="1109"/>
                  </a:lnTo>
                  <a:lnTo>
                    <a:pt x="1167" y="1107"/>
                  </a:lnTo>
                  <a:lnTo>
                    <a:pt x="1168" y="1107"/>
                  </a:lnTo>
                  <a:lnTo>
                    <a:pt x="1168" y="1107"/>
                  </a:lnTo>
                  <a:lnTo>
                    <a:pt x="1168" y="1111"/>
                  </a:lnTo>
                  <a:lnTo>
                    <a:pt x="1168" y="1112"/>
                  </a:lnTo>
                  <a:lnTo>
                    <a:pt x="1167" y="1116"/>
                  </a:lnTo>
                  <a:lnTo>
                    <a:pt x="1167" y="1119"/>
                  </a:lnTo>
                  <a:lnTo>
                    <a:pt x="1167" y="1121"/>
                  </a:lnTo>
                  <a:lnTo>
                    <a:pt x="1165" y="1122"/>
                  </a:lnTo>
                  <a:lnTo>
                    <a:pt x="1162" y="1124"/>
                  </a:lnTo>
                  <a:lnTo>
                    <a:pt x="1160" y="1124"/>
                  </a:lnTo>
                  <a:lnTo>
                    <a:pt x="1157" y="1126"/>
                  </a:lnTo>
                  <a:lnTo>
                    <a:pt x="1153" y="1126"/>
                  </a:lnTo>
                  <a:lnTo>
                    <a:pt x="1150" y="1127"/>
                  </a:lnTo>
                  <a:lnTo>
                    <a:pt x="1145" y="1131"/>
                  </a:lnTo>
                  <a:lnTo>
                    <a:pt x="1140" y="1134"/>
                  </a:lnTo>
                  <a:lnTo>
                    <a:pt x="1135" y="1137"/>
                  </a:lnTo>
                  <a:lnTo>
                    <a:pt x="1130" y="1141"/>
                  </a:lnTo>
                  <a:lnTo>
                    <a:pt x="1126" y="1144"/>
                  </a:lnTo>
                  <a:lnTo>
                    <a:pt x="1125" y="1146"/>
                  </a:lnTo>
                  <a:lnTo>
                    <a:pt x="1123" y="1146"/>
                  </a:lnTo>
                  <a:lnTo>
                    <a:pt x="1121" y="1146"/>
                  </a:lnTo>
                  <a:lnTo>
                    <a:pt x="1120" y="1144"/>
                  </a:lnTo>
                  <a:lnTo>
                    <a:pt x="1120" y="1143"/>
                  </a:lnTo>
                  <a:lnTo>
                    <a:pt x="1120" y="1141"/>
                  </a:lnTo>
                  <a:lnTo>
                    <a:pt x="1118" y="1137"/>
                  </a:lnTo>
                  <a:lnTo>
                    <a:pt x="1118" y="1136"/>
                  </a:lnTo>
                  <a:lnTo>
                    <a:pt x="1115" y="1136"/>
                  </a:lnTo>
                  <a:lnTo>
                    <a:pt x="1113" y="1136"/>
                  </a:lnTo>
                  <a:lnTo>
                    <a:pt x="1111" y="1137"/>
                  </a:lnTo>
                  <a:lnTo>
                    <a:pt x="1111" y="1139"/>
                  </a:lnTo>
                  <a:lnTo>
                    <a:pt x="1113" y="1141"/>
                  </a:lnTo>
                  <a:lnTo>
                    <a:pt x="1115" y="1143"/>
                  </a:lnTo>
                  <a:lnTo>
                    <a:pt x="1116" y="1146"/>
                  </a:lnTo>
                  <a:lnTo>
                    <a:pt x="1116" y="1149"/>
                  </a:lnTo>
                  <a:lnTo>
                    <a:pt x="1115" y="1153"/>
                  </a:lnTo>
                  <a:lnTo>
                    <a:pt x="1111" y="1156"/>
                  </a:lnTo>
                  <a:lnTo>
                    <a:pt x="1108" y="1161"/>
                  </a:lnTo>
                  <a:lnTo>
                    <a:pt x="1106" y="1164"/>
                  </a:lnTo>
                  <a:lnTo>
                    <a:pt x="1103" y="1168"/>
                  </a:lnTo>
                  <a:lnTo>
                    <a:pt x="1100" y="1171"/>
                  </a:lnTo>
                  <a:lnTo>
                    <a:pt x="1098" y="1171"/>
                  </a:lnTo>
                  <a:lnTo>
                    <a:pt x="1096" y="1171"/>
                  </a:lnTo>
                  <a:lnTo>
                    <a:pt x="1096" y="1169"/>
                  </a:lnTo>
                  <a:lnTo>
                    <a:pt x="1096" y="1164"/>
                  </a:lnTo>
                  <a:lnTo>
                    <a:pt x="1098" y="1159"/>
                  </a:lnTo>
                  <a:lnTo>
                    <a:pt x="1101" y="1156"/>
                  </a:lnTo>
                  <a:lnTo>
                    <a:pt x="1103" y="1151"/>
                  </a:lnTo>
                  <a:lnTo>
                    <a:pt x="1105" y="1148"/>
                  </a:lnTo>
                  <a:lnTo>
                    <a:pt x="1106" y="1144"/>
                  </a:lnTo>
                  <a:lnTo>
                    <a:pt x="1105" y="1141"/>
                  </a:lnTo>
                  <a:lnTo>
                    <a:pt x="1103" y="1141"/>
                  </a:lnTo>
                  <a:lnTo>
                    <a:pt x="1101" y="1141"/>
                  </a:lnTo>
                  <a:lnTo>
                    <a:pt x="1098" y="1141"/>
                  </a:lnTo>
                  <a:lnTo>
                    <a:pt x="1095" y="1141"/>
                  </a:lnTo>
                  <a:lnTo>
                    <a:pt x="1091" y="1141"/>
                  </a:lnTo>
                  <a:lnTo>
                    <a:pt x="1089" y="1139"/>
                  </a:lnTo>
                  <a:lnTo>
                    <a:pt x="1088" y="1139"/>
                  </a:lnTo>
                  <a:lnTo>
                    <a:pt x="1084" y="1141"/>
                  </a:lnTo>
                  <a:lnTo>
                    <a:pt x="1081" y="1141"/>
                  </a:lnTo>
                  <a:lnTo>
                    <a:pt x="1078" y="1143"/>
                  </a:lnTo>
                  <a:lnTo>
                    <a:pt x="1078" y="1143"/>
                  </a:lnTo>
                  <a:lnTo>
                    <a:pt x="1076" y="1146"/>
                  </a:lnTo>
                  <a:lnTo>
                    <a:pt x="1076" y="1149"/>
                  </a:lnTo>
                  <a:lnTo>
                    <a:pt x="1076" y="1153"/>
                  </a:lnTo>
                  <a:lnTo>
                    <a:pt x="1076" y="1156"/>
                  </a:lnTo>
                  <a:lnTo>
                    <a:pt x="1078" y="1159"/>
                  </a:lnTo>
                  <a:lnTo>
                    <a:pt x="1079" y="1161"/>
                  </a:lnTo>
                  <a:lnTo>
                    <a:pt x="1081" y="1161"/>
                  </a:lnTo>
                  <a:lnTo>
                    <a:pt x="1083" y="1159"/>
                  </a:lnTo>
                  <a:lnTo>
                    <a:pt x="1083" y="1156"/>
                  </a:lnTo>
                  <a:lnTo>
                    <a:pt x="1084" y="1153"/>
                  </a:lnTo>
                  <a:lnTo>
                    <a:pt x="1088" y="1149"/>
                  </a:lnTo>
                  <a:lnTo>
                    <a:pt x="1091" y="1148"/>
                  </a:lnTo>
                  <a:lnTo>
                    <a:pt x="1096" y="1148"/>
                  </a:lnTo>
                  <a:lnTo>
                    <a:pt x="1098" y="1148"/>
                  </a:lnTo>
                  <a:lnTo>
                    <a:pt x="1098" y="1149"/>
                  </a:lnTo>
                  <a:lnTo>
                    <a:pt x="1096" y="1151"/>
                  </a:lnTo>
                  <a:lnTo>
                    <a:pt x="1095" y="1154"/>
                  </a:lnTo>
                  <a:lnTo>
                    <a:pt x="1091" y="1158"/>
                  </a:lnTo>
                  <a:lnTo>
                    <a:pt x="1089" y="1163"/>
                  </a:lnTo>
                  <a:lnTo>
                    <a:pt x="1086" y="1168"/>
                  </a:lnTo>
                  <a:lnTo>
                    <a:pt x="1081" y="1173"/>
                  </a:lnTo>
                  <a:lnTo>
                    <a:pt x="1078" y="1178"/>
                  </a:lnTo>
                  <a:lnTo>
                    <a:pt x="1074" y="1181"/>
                  </a:lnTo>
                  <a:lnTo>
                    <a:pt x="1073" y="1185"/>
                  </a:lnTo>
                  <a:lnTo>
                    <a:pt x="1071" y="1186"/>
                  </a:lnTo>
                  <a:lnTo>
                    <a:pt x="1069" y="1186"/>
                  </a:lnTo>
                  <a:lnTo>
                    <a:pt x="1068" y="1185"/>
                  </a:lnTo>
                  <a:lnTo>
                    <a:pt x="1068" y="1183"/>
                  </a:lnTo>
                  <a:lnTo>
                    <a:pt x="1066" y="1180"/>
                  </a:lnTo>
                  <a:lnTo>
                    <a:pt x="1063" y="1178"/>
                  </a:lnTo>
                  <a:lnTo>
                    <a:pt x="1059" y="1178"/>
                  </a:lnTo>
                  <a:lnTo>
                    <a:pt x="1054" y="1178"/>
                  </a:lnTo>
                  <a:lnTo>
                    <a:pt x="1047" y="1180"/>
                  </a:lnTo>
                  <a:lnTo>
                    <a:pt x="1042" y="1180"/>
                  </a:lnTo>
                  <a:lnTo>
                    <a:pt x="1041" y="1181"/>
                  </a:lnTo>
                  <a:lnTo>
                    <a:pt x="1041" y="1181"/>
                  </a:lnTo>
                  <a:lnTo>
                    <a:pt x="1042" y="1183"/>
                  </a:lnTo>
                  <a:lnTo>
                    <a:pt x="1042" y="1185"/>
                  </a:lnTo>
                  <a:lnTo>
                    <a:pt x="1044" y="1186"/>
                  </a:lnTo>
                  <a:lnTo>
                    <a:pt x="1047" y="1190"/>
                  </a:lnTo>
                  <a:lnTo>
                    <a:pt x="1052" y="1193"/>
                  </a:lnTo>
                  <a:lnTo>
                    <a:pt x="1056" y="1198"/>
                  </a:lnTo>
                  <a:lnTo>
                    <a:pt x="1058" y="1201"/>
                  </a:lnTo>
                  <a:lnTo>
                    <a:pt x="1059" y="1203"/>
                  </a:lnTo>
                  <a:lnTo>
                    <a:pt x="1061" y="1203"/>
                  </a:lnTo>
                  <a:lnTo>
                    <a:pt x="1061" y="1205"/>
                  </a:lnTo>
                  <a:lnTo>
                    <a:pt x="1061" y="1206"/>
                  </a:lnTo>
                  <a:lnTo>
                    <a:pt x="1061" y="1211"/>
                  </a:lnTo>
                  <a:lnTo>
                    <a:pt x="1058" y="1222"/>
                  </a:lnTo>
                  <a:lnTo>
                    <a:pt x="1056" y="1235"/>
                  </a:lnTo>
                  <a:lnTo>
                    <a:pt x="1052" y="1245"/>
                  </a:lnTo>
                  <a:lnTo>
                    <a:pt x="1049" y="1248"/>
                  </a:lnTo>
                  <a:lnTo>
                    <a:pt x="1047" y="1250"/>
                  </a:lnTo>
                  <a:lnTo>
                    <a:pt x="1046" y="1252"/>
                  </a:lnTo>
                  <a:lnTo>
                    <a:pt x="1044" y="1253"/>
                  </a:lnTo>
                  <a:lnTo>
                    <a:pt x="1041" y="1255"/>
                  </a:lnTo>
                  <a:lnTo>
                    <a:pt x="1039" y="1255"/>
                  </a:lnTo>
                  <a:lnTo>
                    <a:pt x="1037" y="1255"/>
                  </a:lnTo>
                  <a:lnTo>
                    <a:pt x="1037" y="1255"/>
                  </a:lnTo>
                  <a:lnTo>
                    <a:pt x="1037" y="1252"/>
                  </a:lnTo>
                  <a:lnTo>
                    <a:pt x="1037" y="1248"/>
                  </a:lnTo>
                  <a:lnTo>
                    <a:pt x="1037" y="1247"/>
                  </a:lnTo>
                  <a:lnTo>
                    <a:pt x="1036" y="1245"/>
                  </a:lnTo>
                  <a:lnTo>
                    <a:pt x="1034" y="1247"/>
                  </a:lnTo>
                  <a:lnTo>
                    <a:pt x="1032" y="1247"/>
                  </a:lnTo>
                  <a:lnTo>
                    <a:pt x="1029" y="1248"/>
                  </a:lnTo>
                  <a:lnTo>
                    <a:pt x="1026" y="1248"/>
                  </a:lnTo>
                  <a:lnTo>
                    <a:pt x="1024" y="1250"/>
                  </a:lnTo>
                  <a:lnTo>
                    <a:pt x="1022" y="1250"/>
                  </a:lnTo>
                  <a:lnTo>
                    <a:pt x="1019" y="1248"/>
                  </a:lnTo>
                  <a:lnTo>
                    <a:pt x="1019" y="1247"/>
                  </a:lnTo>
                  <a:lnTo>
                    <a:pt x="1017" y="1245"/>
                  </a:lnTo>
                  <a:lnTo>
                    <a:pt x="1014" y="1242"/>
                  </a:lnTo>
                  <a:lnTo>
                    <a:pt x="1012" y="1240"/>
                  </a:lnTo>
                  <a:lnTo>
                    <a:pt x="1010" y="1238"/>
                  </a:lnTo>
                  <a:lnTo>
                    <a:pt x="1009" y="1238"/>
                  </a:lnTo>
                  <a:lnTo>
                    <a:pt x="1007" y="1240"/>
                  </a:lnTo>
                  <a:lnTo>
                    <a:pt x="1007" y="1242"/>
                  </a:lnTo>
                  <a:lnTo>
                    <a:pt x="1009" y="1245"/>
                  </a:lnTo>
                  <a:lnTo>
                    <a:pt x="1010" y="1248"/>
                  </a:lnTo>
                  <a:lnTo>
                    <a:pt x="1010" y="1250"/>
                  </a:lnTo>
                  <a:lnTo>
                    <a:pt x="1010" y="1252"/>
                  </a:lnTo>
                  <a:lnTo>
                    <a:pt x="1010" y="1253"/>
                  </a:lnTo>
                  <a:lnTo>
                    <a:pt x="1010" y="1255"/>
                  </a:lnTo>
                  <a:lnTo>
                    <a:pt x="1010" y="1257"/>
                  </a:lnTo>
                  <a:lnTo>
                    <a:pt x="1010" y="1260"/>
                  </a:lnTo>
                  <a:lnTo>
                    <a:pt x="1014" y="1262"/>
                  </a:lnTo>
                  <a:lnTo>
                    <a:pt x="1017" y="1262"/>
                  </a:lnTo>
                  <a:lnTo>
                    <a:pt x="1021" y="1262"/>
                  </a:lnTo>
                  <a:lnTo>
                    <a:pt x="1024" y="1262"/>
                  </a:lnTo>
                  <a:lnTo>
                    <a:pt x="1029" y="1262"/>
                  </a:lnTo>
                  <a:lnTo>
                    <a:pt x="1032" y="1260"/>
                  </a:lnTo>
                  <a:lnTo>
                    <a:pt x="1036" y="1260"/>
                  </a:lnTo>
                  <a:lnTo>
                    <a:pt x="1039" y="1260"/>
                  </a:lnTo>
                  <a:lnTo>
                    <a:pt x="1041" y="1262"/>
                  </a:lnTo>
                  <a:lnTo>
                    <a:pt x="1042" y="1264"/>
                  </a:lnTo>
                  <a:lnTo>
                    <a:pt x="1042" y="1267"/>
                  </a:lnTo>
                  <a:lnTo>
                    <a:pt x="1042" y="1272"/>
                  </a:lnTo>
                  <a:lnTo>
                    <a:pt x="1042" y="1275"/>
                  </a:lnTo>
                  <a:lnTo>
                    <a:pt x="1041" y="1280"/>
                  </a:lnTo>
                  <a:lnTo>
                    <a:pt x="1041" y="1284"/>
                  </a:lnTo>
                  <a:lnTo>
                    <a:pt x="1039" y="1287"/>
                  </a:lnTo>
                  <a:lnTo>
                    <a:pt x="1039" y="1289"/>
                  </a:lnTo>
                  <a:lnTo>
                    <a:pt x="1037" y="1292"/>
                  </a:lnTo>
                  <a:lnTo>
                    <a:pt x="1036" y="1294"/>
                  </a:lnTo>
                  <a:lnTo>
                    <a:pt x="1034" y="1295"/>
                  </a:lnTo>
                  <a:lnTo>
                    <a:pt x="1032" y="1297"/>
                  </a:lnTo>
                  <a:lnTo>
                    <a:pt x="1031" y="1297"/>
                  </a:lnTo>
                  <a:lnTo>
                    <a:pt x="1031" y="1300"/>
                  </a:lnTo>
                  <a:lnTo>
                    <a:pt x="1031" y="1304"/>
                  </a:lnTo>
                  <a:lnTo>
                    <a:pt x="1032" y="1309"/>
                  </a:lnTo>
                  <a:lnTo>
                    <a:pt x="1032" y="1311"/>
                  </a:lnTo>
                  <a:lnTo>
                    <a:pt x="1032" y="1311"/>
                  </a:lnTo>
                  <a:lnTo>
                    <a:pt x="1032" y="1311"/>
                  </a:lnTo>
                  <a:lnTo>
                    <a:pt x="1032" y="1311"/>
                  </a:lnTo>
                  <a:lnTo>
                    <a:pt x="1031" y="1312"/>
                  </a:lnTo>
                  <a:lnTo>
                    <a:pt x="1031" y="1314"/>
                  </a:lnTo>
                  <a:lnTo>
                    <a:pt x="1032" y="1317"/>
                  </a:lnTo>
                  <a:lnTo>
                    <a:pt x="1034" y="1321"/>
                  </a:lnTo>
                  <a:lnTo>
                    <a:pt x="1037" y="1324"/>
                  </a:lnTo>
                  <a:lnTo>
                    <a:pt x="1037" y="1326"/>
                  </a:lnTo>
                  <a:lnTo>
                    <a:pt x="1039" y="1329"/>
                  </a:lnTo>
                  <a:lnTo>
                    <a:pt x="1039" y="1332"/>
                  </a:lnTo>
                  <a:lnTo>
                    <a:pt x="1039" y="1337"/>
                  </a:lnTo>
                  <a:lnTo>
                    <a:pt x="1041" y="1354"/>
                  </a:lnTo>
                  <a:lnTo>
                    <a:pt x="1046" y="1371"/>
                  </a:lnTo>
                  <a:lnTo>
                    <a:pt x="1049" y="1381"/>
                  </a:lnTo>
                  <a:lnTo>
                    <a:pt x="1054" y="1393"/>
                  </a:lnTo>
                  <a:lnTo>
                    <a:pt x="1059" y="1405"/>
                  </a:lnTo>
                  <a:lnTo>
                    <a:pt x="1063" y="1411"/>
                  </a:lnTo>
                  <a:lnTo>
                    <a:pt x="1064" y="1415"/>
                  </a:lnTo>
                  <a:lnTo>
                    <a:pt x="1063" y="1416"/>
                  </a:lnTo>
                  <a:lnTo>
                    <a:pt x="1063" y="1418"/>
                  </a:lnTo>
                  <a:lnTo>
                    <a:pt x="1061" y="1421"/>
                  </a:lnTo>
                  <a:lnTo>
                    <a:pt x="1061" y="1423"/>
                  </a:lnTo>
                  <a:lnTo>
                    <a:pt x="1061" y="1427"/>
                  </a:lnTo>
                  <a:lnTo>
                    <a:pt x="1063" y="1427"/>
                  </a:lnTo>
                  <a:lnTo>
                    <a:pt x="1064" y="1428"/>
                  </a:lnTo>
                  <a:lnTo>
                    <a:pt x="1068" y="1428"/>
                  </a:lnTo>
                  <a:lnTo>
                    <a:pt x="1069" y="1428"/>
                  </a:lnTo>
                  <a:lnTo>
                    <a:pt x="1073" y="1427"/>
                  </a:lnTo>
                  <a:lnTo>
                    <a:pt x="1074" y="1428"/>
                  </a:lnTo>
                  <a:lnTo>
                    <a:pt x="1074" y="1428"/>
                  </a:lnTo>
                  <a:lnTo>
                    <a:pt x="1074" y="1430"/>
                  </a:lnTo>
                  <a:lnTo>
                    <a:pt x="1073" y="1433"/>
                  </a:lnTo>
                  <a:lnTo>
                    <a:pt x="1069" y="1435"/>
                  </a:lnTo>
                  <a:lnTo>
                    <a:pt x="1068" y="1437"/>
                  </a:lnTo>
                  <a:lnTo>
                    <a:pt x="1063" y="1438"/>
                  </a:lnTo>
                  <a:lnTo>
                    <a:pt x="1059" y="1440"/>
                  </a:lnTo>
                  <a:lnTo>
                    <a:pt x="1056" y="1443"/>
                  </a:lnTo>
                  <a:lnTo>
                    <a:pt x="1052" y="1447"/>
                  </a:lnTo>
                  <a:lnTo>
                    <a:pt x="1049" y="1448"/>
                  </a:lnTo>
                  <a:lnTo>
                    <a:pt x="1046" y="1448"/>
                  </a:lnTo>
                  <a:lnTo>
                    <a:pt x="1042" y="1447"/>
                  </a:lnTo>
                  <a:lnTo>
                    <a:pt x="1039" y="1443"/>
                  </a:lnTo>
                  <a:lnTo>
                    <a:pt x="1034" y="1440"/>
                  </a:lnTo>
                  <a:lnTo>
                    <a:pt x="1031" y="1437"/>
                  </a:lnTo>
                  <a:lnTo>
                    <a:pt x="1027" y="1433"/>
                  </a:lnTo>
                  <a:lnTo>
                    <a:pt x="1019" y="1427"/>
                  </a:lnTo>
                  <a:lnTo>
                    <a:pt x="1010" y="1421"/>
                  </a:lnTo>
                  <a:lnTo>
                    <a:pt x="999" y="1418"/>
                  </a:lnTo>
                  <a:lnTo>
                    <a:pt x="975" y="1416"/>
                  </a:lnTo>
                  <a:lnTo>
                    <a:pt x="955" y="1416"/>
                  </a:lnTo>
                  <a:lnTo>
                    <a:pt x="948" y="1416"/>
                  </a:lnTo>
                  <a:lnTo>
                    <a:pt x="943" y="1415"/>
                  </a:lnTo>
                  <a:lnTo>
                    <a:pt x="938" y="1413"/>
                  </a:lnTo>
                  <a:lnTo>
                    <a:pt x="935" y="1410"/>
                  </a:lnTo>
                  <a:lnTo>
                    <a:pt x="931" y="1406"/>
                  </a:lnTo>
                  <a:lnTo>
                    <a:pt x="926" y="1403"/>
                  </a:lnTo>
                  <a:lnTo>
                    <a:pt x="923" y="1398"/>
                  </a:lnTo>
                  <a:lnTo>
                    <a:pt x="918" y="1396"/>
                  </a:lnTo>
                  <a:lnTo>
                    <a:pt x="911" y="1395"/>
                  </a:lnTo>
                  <a:lnTo>
                    <a:pt x="905" y="1395"/>
                  </a:lnTo>
                  <a:lnTo>
                    <a:pt x="898" y="1393"/>
                  </a:lnTo>
                  <a:lnTo>
                    <a:pt x="889" y="1390"/>
                  </a:lnTo>
                  <a:lnTo>
                    <a:pt x="884" y="1386"/>
                  </a:lnTo>
                  <a:lnTo>
                    <a:pt x="879" y="1381"/>
                  </a:lnTo>
                  <a:lnTo>
                    <a:pt x="873" y="1378"/>
                  </a:lnTo>
                  <a:lnTo>
                    <a:pt x="868" y="1374"/>
                  </a:lnTo>
                  <a:lnTo>
                    <a:pt x="861" y="1373"/>
                  </a:lnTo>
                  <a:lnTo>
                    <a:pt x="856" y="1371"/>
                  </a:lnTo>
                  <a:lnTo>
                    <a:pt x="849" y="1371"/>
                  </a:lnTo>
                  <a:lnTo>
                    <a:pt x="844" y="1371"/>
                  </a:lnTo>
                  <a:lnTo>
                    <a:pt x="841" y="1369"/>
                  </a:lnTo>
                  <a:lnTo>
                    <a:pt x="839" y="1366"/>
                  </a:lnTo>
                  <a:lnTo>
                    <a:pt x="839" y="1364"/>
                  </a:lnTo>
                  <a:lnTo>
                    <a:pt x="839" y="1361"/>
                  </a:lnTo>
                  <a:lnTo>
                    <a:pt x="837" y="1358"/>
                  </a:lnTo>
                  <a:lnTo>
                    <a:pt x="836" y="1353"/>
                  </a:lnTo>
                  <a:lnTo>
                    <a:pt x="834" y="1348"/>
                  </a:lnTo>
                  <a:lnTo>
                    <a:pt x="832" y="1341"/>
                  </a:lnTo>
                  <a:lnTo>
                    <a:pt x="832" y="1336"/>
                  </a:lnTo>
                  <a:lnTo>
                    <a:pt x="832" y="1331"/>
                  </a:lnTo>
                  <a:lnTo>
                    <a:pt x="831" y="1326"/>
                  </a:lnTo>
                  <a:lnTo>
                    <a:pt x="827" y="1321"/>
                  </a:lnTo>
                  <a:lnTo>
                    <a:pt x="824" y="1316"/>
                  </a:lnTo>
                  <a:lnTo>
                    <a:pt x="821" y="1311"/>
                  </a:lnTo>
                  <a:lnTo>
                    <a:pt x="819" y="1306"/>
                  </a:lnTo>
                  <a:lnTo>
                    <a:pt x="816" y="1302"/>
                  </a:lnTo>
                  <a:lnTo>
                    <a:pt x="811" y="1297"/>
                  </a:lnTo>
                  <a:lnTo>
                    <a:pt x="807" y="1290"/>
                  </a:lnTo>
                  <a:lnTo>
                    <a:pt x="804" y="1284"/>
                  </a:lnTo>
                  <a:lnTo>
                    <a:pt x="802" y="1279"/>
                  </a:lnTo>
                  <a:lnTo>
                    <a:pt x="802" y="1275"/>
                  </a:lnTo>
                  <a:lnTo>
                    <a:pt x="802" y="1272"/>
                  </a:lnTo>
                  <a:lnTo>
                    <a:pt x="804" y="1269"/>
                  </a:lnTo>
                  <a:lnTo>
                    <a:pt x="804" y="1265"/>
                  </a:lnTo>
                  <a:lnTo>
                    <a:pt x="802" y="1262"/>
                  </a:lnTo>
                  <a:lnTo>
                    <a:pt x="800" y="1258"/>
                  </a:lnTo>
                  <a:lnTo>
                    <a:pt x="800" y="1253"/>
                  </a:lnTo>
                  <a:lnTo>
                    <a:pt x="800" y="1250"/>
                  </a:lnTo>
                  <a:lnTo>
                    <a:pt x="802" y="1247"/>
                  </a:lnTo>
                  <a:lnTo>
                    <a:pt x="802" y="1242"/>
                  </a:lnTo>
                  <a:lnTo>
                    <a:pt x="800" y="1238"/>
                  </a:lnTo>
                  <a:lnTo>
                    <a:pt x="799" y="1235"/>
                  </a:lnTo>
                  <a:lnTo>
                    <a:pt x="797" y="1230"/>
                  </a:lnTo>
                  <a:lnTo>
                    <a:pt x="797" y="1225"/>
                  </a:lnTo>
                  <a:lnTo>
                    <a:pt x="797" y="1220"/>
                  </a:lnTo>
                  <a:lnTo>
                    <a:pt x="797" y="1215"/>
                  </a:lnTo>
                  <a:lnTo>
                    <a:pt x="795" y="1211"/>
                  </a:lnTo>
                  <a:lnTo>
                    <a:pt x="794" y="1208"/>
                  </a:lnTo>
                  <a:lnTo>
                    <a:pt x="789" y="1205"/>
                  </a:lnTo>
                  <a:lnTo>
                    <a:pt x="784" y="1205"/>
                  </a:lnTo>
                  <a:lnTo>
                    <a:pt x="779" y="1203"/>
                  </a:lnTo>
                  <a:lnTo>
                    <a:pt x="774" y="1201"/>
                  </a:lnTo>
                  <a:lnTo>
                    <a:pt x="770" y="1198"/>
                  </a:lnTo>
                  <a:lnTo>
                    <a:pt x="767" y="1195"/>
                  </a:lnTo>
                  <a:lnTo>
                    <a:pt x="763" y="1190"/>
                  </a:lnTo>
                  <a:lnTo>
                    <a:pt x="760" y="1185"/>
                  </a:lnTo>
                  <a:lnTo>
                    <a:pt x="755" y="1174"/>
                  </a:lnTo>
                  <a:lnTo>
                    <a:pt x="750" y="1166"/>
                  </a:lnTo>
                  <a:lnTo>
                    <a:pt x="743" y="1159"/>
                  </a:lnTo>
                  <a:lnTo>
                    <a:pt x="740" y="1156"/>
                  </a:lnTo>
                  <a:lnTo>
                    <a:pt x="738" y="1151"/>
                  </a:lnTo>
                  <a:lnTo>
                    <a:pt x="737" y="1146"/>
                  </a:lnTo>
                  <a:lnTo>
                    <a:pt x="735" y="1141"/>
                  </a:lnTo>
                  <a:lnTo>
                    <a:pt x="733" y="1137"/>
                  </a:lnTo>
                  <a:lnTo>
                    <a:pt x="732" y="1134"/>
                  </a:lnTo>
                  <a:lnTo>
                    <a:pt x="728" y="1132"/>
                  </a:lnTo>
                  <a:lnTo>
                    <a:pt x="723" y="1131"/>
                  </a:lnTo>
                  <a:lnTo>
                    <a:pt x="718" y="1127"/>
                  </a:lnTo>
                  <a:lnTo>
                    <a:pt x="713" y="1122"/>
                  </a:lnTo>
                  <a:lnTo>
                    <a:pt x="706" y="1111"/>
                  </a:lnTo>
                  <a:lnTo>
                    <a:pt x="703" y="1097"/>
                  </a:lnTo>
                  <a:lnTo>
                    <a:pt x="700" y="1085"/>
                  </a:lnTo>
                  <a:lnTo>
                    <a:pt x="698" y="1080"/>
                  </a:lnTo>
                  <a:lnTo>
                    <a:pt x="696" y="1077"/>
                  </a:lnTo>
                  <a:lnTo>
                    <a:pt x="695" y="1072"/>
                  </a:lnTo>
                  <a:lnTo>
                    <a:pt x="693" y="1070"/>
                  </a:lnTo>
                  <a:lnTo>
                    <a:pt x="691" y="1065"/>
                  </a:lnTo>
                  <a:lnTo>
                    <a:pt x="686" y="1057"/>
                  </a:lnTo>
                  <a:lnTo>
                    <a:pt x="679" y="1042"/>
                  </a:lnTo>
                  <a:lnTo>
                    <a:pt x="673" y="1025"/>
                  </a:lnTo>
                  <a:lnTo>
                    <a:pt x="668" y="1010"/>
                  </a:lnTo>
                  <a:lnTo>
                    <a:pt x="659" y="996"/>
                  </a:lnTo>
                  <a:lnTo>
                    <a:pt x="651" y="985"/>
                  </a:lnTo>
                  <a:lnTo>
                    <a:pt x="646" y="980"/>
                  </a:lnTo>
                  <a:lnTo>
                    <a:pt x="641" y="976"/>
                  </a:lnTo>
                  <a:lnTo>
                    <a:pt x="636" y="971"/>
                  </a:lnTo>
                  <a:lnTo>
                    <a:pt x="632" y="968"/>
                  </a:lnTo>
                  <a:lnTo>
                    <a:pt x="629" y="963"/>
                  </a:lnTo>
                  <a:lnTo>
                    <a:pt x="624" y="958"/>
                  </a:lnTo>
                  <a:lnTo>
                    <a:pt x="619" y="954"/>
                  </a:lnTo>
                  <a:lnTo>
                    <a:pt x="612" y="949"/>
                  </a:lnTo>
                  <a:lnTo>
                    <a:pt x="605" y="944"/>
                  </a:lnTo>
                  <a:lnTo>
                    <a:pt x="594" y="933"/>
                  </a:lnTo>
                  <a:lnTo>
                    <a:pt x="584" y="917"/>
                  </a:lnTo>
                  <a:lnTo>
                    <a:pt x="579" y="912"/>
                  </a:lnTo>
                  <a:lnTo>
                    <a:pt x="575" y="909"/>
                  </a:lnTo>
                  <a:lnTo>
                    <a:pt x="572" y="909"/>
                  </a:lnTo>
                  <a:lnTo>
                    <a:pt x="569" y="909"/>
                  </a:lnTo>
                  <a:lnTo>
                    <a:pt x="565" y="909"/>
                  </a:lnTo>
                  <a:lnTo>
                    <a:pt x="562" y="911"/>
                  </a:lnTo>
                  <a:lnTo>
                    <a:pt x="557" y="912"/>
                  </a:lnTo>
                  <a:lnTo>
                    <a:pt x="552" y="912"/>
                  </a:lnTo>
                  <a:lnTo>
                    <a:pt x="547" y="911"/>
                  </a:lnTo>
                  <a:lnTo>
                    <a:pt x="540" y="907"/>
                  </a:lnTo>
                  <a:lnTo>
                    <a:pt x="532" y="906"/>
                  </a:lnTo>
                  <a:lnTo>
                    <a:pt x="521" y="906"/>
                  </a:lnTo>
                  <a:lnTo>
                    <a:pt x="511" y="907"/>
                  </a:lnTo>
                  <a:lnTo>
                    <a:pt x="505" y="906"/>
                  </a:lnTo>
                  <a:lnTo>
                    <a:pt x="500" y="904"/>
                  </a:lnTo>
                  <a:lnTo>
                    <a:pt x="495" y="901"/>
                  </a:lnTo>
                  <a:lnTo>
                    <a:pt x="491" y="897"/>
                  </a:lnTo>
                  <a:lnTo>
                    <a:pt x="486" y="896"/>
                  </a:lnTo>
                  <a:lnTo>
                    <a:pt x="481" y="896"/>
                  </a:lnTo>
                  <a:lnTo>
                    <a:pt x="478" y="897"/>
                  </a:lnTo>
                  <a:lnTo>
                    <a:pt x="474" y="901"/>
                  </a:lnTo>
                  <a:lnTo>
                    <a:pt x="471" y="904"/>
                  </a:lnTo>
                  <a:lnTo>
                    <a:pt x="468" y="907"/>
                  </a:lnTo>
                  <a:lnTo>
                    <a:pt x="459" y="909"/>
                  </a:lnTo>
                  <a:lnTo>
                    <a:pt x="451" y="911"/>
                  </a:lnTo>
                  <a:lnTo>
                    <a:pt x="439" y="916"/>
                  </a:lnTo>
                  <a:lnTo>
                    <a:pt x="432" y="924"/>
                  </a:lnTo>
                  <a:lnTo>
                    <a:pt x="426" y="934"/>
                  </a:lnTo>
                  <a:lnTo>
                    <a:pt x="421" y="944"/>
                  </a:lnTo>
                  <a:lnTo>
                    <a:pt x="417" y="951"/>
                  </a:lnTo>
                  <a:lnTo>
                    <a:pt x="416" y="956"/>
                  </a:lnTo>
                  <a:lnTo>
                    <a:pt x="412" y="963"/>
                  </a:lnTo>
                  <a:lnTo>
                    <a:pt x="411" y="966"/>
                  </a:lnTo>
                  <a:lnTo>
                    <a:pt x="409" y="969"/>
                  </a:lnTo>
                  <a:lnTo>
                    <a:pt x="407" y="973"/>
                  </a:lnTo>
                  <a:lnTo>
                    <a:pt x="405" y="978"/>
                  </a:lnTo>
                  <a:lnTo>
                    <a:pt x="400" y="981"/>
                  </a:lnTo>
                  <a:lnTo>
                    <a:pt x="397" y="986"/>
                  </a:lnTo>
                  <a:lnTo>
                    <a:pt x="394" y="991"/>
                  </a:lnTo>
                  <a:lnTo>
                    <a:pt x="385" y="998"/>
                  </a:lnTo>
                  <a:lnTo>
                    <a:pt x="375" y="1005"/>
                  </a:lnTo>
                  <a:lnTo>
                    <a:pt x="365" y="1006"/>
                  </a:lnTo>
                  <a:lnTo>
                    <a:pt x="358" y="1006"/>
                  </a:lnTo>
                  <a:lnTo>
                    <a:pt x="350" y="1003"/>
                  </a:lnTo>
                  <a:lnTo>
                    <a:pt x="345" y="998"/>
                  </a:lnTo>
                  <a:lnTo>
                    <a:pt x="340" y="995"/>
                  </a:lnTo>
                  <a:lnTo>
                    <a:pt x="337" y="991"/>
                  </a:lnTo>
                  <a:lnTo>
                    <a:pt x="333" y="986"/>
                  </a:lnTo>
                  <a:lnTo>
                    <a:pt x="330" y="983"/>
                  </a:lnTo>
                  <a:lnTo>
                    <a:pt x="325" y="980"/>
                  </a:lnTo>
                  <a:lnTo>
                    <a:pt x="321" y="978"/>
                  </a:lnTo>
                  <a:lnTo>
                    <a:pt x="316" y="976"/>
                  </a:lnTo>
                  <a:lnTo>
                    <a:pt x="311" y="973"/>
                  </a:lnTo>
                  <a:lnTo>
                    <a:pt x="308" y="971"/>
                  </a:lnTo>
                  <a:lnTo>
                    <a:pt x="306" y="968"/>
                  </a:lnTo>
                  <a:lnTo>
                    <a:pt x="305" y="966"/>
                  </a:lnTo>
                  <a:lnTo>
                    <a:pt x="301" y="964"/>
                  </a:lnTo>
                  <a:lnTo>
                    <a:pt x="298" y="963"/>
                  </a:lnTo>
                  <a:lnTo>
                    <a:pt x="293" y="961"/>
                  </a:lnTo>
                  <a:lnTo>
                    <a:pt x="276" y="954"/>
                  </a:lnTo>
                  <a:lnTo>
                    <a:pt x="263" y="943"/>
                  </a:lnTo>
                  <a:lnTo>
                    <a:pt x="256" y="936"/>
                  </a:lnTo>
                  <a:lnTo>
                    <a:pt x="249" y="931"/>
                  </a:lnTo>
                  <a:lnTo>
                    <a:pt x="242" y="926"/>
                  </a:lnTo>
                  <a:lnTo>
                    <a:pt x="237" y="922"/>
                  </a:lnTo>
                  <a:lnTo>
                    <a:pt x="232" y="919"/>
                  </a:lnTo>
                  <a:lnTo>
                    <a:pt x="229" y="914"/>
                  </a:lnTo>
                  <a:lnTo>
                    <a:pt x="226" y="909"/>
                  </a:lnTo>
                  <a:lnTo>
                    <a:pt x="224" y="904"/>
                  </a:lnTo>
                  <a:lnTo>
                    <a:pt x="221" y="896"/>
                  </a:lnTo>
                  <a:lnTo>
                    <a:pt x="216" y="882"/>
                  </a:lnTo>
                  <a:lnTo>
                    <a:pt x="211" y="870"/>
                  </a:lnTo>
                  <a:lnTo>
                    <a:pt x="207" y="860"/>
                  </a:lnTo>
                  <a:lnTo>
                    <a:pt x="207" y="855"/>
                  </a:lnTo>
                  <a:lnTo>
                    <a:pt x="207" y="850"/>
                  </a:lnTo>
                  <a:lnTo>
                    <a:pt x="207" y="843"/>
                  </a:lnTo>
                  <a:lnTo>
                    <a:pt x="207" y="837"/>
                  </a:lnTo>
                  <a:lnTo>
                    <a:pt x="206" y="827"/>
                  </a:lnTo>
                  <a:lnTo>
                    <a:pt x="200" y="815"/>
                  </a:lnTo>
                  <a:lnTo>
                    <a:pt x="195" y="803"/>
                  </a:lnTo>
                  <a:lnTo>
                    <a:pt x="194" y="800"/>
                  </a:lnTo>
                  <a:lnTo>
                    <a:pt x="194" y="796"/>
                  </a:lnTo>
                  <a:lnTo>
                    <a:pt x="192" y="795"/>
                  </a:lnTo>
                  <a:lnTo>
                    <a:pt x="192" y="793"/>
                  </a:lnTo>
                  <a:lnTo>
                    <a:pt x="190" y="791"/>
                  </a:lnTo>
                  <a:lnTo>
                    <a:pt x="189" y="788"/>
                  </a:lnTo>
                  <a:lnTo>
                    <a:pt x="187" y="785"/>
                  </a:lnTo>
                  <a:lnTo>
                    <a:pt x="184" y="780"/>
                  </a:lnTo>
                  <a:lnTo>
                    <a:pt x="180" y="776"/>
                  </a:lnTo>
                  <a:lnTo>
                    <a:pt x="179" y="773"/>
                  </a:lnTo>
                  <a:lnTo>
                    <a:pt x="177" y="766"/>
                  </a:lnTo>
                  <a:lnTo>
                    <a:pt x="172" y="763"/>
                  </a:lnTo>
                  <a:lnTo>
                    <a:pt x="169" y="758"/>
                  </a:lnTo>
                  <a:lnTo>
                    <a:pt x="164" y="756"/>
                  </a:lnTo>
                  <a:lnTo>
                    <a:pt x="160" y="753"/>
                  </a:lnTo>
                  <a:lnTo>
                    <a:pt x="155" y="749"/>
                  </a:lnTo>
                  <a:lnTo>
                    <a:pt x="148" y="744"/>
                  </a:lnTo>
                  <a:lnTo>
                    <a:pt x="145" y="743"/>
                  </a:lnTo>
                  <a:lnTo>
                    <a:pt x="140" y="739"/>
                  </a:lnTo>
                  <a:lnTo>
                    <a:pt x="135" y="736"/>
                  </a:lnTo>
                  <a:lnTo>
                    <a:pt x="130" y="733"/>
                  </a:lnTo>
                  <a:lnTo>
                    <a:pt x="125" y="728"/>
                  </a:lnTo>
                  <a:lnTo>
                    <a:pt x="118" y="719"/>
                  </a:lnTo>
                  <a:lnTo>
                    <a:pt x="115" y="711"/>
                  </a:lnTo>
                  <a:lnTo>
                    <a:pt x="108" y="701"/>
                  </a:lnTo>
                  <a:lnTo>
                    <a:pt x="95" y="684"/>
                  </a:lnTo>
                  <a:lnTo>
                    <a:pt x="78" y="667"/>
                  </a:lnTo>
                  <a:lnTo>
                    <a:pt x="66" y="659"/>
                  </a:lnTo>
                  <a:lnTo>
                    <a:pt x="56" y="650"/>
                  </a:lnTo>
                  <a:lnTo>
                    <a:pt x="49" y="638"/>
                  </a:lnTo>
                  <a:lnTo>
                    <a:pt x="41" y="625"/>
                  </a:lnTo>
                  <a:lnTo>
                    <a:pt x="31" y="613"/>
                  </a:lnTo>
                  <a:lnTo>
                    <a:pt x="22" y="605"/>
                  </a:lnTo>
                  <a:lnTo>
                    <a:pt x="19" y="605"/>
                  </a:lnTo>
                  <a:lnTo>
                    <a:pt x="14" y="603"/>
                  </a:lnTo>
                  <a:lnTo>
                    <a:pt x="7" y="601"/>
                  </a:lnTo>
                  <a:lnTo>
                    <a:pt x="6" y="596"/>
                  </a:lnTo>
                  <a:lnTo>
                    <a:pt x="4" y="590"/>
                  </a:lnTo>
                  <a:lnTo>
                    <a:pt x="2" y="585"/>
                  </a:lnTo>
                  <a:lnTo>
                    <a:pt x="0" y="581"/>
                  </a:lnTo>
                  <a:lnTo>
                    <a:pt x="0" y="578"/>
                  </a:lnTo>
                  <a:lnTo>
                    <a:pt x="2" y="575"/>
                  </a:lnTo>
                  <a:lnTo>
                    <a:pt x="9" y="575"/>
                  </a:lnTo>
                  <a:lnTo>
                    <a:pt x="27" y="575"/>
                  </a:lnTo>
                  <a:lnTo>
                    <a:pt x="53" y="578"/>
                  </a:lnTo>
                  <a:lnTo>
                    <a:pt x="85" y="580"/>
                  </a:lnTo>
                  <a:lnTo>
                    <a:pt x="120" y="583"/>
                  </a:lnTo>
                  <a:lnTo>
                    <a:pt x="160" y="588"/>
                  </a:lnTo>
                  <a:lnTo>
                    <a:pt x="202" y="591"/>
                  </a:lnTo>
                  <a:lnTo>
                    <a:pt x="244" y="595"/>
                  </a:lnTo>
                  <a:lnTo>
                    <a:pt x="285" y="600"/>
                  </a:lnTo>
                  <a:lnTo>
                    <a:pt x="321" y="601"/>
                  </a:lnTo>
                  <a:lnTo>
                    <a:pt x="353" y="605"/>
                  </a:lnTo>
                  <a:lnTo>
                    <a:pt x="379" y="605"/>
                  </a:lnTo>
                  <a:lnTo>
                    <a:pt x="395" y="605"/>
                  </a:lnTo>
                  <a:lnTo>
                    <a:pt x="404" y="603"/>
                  </a:lnTo>
                  <a:lnTo>
                    <a:pt x="407" y="595"/>
                  </a:lnTo>
                  <a:lnTo>
                    <a:pt x="411" y="576"/>
                  </a:lnTo>
                  <a:lnTo>
                    <a:pt x="414" y="549"/>
                  </a:lnTo>
                  <a:lnTo>
                    <a:pt x="417" y="517"/>
                  </a:lnTo>
                  <a:lnTo>
                    <a:pt x="421" y="479"/>
                  </a:lnTo>
                  <a:lnTo>
                    <a:pt x="426" y="437"/>
                  </a:lnTo>
                  <a:lnTo>
                    <a:pt x="429" y="395"/>
                  </a:lnTo>
                  <a:lnTo>
                    <a:pt x="432" y="351"/>
                  </a:lnTo>
                  <a:lnTo>
                    <a:pt x="436" y="311"/>
                  </a:lnTo>
                  <a:lnTo>
                    <a:pt x="437" y="276"/>
                  </a:lnTo>
                  <a:lnTo>
                    <a:pt x="439" y="245"/>
                  </a:lnTo>
                  <a:lnTo>
                    <a:pt x="441" y="222"/>
                  </a:lnTo>
                  <a:lnTo>
                    <a:pt x="441" y="208"/>
                  </a:lnTo>
                  <a:lnTo>
                    <a:pt x="441" y="193"/>
                  </a:lnTo>
                  <a:lnTo>
                    <a:pt x="442" y="170"/>
                  </a:lnTo>
                  <a:lnTo>
                    <a:pt x="444" y="141"/>
                  </a:lnTo>
                  <a:lnTo>
                    <a:pt x="448" y="107"/>
                  </a:lnTo>
                  <a:lnTo>
                    <a:pt x="449" y="71"/>
                  </a:lnTo>
                  <a:lnTo>
                    <a:pt x="453" y="35"/>
                  </a:lnTo>
                  <a:lnTo>
                    <a:pt x="45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 name="Freeform 53"/>
            <p:cNvSpPr>
              <a:spLocks/>
            </p:cNvSpPr>
            <p:nvPr/>
          </p:nvSpPr>
          <p:spPr bwMode="auto">
            <a:xfrm>
              <a:off x="7325555" y="5571867"/>
              <a:ext cx="756683" cy="577118"/>
            </a:xfrm>
            <a:custGeom>
              <a:avLst/>
              <a:gdLst>
                <a:gd name="T0" fmla="*/ 706 w 965"/>
                <a:gd name="T1" fmla="*/ 7 h 736"/>
                <a:gd name="T2" fmla="*/ 713 w 965"/>
                <a:gd name="T3" fmla="*/ 39 h 736"/>
                <a:gd name="T4" fmla="*/ 802 w 965"/>
                <a:gd name="T5" fmla="*/ 215 h 736"/>
                <a:gd name="T6" fmla="*/ 855 w 965"/>
                <a:gd name="T7" fmla="*/ 294 h 736"/>
                <a:gd name="T8" fmla="*/ 850 w 965"/>
                <a:gd name="T9" fmla="*/ 296 h 736"/>
                <a:gd name="T10" fmla="*/ 827 w 965"/>
                <a:gd name="T11" fmla="*/ 257 h 736"/>
                <a:gd name="T12" fmla="*/ 835 w 965"/>
                <a:gd name="T13" fmla="*/ 294 h 736"/>
                <a:gd name="T14" fmla="*/ 919 w 965"/>
                <a:gd name="T15" fmla="*/ 437 h 736"/>
                <a:gd name="T16" fmla="*/ 944 w 965"/>
                <a:gd name="T17" fmla="*/ 467 h 736"/>
                <a:gd name="T18" fmla="*/ 961 w 965"/>
                <a:gd name="T19" fmla="*/ 519 h 736"/>
                <a:gd name="T20" fmla="*/ 955 w 965"/>
                <a:gd name="T21" fmla="*/ 637 h 736"/>
                <a:gd name="T22" fmla="*/ 953 w 965"/>
                <a:gd name="T23" fmla="*/ 672 h 736"/>
                <a:gd name="T24" fmla="*/ 948 w 965"/>
                <a:gd name="T25" fmla="*/ 714 h 736"/>
                <a:gd name="T26" fmla="*/ 918 w 965"/>
                <a:gd name="T27" fmla="*/ 719 h 736"/>
                <a:gd name="T28" fmla="*/ 869 w 965"/>
                <a:gd name="T29" fmla="*/ 735 h 736"/>
                <a:gd name="T30" fmla="*/ 862 w 965"/>
                <a:gd name="T31" fmla="*/ 709 h 736"/>
                <a:gd name="T32" fmla="*/ 874 w 965"/>
                <a:gd name="T33" fmla="*/ 704 h 736"/>
                <a:gd name="T34" fmla="*/ 845 w 965"/>
                <a:gd name="T35" fmla="*/ 684 h 736"/>
                <a:gd name="T36" fmla="*/ 807 w 965"/>
                <a:gd name="T37" fmla="*/ 640 h 736"/>
                <a:gd name="T38" fmla="*/ 773 w 965"/>
                <a:gd name="T39" fmla="*/ 630 h 736"/>
                <a:gd name="T40" fmla="*/ 751 w 965"/>
                <a:gd name="T41" fmla="*/ 588 h 736"/>
                <a:gd name="T42" fmla="*/ 738 w 965"/>
                <a:gd name="T43" fmla="*/ 558 h 736"/>
                <a:gd name="T44" fmla="*/ 726 w 965"/>
                <a:gd name="T45" fmla="*/ 565 h 736"/>
                <a:gd name="T46" fmla="*/ 716 w 965"/>
                <a:gd name="T47" fmla="*/ 513 h 736"/>
                <a:gd name="T48" fmla="*/ 691 w 965"/>
                <a:gd name="T49" fmla="*/ 514 h 736"/>
                <a:gd name="T50" fmla="*/ 694 w 965"/>
                <a:gd name="T51" fmla="*/ 533 h 736"/>
                <a:gd name="T52" fmla="*/ 647 w 965"/>
                <a:gd name="T53" fmla="*/ 471 h 736"/>
                <a:gd name="T54" fmla="*/ 637 w 965"/>
                <a:gd name="T55" fmla="*/ 447 h 736"/>
                <a:gd name="T56" fmla="*/ 654 w 965"/>
                <a:gd name="T57" fmla="*/ 412 h 736"/>
                <a:gd name="T58" fmla="*/ 629 w 965"/>
                <a:gd name="T59" fmla="*/ 390 h 736"/>
                <a:gd name="T60" fmla="*/ 630 w 965"/>
                <a:gd name="T61" fmla="*/ 403 h 736"/>
                <a:gd name="T62" fmla="*/ 607 w 965"/>
                <a:gd name="T63" fmla="*/ 412 h 736"/>
                <a:gd name="T64" fmla="*/ 603 w 965"/>
                <a:gd name="T65" fmla="*/ 365 h 736"/>
                <a:gd name="T66" fmla="*/ 610 w 965"/>
                <a:gd name="T67" fmla="*/ 309 h 736"/>
                <a:gd name="T68" fmla="*/ 590 w 965"/>
                <a:gd name="T69" fmla="*/ 259 h 736"/>
                <a:gd name="T70" fmla="*/ 545 w 965"/>
                <a:gd name="T71" fmla="*/ 230 h 736"/>
                <a:gd name="T72" fmla="*/ 497 w 965"/>
                <a:gd name="T73" fmla="*/ 175 h 736"/>
                <a:gd name="T74" fmla="*/ 449 w 965"/>
                <a:gd name="T75" fmla="*/ 141 h 736"/>
                <a:gd name="T76" fmla="*/ 397 w 965"/>
                <a:gd name="T77" fmla="*/ 135 h 736"/>
                <a:gd name="T78" fmla="*/ 388 w 965"/>
                <a:gd name="T79" fmla="*/ 158 h 736"/>
                <a:gd name="T80" fmla="*/ 356 w 965"/>
                <a:gd name="T81" fmla="*/ 172 h 736"/>
                <a:gd name="T82" fmla="*/ 323 w 965"/>
                <a:gd name="T83" fmla="*/ 188 h 736"/>
                <a:gd name="T84" fmla="*/ 277 w 965"/>
                <a:gd name="T85" fmla="*/ 205 h 736"/>
                <a:gd name="T86" fmla="*/ 281 w 965"/>
                <a:gd name="T87" fmla="*/ 198 h 736"/>
                <a:gd name="T88" fmla="*/ 245 w 965"/>
                <a:gd name="T89" fmla="*/ 156 h 736"/>
                <a:gd name="T90" fmla="*/ 239 w 965"/>
                <a:gd name="T91" fmla="*/ 123 h 736"/>
                <a:gd name="T92" fmla="*/ 213 w 965"/>
                <a:gd name="T93" fmla="*/ 131 h 736"/>
                <a:gd name="T94" fmla="*/ 210 w 965"/>
                <a:gd name="T95" fmla="*/ 143 h 736"/>
                <a:gd name="T96" fmla="*/ 141 w 965"/>
                <a:gd name="T97" fmla="*/ 125 h 736"/>
                <a:gd name="T98" fmla="*/ 171 w 965"/>
                <a:gd name="T99" fmla="*/ 121 h 736"/>
                <a:gd name="T100" fmla="*/ 146 w 965"/>
                <a:gd name="T101" fmla="*/ 116 h 736"/>
                <a:gd name="T102" fmla="*/ 121 w 965"/>
                <a:gd name="T103" fmla="*/ 126 h 736"/>
                <a:gd name="T104" fmla="*/ 57 w 965"/>
                <a:gd name="T105" fmla="*/ 136 h 736"/>
                <a:gd name="T106" fmla="*/ 74 w 965"/>
                <a:gd name="T107" fmla="*/ 111 h 736"/>
                <a:gd name="T108" fmla="*/ 59 w 965"/>
                <a:gd name="T109" fmla="*/ 114 h 736"/>
                <a:gd name="T110" fmla="*/ 30 w 965"/>
                <a:gd name="T111" fmla="*/ 151 h 736"/>
                <a:gd name="T112" fmla="*/ 35 w 965"/>
                <a:gd name="T113" fmla="*/ 128 h 736"/>
                <a:gd name="T114" fmla="*/ 20 w 965"/>
                <a:gd name="T115" fmla="*/ 99 h 736"/>
                <a:gd name="T116" fmla="*/ 86 w 965"/>
                <a:gd name="T117" fmla="*/ 47 h 736"/>
                <a:gd name="T118" fmla="*/ 306 w 965"/>
                <a:gd name="T119" fmla="*/ 49 h 736"/>
                <a:gd name="T120" fmla="*/ 533 w 965"/>
                <a:gd name="T121" fmla="*/ 47 h 736"/>
                <a:gd name="T122" fmla="*/ 632 w 965"/>
                <a:gd name="T123" fmla="*/ 62 h 736"/>
                <a:gd name="T124" fmla="*/ 649 w 965"/>
                <a:gd name="T125"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5" h="736">
                  <a:moveTo>
                    <a:pt x="652" y="0"/>
                  </a:moveTo>
                  <a:lnTo>
                    <a:pt x="655" y="2"/>
                  </a:lnTo>
                  <a:lnTo>
                    <a:pt x="662" y="2"/>
                  </a:lnTo>
                  <a:lnTo>
                    <a:pt x="669" y="4"/>
                  </a:lnTo>
                  <a:lnTo>
                    <a:pt x="677" y="5"/>
                  </a:lnTo>
                  <a:lnTo>
                    <a:pt x="682" y="7"/>
                  </a:lnTo>
                  <a:lnTo>
                    <a:pt x="686" y="7"/>
                  </a:lnTo>
                  <a:lnTo>
                    <a:pt x="689" y="7"/>
                  </a:lnTo>
                  <a:lnTo>
                    <a:pt x="692" y="7"/>
                  </a:lnTo>
                  <a:lnTo>
                    <a:pt x="696" y="7"/>
                  </a:lnTo>
                  <a:lnTo>
                    <a:pt x="697" y="7"/>
                  </a:lnTo>
                  <a:lnTo>
                    <a:pt x="701" y="7"/>
                  </a:lnTo>
                  <a:lnTo>
                    <a:pt x="702" y="7"/>
                  </a:lnTo>
                  <a:lnTo>
                    <a:pt x="706" y="7"/>
                  </a:lnTo>
                  <a:lnTo>
                    <a:pt x="708" y="9"/>
                  </a:lnTo>
                  <a:lnTo>
                    <a:pt x="708" y="10"/>
                  </a:lnTo>
                  <a:lnTo>
                    <a:pt x="708" y="14"/>
                  </a:lnTo>
                  <a:lnTo>
                    <a:pt x="708" y="19"/>
                  </a:lnTo>
                  <a:lnTo>
                    <a:pt x="708" y="22"/>
                  </a:lnTo>
                  <a:lnTo>
                    <a:pt x="708" y="24"/>
                  </a:lnTo>
                  <a:lnTo>
                    <a:pt x="706" y="25"/>
                  </a:lnTo>
                  <a:lnTo>
                    <a:pt x="706" y="27"/>
                  </a:lnTo>
                  <a:lnTo>
                    <a:pt x="704" y="29"/>
                  </a:lnTo>
                  <a:lnTo>
                    <a:pt x="704" y="30"/>
                  </a:lnTo>
                  <a:lnTo>
                    <a:pt x="706" y="34"/>
                  </a:lnTo>
                  <a:lnTo>
                    <a:pt x="708" y="35"/>
                  </a:lnTo>
                  <a:lnTo>
                    <a:pt x="709" y="37"/>
                  </a:lnTo>
                  <a:lnTo>
                    <a:pt x="713" y="39"/>
                  </a:lnTo>
                  <a:lnTo>
                    <a:pt x="716" y="41"/>
                  </a:lnTo>
                  <a:lnTo>
                    <a:pt x="719" y="44"/>
                  </a:lnTo>
                  <a:lnTo>
                    <a:pt x="719" y="47"/>
                  </a:lnTo>
                  <a:lnTo>
                    <a:pt x="721" y="51"/>
                  </a:lnTo>
                  <a:lnTo>
                    <a:pt x="721" y="54"/>
                  </a:lnTo>
                  <a:lnTo>
                    <a:pt x="719" y="61"/>
                  </a:lnTo>
                  <a:lnTo>
                    <a:pt x="721" y="71"/>
                  </a:lnTo>
                  <a:lnTo>
                    <a:pt x="728" y="84"/>
                  </a:lnTo>
                  <a:lnTo>
                    <a:pt x="736" y="103"/>
                  </a:lnTo>
                  <a:lnTo>
                    <a:pt x="750" y="128"/>
                  </a:lnTo>
                  <a:lnTo>
                    <a:pt x="766" y="158"/>
                  </a:lnTo>
                  <a:lnTo>
                    <a:pt x="780" y="183"/>
                  </a:lnTo>
                  <a:lnTo>
                    <a:pt x="792" y="202"/>
                  </a:lnTo>
                  <a:lnTo>
                    <a:pt x="802" y="215"/>
                  </a:lnTo>
                  <a:lnTo>
                    <a:pt x="812" y="227"/>
                  </a:lnTo>
                  <a:lnTo>
                    <a:pt x="820" y="235"/>
                  </a:lnTo>
                  <a:lnTo>
                    <a:pt x="827" y="242"/>
                  </a:lnTo>
                  <a:lnTo>
                    <a:pt x="840" y="256"/>
                  </a:lnTo>
                  <a:lnTo>
                    <a:pt x="850" y="266"/>
                  </a:lnTo>
                  <a:lnTo>
                    <a:pt x="857" y="274"/>
                  </a:lnTo>
                  <a:lnTo>
                    <a:pt x="859" y="277"/>
                  </a:lnTo>
                  <a:lnTo>
                    <a:pt x="860" y="281"/>
                  </a:lnTo>
                  <a:lnTo>
                    <a:pt x="860" y="283"/>
                  </a:lnTo>
                  <a:lnTo>
                    <a:pt x="859" y="284"/>
                  </a:lnTo>
                  <a:lnTo>
                    <a:pt x="857" y="288"/>
                  </a:lnTo>
                  <a:lnTo>
                    <a:pt x="855" y="291"/>
                  </a:lnTo>
                  <a:lnTo>
                    <a:pt x="855" y="293"/>
                  </a:lnTo>
                  <a:lnTo>
                    <a:pt x="855" y="294"/>
                  </a:lnTo>
                  <a:lnTo>
                    <a:pt x="855" y="298"/>
                  </a:lnTo>
                  <a:lnTo>
                    <a:pt x="855" y="303"/>
                  </a:lnTo>
                  <a:lnTo>
                    <a:pt x="857" y="308"/>
                  </a:lnTo>
                  <a:lnTo>
                    <a:pt x="857" y="313"/>
                  </a:lnTo>
                  <a:lnTo>
                    <a:pt x="857" y="316"/>
                  </a:lnTo>
                  <a:lnTo>
                    <a:pt x="857" y="318"/>
                  </a:lnTo>
                  <a:lnTo>
                    <a:pt x="857" y="318"/>
                  </a:lnTo>
                  <a:lnTo>
                    <a:pt x="855" y="316"/>
                  </a:lnTo>
                  <a:lnTo>
                    <a:pt x="854" y="313"/>
                  </a:lnTo>
                  <a:lnTo>
                    <a:pt x="852" y="309"/>
                  </a:lnTo>
                  <a:lnTo>
                    <a:pt x="852" y="306"/>
                  </a:lnTo>
                  <a:lnTo>
                    <a:pt x="852" y="304"/>
                  </a:lnTo>
                  <a:lnTo>
                    <a:pt x="850" y="301"/>
                  </a:lnTo>
                  <a:lnTo>
                    <a:pt x="850" y="296"/>
                  </a:lnTo>
                  <a:lnTo>
                    <a:pt x="850" y="289"/>
                  </a:lnTo>
                  <a:lnTo>
                    <a:pt x="850" y="283"/>
                  </a:lnTo>
                  <a:lnTo>
                    <a:pt x="849" y="276"/>
                  </a:lnTo>
                  <a:lnTo>
                    <a:pt x="847" y="274"/>
                  </a:lnTo>
                  <a:lnTo>
                    <a:pt x="845" y="272"/>
                  </a:lnTo>
                  <a:lnTo>
                    <a:pt x="842" y="272"/>
                  </a:lnTo>
                  <a:lnTo>
                    <a:pt x="839" y="272"/>
                  </a:lnTo>
                  <a:lnTo>
                    <a:pt x="835" y="271"/>
                  </a:lnTo>
                  <a:lnTo>
                    <a:pt x="834" y="271"/>
                  </a:lnTo>
                  <a:lnTo>
                    <a:pt x="832" y="267"/>
                  </a:lnTo>
                  <a:lnTo>
                    <a:pt x="830" y="266"/>
                  </a:lnTo>
                  <a:lnTo>
                    <a:pt x="830" y="264"/>
                  </a:lnTo>
                  <a:lnTo>
                    <a:pt x="829" y="261"/>
                  </a:lnTo>
                  <a:lnTo>
                    <a:pt x="827" y="257"/>
                  </a:lnTo>
                  <a:lnTo>
                    <a:pt x="825" y="256"/>
                  </a:lnTo>
                  <a:lnTo>
                    <a:pt x="823" y="254"/>
                  </a:lnTo>
                  <a:lnTo>
                    <a:pt x="820" y="252"/>
                  </a:lnTo>
                  <a:lnTo>
                    <a:pt x="818" y="252"/>
                  </a:lnTo>
                  <a:lnTo>
                    <a:pt x="818" y="254"/>
                  </a:lnTo>
                  <a:lnTo>
                    <a:pt x="818" y="256"/>
                  </a:lnTo>
                  <a:lnTo>
                    <a:pt x="820" y="259"/>
                  </a:lnTo>
                  <a:lnTo>
                    <a:pt x="820" y="264"/>
                  </a:lnTo>
                  <a:lnTo>
                    <a:pt x="822" y="269"/>
                  </a:lnTo>
                  <a:lnTo>
                    <a:pt x="825" y="274"/>
                  </a:lnTo>
                  <a:lnTo>
                    <a:pt x="827" y="279"/>
                  </a:lnTo>
                  <a:lnTo>
                    <a:pt x="830" y="284"/>
                  </a:lnTo>
                  <a:lnTo>
                    <a:pt x="832" y="289"/>
                  </a:lnTo>
                  <a:lnTo>
                    <a:pt x="835" y="294"/>
                  </a:lnTo>
                  <a:lnTo>
                    <a:pt x="837" y="298"/>
                  </a:lnTo>
                  <a:lnTo>
                    <a:pt x="840" y="303"/>
                  </a:lnTo>
                  <a:lnTo>
                    <a:pt x="845" y="316"/>
                  </a:lnTo>
                  <a:lnTo>
                    <a:pt x="854" y="331"/>
                  </a:lnTo>
                  <a:lnTo>
                    <a:pt x="879" y="367"/>
                  </a:lnTo>
                  <a:lnTo>
                    <a:pt x="887" y="382"/>
                  </a:lnTo>
                  <a:lnTo>
                    <a:pt x="899" y="397"/>
                  </a:lnTo>
                  <a:lnTo>
                    <a:pt x="908" y="415"/>
                  </a:lnTo>
                  <a:lnTo>
                    <a:pt x="911" y="420"/>
                  </a:lnTo>
                  <a:lnTo>
                    <a:pt x="914" y="425"/>
                  </a:lnTo>
                  <a:lnTo>
                    <a:pt x="916" y="429"/>
                  </a:lnTo>
                  <a:lnTo>
                    <a:pt x="918" y="432"/>
                  </a:lnTo>
                  <a:lnTo>
                    <a:pt x="918" y="434"/>
                  </a:lnTo>
                  <a:lnTo>
                    <a:pt x="919" y="437"/>
                  </a:lnTo>
                  <a:lnTo>
                    <a:pt x="919" y="440"/>
                  </a:lnTo>
                  <a:lnTo>
                    <a:pt x="921" y="444"/>
                  </a:lnTo>
                  <a:lnTo>
                    <a:pt x="923" y="445"/>
                  </a:lnTo>
                  <a:lnTo>
                    <a:pt x="924" y="445"/>
                  </a:lnTo>
                  <a:lnTo>
                    <a:pt x="926" y="445"/>
                  </a:lnTo>
                  <a:lnTo>
                    <a:pt x="929" y="447"/>
                  </a:lnTo>
                  <a:lnTo>
                    <a:pt x="931" y="449"/>
                  </a:lnTo>
                  <a:lnTo>
                    <a:pt x="934" y="452"/>
                  </a:lnTo>
                  <a:lnTo>
                    <a:pt x="938" y="457"/>
                  </a:lnTo>
                  <a:lnTo>
                    <a:pt x="941" y="459"/>
                  </a:lnTo>
                  <a:lnTo>
                    <a:pt x="943" y="462"/>
                  </a:lnTo>
                  <a:lnTo>
                    <a:pt x="944" y="464"/>
                  </a:lnTo>
                  <a:lnTo>
                    <a:pt x="944" y="466"/>
                  </a:lnTo>
                  <a:lnTo>
                    <a:pt x="944" y="467"/>
                  </a:lnTo>
                  <a:lnTo>
                    <a:pt x="944" y="469"/>
                  </a:lnTo>
                  <a:lnTo>
                    <a:pt x="946" y="474"/>
                  </a:lnTo>
                  <a:lnTo>
                    <a:pt x="948" y="477"/>
                  </a:lnTo>
                  <a:lnTo>
                    <a:pt x="951" y="482"/>
                  </a:lnTo>
                  <a:lnTo>
                    <a:pt x="953" y="489"/>
                  </a:lnTo>
                  <a:lnTo>
                    <a:pt x="955" y="493"/>
                  </a:lnTo>
                  <a:lnTo>
                    <a:pt x="956" y="494"/>
                  </a:lnTo>
                  <a:lnTo>
                    <a:pt x="956" y="498"/>
                  </a:lnTo>
                  <a:lnTo>
                    <a:pt x="956" y="499"/>
                  </a:lnTo>
                  <a:lnTo>
                    <a:pt x="958" y="501"/>
                  </a:lnTo>
                  <a:lnTo>
                    <a:pt x="960" y="504"/>
                  </a:lnTo>
                  <a:lnTo>
                    <a:pt x="961" y="509"/>
                  </a:lnTo>
                  <a:lnTo>
                    <a:pt x="961" y="514"/>
                  </a:lnTo>
                  <a:lnTo>
                    <a:pt x="961" y="519"/>
                  </a:lnTo>
                  <a:lnTo>
                    <a:pt x="961" y="533"/>
                  </a:lnTo>
                  <a:lnTo>
                    <a:pt x="963" y="551"/>
                  </a:lnTo>
                  <a:lnTo>
                    <a:pt x="963" y="566"/>
                  </a:lnTo>
                  <a:lnTo>
                    <a:pt x="965" y="583"/>
                  </a:lnTo>
                  <a:lnTo>
                    <a:pt x="965" y="600"/>
                  </a:lnTo>
                  <a:lnTo>
                    <a:pt x="965" y="612"/>
                  </a:lnTo>
                  <a:lnTo>
                    <a:pt x="965" y="620"/>
                  </a:lnTo>
                  <a:lnTo>
                    <a:pt x="965" y="624"/>
                  </a:lnTo>
                  <a:lnTo>
                    <a:pt x="963" y="627"/>
                  </a:lnTo>
                  <a:lnTo>
                    <a:pt x="961" y="630"/>
                  </a:lnTo>
                  <a:lnTo>
                    <a:pt x="960" y="632"/>
                  </a:lnTo>
                  <a:lnTo>
                    <a:pt x="956" y="634"/>
                  </a:lnTo>
                  <a:lnTo>
                    <a:pt x="955" y="635"/>
                  </a:lnTo>
                  <a:lnTo>
                    <a:pt x="955" y="637"/>
                  </a:lnTo>
                  <a:lnTo>
                    <a:pt x="955" y="639"/>
                  </a:lnTo>
                  <a:lnTo>
                    <a:pt x="955" y="640"/>
                  </a:lnTo>
                  <a:lnTo>
                    <a:pt x="955" y="644"/>
                  </a:lnTo>
                  <a:lnTo>
                    <a:pt x="951" y="647"/>
                  </a:lnTo>
                  <a:lnTo>
                    <a:pt x="950" y="650"/>
                  </a:lnTo>
                  <a:lnTo>
                    <a:pt x="950" y="652"/>
                  </a:lnTo>
                  <a:lnTo>
                    <a:pt x="950" y="654"/>
                  </a:lnTo>
                  <a:lnTo>
                    <a:pt x="951" y="656"/>
                  </a:lnTo>
                  <a:lnTo>
                    <a:pt x="951" y="659"/>
                  </a:lnTo>
                  <a:lnTo>
                    <a:pt x="951" y="662"/>
                  </a:lnTo>
                  <a:lnTo>
                    <a:pt x="950" y="666"/>
                  </a:lnTo>
                  <a:lnTo>
                    <a:pt x="951" y="669"/>
                  </a:lnTo>
                  <a:lnTo>
                    <a:pt x="951" y="671"/>
                  </a:lnTo>
                  <a:lnTo>
                    <a:pt x="953" y="672"/>
                  </a:lnTo>
                  <a:lnTo>
                    <a:pt x="953" y="676"/>
                  </a:lnTo>
                  <a:lnTo>
                    <a:pt x="955" y="677"/>
                  </a:lnTo>
                  <a:lnTo>
                    <a:pt x="955" y="679"/>
                  </a:lnTo>
                  <a:lnTo>
                    <a:pt x="955" y="682"/>
                  </a:lnTo>
                  <a:lnTo>
                    <a:pt x="953" y="684"/>
                  </a:lnTo>
                  <a:lnTo>
                    <a:pt x="951" y="689"/>
                  </a:lnTo>
                  <a:lnTo>
                    <a:pt x="950" y="692"/>
                  </a:lnTo>
                  <a:lnTo>
                    <a:pt x="948" y="698"/>
                  </a:lnTo>
                  <a:lnTo>
                    <a:pt x="948" y="701"/>
                  </a:lnTo>
                  <a:lnTo>
                    <a:pt x="948" y="704"/>
                  </a:lnTo>
                  <a:lnTo>
                    <a:pt x="950" y="709"/>
                  </a:lnTo>
                  <a:lnTo>
                    <a:pt x="948" y="713"/>
                  </a:lnTo>
                  <a:lnTo>
                    <a:pt x="948" y="714"/>
                  </a:lnTo>
                  <a:lnTo>
                    <a:pt x="948" y="714"/>
                  </a:lnTo>
                  <a:lnTo>
                    <a:pt x="946" y="713"/>
                  </a:lnTo>
                  <a:lnTo>
                    <a:pt x="946" y="711"/>
                  </a:lnTo>
                  <a:lnTo>
                    <a:pt x="946" y="711"/>
                  </a:lnTo>
                  <a:lnTo>
                    <a:pt x="944" y="711"/>
                  </a:lnTo>
                  <a:lnTo>
                    <a:pt x="943" y="711"/>
                  </a:lnTo>
                  <a:lnTo>
                    <a:pt x="941" y="709"/>
                  </a:lnTo>
                  <a:lnTo>
                    <a:pt x="938" y="709"/>
                  </a:lnTo>
                  <a:lnTo>
                    <a:pt x="934" y="708"/>
                  </a:lnTo>
                  <a:lnTo>
                    <a:pt x="931" y="708"/>
                  </a:lnTo>
                  <a:lnTo>
                    <a:pt x="928" y="709"/>
                  </a:lnTo>
                  <a:lnTo>
                    <a:pt x="926" y="709"/>
                  </a:lnTo>
                  <a:lnTo>
                    <a:pt x="924" y="713"/>
                  </a:lnTo>
                  <a:lnTo>
                    <a:pt x="921" y="714"/>
                  </a:lnTo>
                  <a:lnTo>
                    <a:pt x="918" y="719"/>
                  </a:lnTo>
                  <a:lnTo>
                    <a:pt x="916" y="723"/>
                  </a:lnTo>
                  <a:lnTo>
                    <a:pt x="913" y="724"/>
                  </a:lnTo>
                  <a:lnTo>
                    <a:pt x="911" y="724"/>
                  </a:lnTo>
                  <a:lnTo>
                    <a:pt x="908" y="724"/>
                  </a:lnTo>
                  <a:lnTo>
                    <a:pt x="906" y="724"/>
                  </a:lnTo>
                  <a:lnTo>
                    <a:pt x="902" y="723"/>
                  </a:lnTo>
                  <a:lnTo>
                    <a:pt x="897" y="723"/>
                  </a:lnTo>
                  <a:lnTo>
                    <a:pt x="896" y="723"/>
                  </a:lnTo>
                  <a:lnTo>
                    <a:pt x="894" y="723"/>
                  </a:lnTo>
                  <a:lnTo>
                    <a:pt x="892" y="723"/>
                  </a:lnTo>
                  <a:lnTo>
                    <a:pt x="889" y="724"/>
                  </a:lnTo>
                  <a:lnTo>
                    <a:pt x="881" y="728"/>
                  </a:lnTo>
                  <a:lnTo>
                    <a:pt x="874" y="733"/>
                  </a:lnTo>
                  <a:lnTo>
                    <a:pt x="869" y="735"/>
                  </a:lnTo>
                  <a:lnTo>
                    <a:pt x="867" y="736"/>
                  </a:lnTo>
                  <a:lnTo>
                    <a:pt x="864" y="735"/>
                  </a:lnTo>
                  <a:lnTo>
                    <a:pt x="862" y="731"/>
                  </a:lnTo>
                  <a:lnTo>
                    <a:pt x="860" y="729"/>
                  </a:lnTo>
                  <a:lnTo>
                    <a:pt x="859" y="726"/>
                  </a:lnTo>
                  <a:lnTo>
                    <a:pt x="857" y="723"/>
                  </a:lnTo>
                  <a:lnTo>
                    <a:pt x="855" y="719"/>
                  </a:lnTo>
                  <a:lnTo>
                    <a:pt x="854" y="718"/>
                  </a:lnTo>
                  <a:lnTo>
                    <a:pt x="854" y="716"/>
                  </a:lnTo>
                  <a:lnTo>
                    <a:pt x="854" y="713"/>
                  </a:lnTo>
                  <a:lnTo>
                    <a:pt x="855" y="711"/>
                  </a:lnTo>
                  <a:lnTo>
                    <a:pt x="857" y="711"/>
                  </a:lnTo>
                  <a:lnTo>
                    <a:pt x="860" y="711"/>
                  </a:lnTo>
                  <a:lnTo>
                    <a:pt x="862" y="709"/>
                  </a:lnTo>
                  <a:lnTo>
                    <a:pt x="865" y="709"/>
                  </a:lnTo>
                  <a:lnTo>
                    <a:pt x="867" y="709"/>
                  </a:lnTo>
                  <a:lnTo>
                    <a:pt x="867" y="711"/>
                  </a:lnTo>
                  <a:lnTo>
                    <a:pt x="869" y="713"/>
                  </a:lnTo>
                  <a:lnTo>
                    <a:pt x="871" y="716"/>
                  </a:lnTo>
                  <a:lnTo>
                    <a:pt x="874" y="716"/>
                  </a:lnTo>
                  <a:lnTo>
                    <a:pt x="876" y="716"/>
                  </a:lnTo>
                  <a:lnTo>
                    <a:pt x="881" y="716"/>
                  </a:lnTo>
                  <a:lnTo>
                    <a:pt x="882" y="714"/>
                  </a:lnTo>
                  <a:lnTo>
                    <a:pt x="882" y="713"/>
                  </a:lnTo>
                  <a:lnTo>
                    <a:pt x="881" y="711"/>
                  </a:lnTo>
                  <a:lnTo>
                    <a:pt x="879" y="708"/>
                  </a:lnTo>
                  <a:lnTo>
                    <a:pt x="876" y="706"/>
                  </a:lnTo>
                  <a:lnTo>
                    <a:pt x="874" y="704"/>
                  </a:lnTo>
                  <a:lnTo>
                    <a:pt x="871" y="704"/>
                  </a:lnTo>
                  <a:lnTo>
                    <a:pt x="869" y="703"/>
                  </a:lnTo>
                  <a:lnTo>
                    <a:pt x="867" y="703"/>
                  </a:lnTo>
                  <a:lnTo>
                    <a:pt x="865" y="701"/>
                  </a:lnTo>
                  <a:lnTo>
                    <a:pt x="864" y="701"/>
                  </a:lnTo>
                  <a:lnTo>
                    <a:pt x="859" y="701"/>
                  </a:lnTo>
                  <a:lnTo>
                    <a:pt x="854" y="699"/>
                  </a:lnTo>
                  <a:lnTo>
                    <a:pt x="850" y="699"/>
                  </a:lnTo>
                  <a:lnTo>
                    <a:pt x="849" y="696"/>
                  </a:lnTo>
                  <a:lnTo>
                    <a:pt x="849" y="694"/>
                  </a:lnTo>
                  <a:lnTo>
                    <a:pt x="849" y="692"/>
                  </a:lnTo>
                  <a:lnTo>
                    <a:pt x="847" y="689"/>
                  </a:lnTo>
                  <a:lnTo>
                    <a:pt x="847" y="687"/>
                  </a:lnTo>
                  <a:lnTo>
                    <a:pt x="845" y="684"/>
                  </a:lnTo>
                  <a:lnTo>
                    <a:pt x="844" y="681"/>
                  </a:lnTo>
                  <a:lnTo>
                    <a:pt x="840" y="677"/>
                  </a:lnTo>
                  <a:lnTo>
                    <a:pt x="837" y="672"/>
                  </a:lnTo>
                  <a:lnTo>
                    <a:pt x="834" y="667"/>
                  </a:lnTo>
                  <a:lnTo>
                    <a:pt x="830" y="662"/>
                  </a:lnTo>
                  <a:lnTo>
                    <a:pt x="829" y="659"/>
                  </a:lnTo>
                  <a:lnTo>
                    <a:pt x="825" y="657"/>
                  </a:lnTo>
                  <a:lnTo>
                    <a:pt x="822" y="654"/>
                  </a:lnTo>
                  <a:lnTo>
                    <a:pt x="820" y="652"/>
                  </a:lnTo>
                  <a:lnTo>
                    <a:pt x="818" y="649"/>
                  </a:lnTo>
                  <a:lnTo>
                    <a:pt x="817" y="645"/>
                  </a:lnTo>
                  <a:lnTo>
                    <a:pt x="815" y="644"/>
                  </a:lnTo>
                  <a:lnTo>
                    <a:pt x="812" y="642"/>
                  </a:lnTo>
                  <a:lnTo>
                    <a:pt x="807" y="640"/>
                  </a:lnTo>
                  <a:lnTo>
                    <a:pt x="800" y="640"/>
                  </a:lnTo>
                  <a:lnTo>
                    <a:pt x="795" y="639"/>
                  </a:lnTo>
                  <a:lnTo>
                    <a:pt x="792" y="639"/>
                  </a:lnTo>
                  <a:lnTo>
                    <a:pt x="788" y="639"/>
                  </a:lnTo>
                  <a:lnTo>
                    <a:pt x="787" y="640"/>
                  </a:lnTo>
                  <a:lnTo>
                    <a:pt x="783" y="640"/>
                  </a:lnTo>
                  <a:lnTo>
                    <a:pt x="780" y="642"/>
                  </a:lnTo>
                  <a:lnTo>
                    <a:pt x="776" y="642"/>
                  </a:lnTo>
                  <a:lnTo>
                    <a:pt x="773" y="640"/>
                  </a:lnTo>
                  <a:lnTo>
                    <a:pt x="773" y="639"/>
                  </a:lnTo>
                  <a:lnTo>
                    <a:pt x="773" y="637"/>
                  </a:lnTo>
                  <a:lnTo>
                    <a:pt x="773" y="635"/>
                  </a:lnTo>
                  <a:lnTo>
                    <a:pt x="773" y="634"/>
                  </a:lnTo>
                  <a:lnTo>
                    <a:pt x="773" y="630"/>
                  </a:lnTo>
                  <a:lnTo>
                    <a:pt x="771" y="629"/>
                  </a:lnTo>
                  <a:lnTo>
                    <a:pt x="770" y="627"/>
                  </a:lnTo>
                  <a:lnTo>
                    <a:pt x="766" y="625"/>
                  </a:lnTo>
                  <a:lnTo>
                    <a:pt x="763" y="622"/>
                  </a:lnTo>
                  <a:lnTo>
                    <a:pt x="761" y="620"/>
                  </a:lnTo>
                  <a:lnTo>
                    <a:pt x="760" y="617"/>
                  </a:lnTo>
                  <a:lnTo>
                    <a:pt x="758" y="610"/>
                  </a:lnTo>
                  <a:lnTo>
                    <a:pt x="758" y="607"/>
                  </a:lnTo>
                  <a:lnTo>
                    <a:pt x="756" y="603"/>
                  </a:lnTo>
                  <a:lnTo>
                    <a:pt x="756" y="602"/>
                  </a:lnTo>
                  <a:lnTo>
                    <a:pt x="755" y="598"/>
                  </a:lnTo>
                  <a:lnTo>
                    <a:pt x="753" y="595"/>
                  </a:lnTo>
                  <a:lnTo>
                    <a:pt x="753" y="592"/>
                  </a:lnTo>
                  <a:lnTo>
                    <a:pt x="751" y="588"/>
                  </a:lnTo>
                  <a:lnTo>
                    <a:pt x="750" y="585"/>
                  </a:lnTo>
                  <a:lnTo>
                    <a:pt x="748" y="583"/>
                  </a:lnTo>
                  <a:lnTo>
                    <a:pt x="744" y="580"/>
                  </a:lnTo>
                  <a:lnTo>
                    <a:pt x="741" y="577"/>
                  </a:lnTo>
                  <a:lnTo>
                    <a:pt x="736" y="575"/>
                  </a:lnTo>
                  <a:lnTo>
                    <a:pt x="734" y="575"/>
                  </a:lnTo>
                  <a:lnTo>
                    <a:pt x="733" y="573"/>
                  </a:lnTo>
                  <a:lnTo>
                    <a:pt x="733" y="573"/>
                  </a:lnTo>
                  <a:lnTo>
                    <a:pt x="733" y="572"/>
                  </a:lnTo>
                  <a:lnTo>
                    <a:pt x="734" y="570"/>
                  </a:lnTo>
                  <a:lnTo>
                    <a:pt x="733" y="566"/>
                  </a:lnTo>
                  <a:lnTo>
                    <a:pt x="734" y="565"/>
                  </a:lnTo>
                  <a:lnTo>
                    <a:pt x="734" y="561"/>
                  </a:lnTo>
                  <a:lnTo>
                    <a:pt x="738" y="558"/>
                  </a:lnTo>
                  <a:lnTo>
                    <a:pt x="739" y="553"/>
                  </a:lnTo>
                  <a:lnTo>
                    <a:pt x="743" y="550"/>
                  </a:lnTo>
                  <a:lnTo>
                    <a:pt x="744" y="548"/>
                  </a:lnTo>
                  <a:lnTo>
                    <a:pt x="748" y="545"/>
                  </a:lnTo>
                  <a:lnTo>
                    <a:pt x="748" y="543"/>
                  </a:lnTo>
                  <a:lnTo>
                    <a:pt x="750" y="541"/>
                  </a:lnTo>
                  <a:lnTo>
                    <a:pt x="748" y="543"/>
                  </a:lnTo>
                  <a:lnTo>
                    <a:pt x="744" y="545"/>
                  </a:lnTo>
                  <a:lnTo>
                    <a:pt x="741" y="548"/>
                  </a:lnTo>
                  <a:lnTo>
                    <a:pt x="738" y="553"/>
                  </a:lnTo>
                  <a:lnTo>
                    <a:pt x="736" y="558"/>
                  </a:lnTo>
                  <a:lnTo>
                    <a:pt x="734" y="561"/>
                  </a:lnTo>
                  <a:lnTo>
                    <a:pt x="731" y="563"/>
                  </a:lnTo>
                  <a:lnTo>
                    <a:pt x="726" y="565"/>
                  </a:lnTo>
                  <a:lnTo>
                    <a:pt x="723" y="565"/>
                  </a:lnTo>
                  <a:lnTo>
                    <a:pt x="719" y="563"/>
                  </a:lnTo>
                  <a:lnTo>
                    <a:pt x="718" y="561"/>
                  </a:lnTo>
                  <a:lnTo>
                    <a:pt x="718" y="558"/>
                  </a:lnTo>
                  <a:lnTo>
                    <a:pt x="718" y="556"/>
                  </a:lnTo>
                  <a:lnTo>
                    <a:pt x="716" y="553"/>
                  </a:lnTo>
                  <a:lnTo>
                    <a:pt x="716" y="548"/>
                  </a:lnTo>
                  <a:lnTo>
                    <a:pt x="714" y="540"/>
                  </a:lnTo>
                  <a:lnTo>
                    <a:pt x="714" y="530"/>
                  </a:lnTo>
                  <a:lnTo>
                    <a:pt x="711" y="521"/>
                  </a:lnTo>
                  <a:lnTo>
                    <a:pt x="711" y="519"/>
                  </a:lnTo>
                  <a:lnTo>
                    <a:pt x="713" y="516"/>
                  </a:lnTo>
                  <a:lnTo>
                    <a:pt x="714" y="514"/>
                  </a:lnTo>
                  <a:lnTo>
                    <a:pt x="716" y="513"/>
                  </a:lnTo>
                  <a:lnTo>
                    <a:pt x="718" y="511"/>
                  </a:lnTo>
                  <a:lnTo>
                    <a:pt x="716" y="511"/>
                  </a:lnTo>
                  <a:lnTo>
                    <a:pt x="714" y="511"/>
                  </a:lnTo>
                  <a:lnTo>
                    <a:pt x="711" y="513"/>
                  </a:lnTo>
                  <a:lnTo>
                    <a:pt x="709" y="514"/>
                  </a:lnTo>
                  <a:lnTo>
                    <a:pt x="706" y="518"/>
                  </a:lnTo>
                  <a:lnTo>
                    <a:pt x="702" y="518"/>
                  </a:lnTo>
                  <a:lnTo>
                    <a:pt x="701" y="519"/>
                  </a:lnTo>
                  <a:lnTo>
                    <a:pt x="699" y="518"/>
                  </a:lnTo>
                  <a:lnTo>
                    <a:pt x="699" y="518"/>
                  </a:lnTo>
                  <a:lnTo>
                    <a:pt x="697" y="516"/>
                  </a:lnTo>
                  <a:lnTo>
                    <a:pt x="696" y="514"/>
                  </a:lnTo>
                  <a:lnTo>
                    <a:pt x="692" y="514"/>
                  </a:lnTo>
                  <a:lnTo>
                    <a:pt x="691" y="514"/>
                  </a:lnTo>
                  <a:lnTo>
                    <a:pt x="691" y="516"/>
                  </a:lnTo>
                  <a:lnTo>
                    <a:pt x="692" y="518"/>
                  </a:lnTo>
                  <a:lnTo>
                    <a:pt x="696" y="519"/>
                  </a:lnTo>
                  <a:lnTo>
                    <a:pt x="697" y="523"/>
                  </a:lnTo>
                  <a:lnTo>
                    <a:pt x="701" y="526"/>
                  </a:lnTo>
                  <a:lnTo>
                    <a:pt x="704" y="530"/>
                  </a:lnTo>
                  <a:lnTo>
                    <a:pt x="706" y="533"/>
                  </a:lnTo>
                  <a:lnTo>
                    <a:pt x="706" y="535"/>
                  </a:lnTo>
                  <a:lnTo>
                    <a:pt x="706" y="535"/>
                  </a:lnTo>
                  <a:lnTo>
                    <a:pt x="704" y="535"/>
                  </a:lnTo>
                  <a:lnTo>
                    <a:pt x="702" y="535"/>
                  </a:lnTo>
                  <a:lnTo>
                    <a:pt x="699" y="535"/>
                  </a:lnTo>
                  <a:lnTo>
                    <a:pt x="697" y="535"/>
                  </a:lnTo>
                  <a:lnTo>
                    <a:pt x="694" y="533"/>
                  </a:lnTo>
                  <a:lnTo>
                    <a:pt x="689" y="533"/>
                  </a:lnTo>
                  <a:lnTo>
                    <a:pt x="684" y="530"/>
                  </a:lnTo>
                  <a:lnTo>
                    <a:pt x="679" y="526"/>
                  </a:lnTo>
                  <a:lnTo>
                    <a:pt x="674" y="521"/>
                  </a:lnTo>
                  <a:lnTo>
                    <a:pt x="669" y="514"/>
                  </a:lnTo>
                  <a:lnTo>
                    <a:pt x="662" y="504"/>
                  </a:lnTo>
                  <a:lnTo>
                    <a:pt x="655" y="494"/>
                  </a:lnTo>
                  <a:lnTo>
                    <a:pt x="654" y="489"/>
                  </a:lnTo>
                  <a:lnTo>
                    <a:pt x="650" y="486"/>
                  </a:lnTo>
                  <a:lnTo>
                    <a:pt x="650" y="482"/>
                  </a:lnTo>
                  <a:lnTo>
                    <a:pt x="650" y="479"/>
                  </a:lnTo>
                  <a:lnTo>
                    <a:pt x="649" y="476"/>
                  </a:lnTo>
                  <a:lnTo>
                    <a:pt x="649" y="472"/>
                  </a:lnTo>
                  <a:lnTo>
                    <a:pt x="647" y="471"/>
                  </a:lnTo>
                  <a:lnTo>
                    <a:pt x="644" y="467"/>
                  </a:lnTo>
                  <a:lnTo>
                    <a:pt x="640" y="464"/>
                  </a:lnTo>
                  <a:lnTo>
                    <a:pt x="637" y="461"/>
                  </a:lnTo>
                  <a:lnTo>
                    <a:pt x="634" y="459"/>
                  </a:lnTo>
                  <a:lnTo>
                    <a:pt x="629" y="456"/>
                  </a:lnTo>
                  <a:lnTo>
                    <a:pt x="625" y="452"/>
                  </a:lnTo>
                  <a:lnTo>
                    <a:pt x="622" y="451"/>
                  </a:lnTo>
                  <a:lnTo>
                    <a:pt x="622" y="449"/>
                  </a:lnTo>
                  <a:lnTo>
                    <a:pt x="622" y="449"/>
                  </a:lnTo>
                  <a:lnTo>
                    <a:pt x="624" y="449"/>
                  </a:lnTo>
                  <a:lnTo>
                    <a:pt x="627" y="447"/>
                  </a:lnTo>
                  <a:lnTo>
                    <a:pt x="630" y="447"/>
                  </a:lnTo>
                  <a:lnTo>
                    <a:pt x="634" y="447"/>
                  </a:lnTo>
                  <a:lnTo>
                    <a:pt x="637" y="447"/>
                  </a:lnTo>
                  <a:lnTo>
                    <a:pt x="639" y="445"/>
                  </a:lnTo>
                  <a:lnTo>
                    <a:pt x="639" y="444"/>
                  </a:lnTo>
                  <a:lnTo>
                    <a:pt x="640" y="442"/>
                  </a:lnTo>
                  <a:lnTo>
                    <a:pt x="640" y="440"/>
                  </a:lnTo>
                  <a:lnTo>
                    <a:pt x="642" y="437"/>
                  </a:lnTo>
                  <a:lnTo>
                    <a:pt x="642" y="434"/>
                  </a:lnTo>
                  <a:lnTo>
                    <a:pt x="644" y="429"/>
                  </a:lnTo>
                  <a:lnTo>
                    <a:pt x="644" y="425"/>
                  </a:lnTo>
                  <a:lnTo>
                    <a:pt x="645" y="422"/>
                  </a:lnTo>
                  <a:lnTo>
                    <a:pt x="647" y="420"/>
                  </a:lnTo>
                  <a:lnTo>
                    <a:pt x="647" y="419"/>
                  </a:lnTo>
                  <a:lnTo>
                    <a:pt x="650" y="417"/>
                  </a:lnTo>
                  <a:lnTo>
                    <a:pt x="652" y="415"/>
                  </a:lnTo>
                  <a:lnTo>
                    <a:pt x="654" y="412"/>
                  </a:lnTo>
                  <a:lnTo>
                    <a:pt x="654" y="407"/>
                  </a:lnTo>
                  <a:lnTo>
                    <a:pt x="654" y="403"/>
                  </a:lnTo>
                  <a:lnTo>
                    <a:pt x="652" y="400"/>
                  </a:lnTo>
                  <a:lnTo>
                    <a:pt x="650" y="397"/>
                  </a:lnTo>
                  <a:lnTo>
                    <a:pt x="649" y="393"/>
                  </a:lnTo>
                  <a:lnTo>
                    <a:pt x="647" y="392"/>
                  </a:lnTo>
                  <a:lnTo>
                    <a:pt x="645" y="390"/>
                  </a:lnTo>
                  <a:lnTo>
                    <a:pt x="644" y="392"/>
                  </a:lnTo>
                  <a:lnTo>
                    <a:pt x="642" y="393"/>
                  </a:lnTo>
                  <a:lnTo>
                    <a:pt x="640" y="395"/>
                  </a:lnTo>
                  <a:lnTo>
                    <a:pt x="637" y="395"/>
                  </a:lnTo>
                  <a:lnTo>
                    <a:pt x="634" y="395"/>
                  </a:lnTo>
                  <a:lnTo>
                    <a:pt x="632" y="393"/>
                  </a:lnTo>
                  <a:lnTo>
                    <a:pt x="629" y="390"/>
                  </a:lnTo>
                  <a:lnTo>
                    <a:pt x="627" y="387"/>
                  </a:lnTo>
                  <a:lnTo>
                    <a:pt x="624" y="385"/>
                  </a:lnTo>
                  <a:lnTo>
                    <a:pt x="620" y="383"/>
                  </a:lnTo>
                  <a:lnTo>
                    <a:pt x="618" y="383"/>
                  </a:lnTo>
                  <a:lnTo>
                    <a:pt x="618" y="383"/>
                  </a:lnTo>
                  <a:lnTo>
                    <a:pt x="618" y="385"/>
                  </a:lnTo>
                  <a:lnTo>
                    <a:pt x="620" y="387"/>
                  </a:lnTo>
                  <a:lnTo>
                    <a:pt x="622" y="390"/>
                  </a:lnTo>
                  <a:lnTo>
                    <a:pt x="624" y="393"/>
                  </a:lnTo>
                  <a:lnTo>
                    <a:pt x="625" y="395"/>
                  </a:lnTo>
                  <a:lnTo>
                    <a:pt x="625" y="400"/>
                  </a:lnTo>
                  <a:lnTo>
                    <a:pt x="627" y="402"/>
                  </a:lnTo>
                  <a:lnTo>
                    <a:pt x="629" y="402"/>
                  </a:lnTo>
                  <a:lnTo>
                    <a:pt x="630" y="403"/>
                  </a:lnTo>
                  <a:lnTo>
                    <a:pt x="634" y="405"/>
                  </a:lnTo>
                  <a:lnTo>
                    <a:pt x="635" y="409"/>
                  </a:lnTo>
                  <a:lnTo>
                    <a:pt x="634" y="412"/>
                  </a:lnTo>
                  <a:lnTo>
                    <a:pt x="632" y="417"/>
                  </a:lnTo>
                  <a:lnTo>
                    <a:pt x="629" y="424"/>
                  </a:lnTo>
                  <a:lnTo>
                    <a:pt x="625" y="427"/>
                  </a:lnTo>
                  <a:lnTo>
                    <a:pt x="624" y="427"/>
                  </a:lnTo>
                  <a:lnTo>
                    <a:pt x="622" y="427"/>
                  </a:lnTo>
                  <a:lnTo>
                    <a:pt x="618" y="424"/>
                  </a:lnTo>
                  <a:lnTo>
                    <a:pt x="617" y="422"/>
                  </a:lnTo>
                  <a:lnTo>
                    <a:pt x="615" y="420"/>
                  </a:lnTo>
                  <a:lnTo>
                    <a:pt x="613" y="417"/>
                  </a:lnTo>
                  <a:lnTo>
                    <a:pt x="610" y="415"/>
                  </a:lnTo>
                  <a:lnTo>
                    <a:pt x="607" y="412"/>
                  </a:lnTo>
                  <a:lnTo>
                    <a:pt x="603" y="409"/>
                  </a:lnTo>
                  <a:lnTo>
                    <a:pt x="602" y="405"/>
                  </a:lnTo>
                  <a:lnTo>
                    <a:pt x="600" y="403"/>
                  </a:lnTo>
                  <a:lnTo>
                    <a:pt x="602" y="402"/>
                  </a:lnTo>
                  <a:lnTo>
                    <a:pt x="602" y="402"/>
                  </a:lnTo>
                  <a:lnTo>
                    <a:pt x="603" y="400"/>
                  </a:lnTo>
                  <a:lnTo>
                    <a:pt x="605" y="398"/>
                  </a:lnTo>
                  <a:lnTo>
                    <a:pt x="605" y="395"/>
                  </a:lnTo>
                  <a:lnTo>
                    <a:pt x="607" y="390"/>
                  </a:lnTo>
                  <a:lnTo>
                    <a:pt x="607" y="387"/>
                  </a:lnTo>
                  <a:lnTo>
                    <a:pt x="607" y="382"/>
                  </a:lnTo>
                  <a:lnTo>
                    <a:pt x="605" y="377"/>
                  </a:lnTo>
                  <a:lnTo>
                    <a:pt x="605" y="368"/>
                  </a:lnTo>
                  <a:lnTo>
                    <a:pt x="603" y="365"/>
                  </a:lnTo>
                  <a:lnTo>
                    <a:pt x="603" y="361"/>
                  </a:lnTo>
                  <a:lnTo>
                    <a:pt x="603" y="361"/>
                  </a:lnTo>
                  <a:lnTo>
                    <a:pt x="603" y="361"/>
                  </a:lnTo>
                  <a:lnTo>
                    <a:pt x="605" y="361"/>
                  </a:lnTo>
                  <a:lnTo>
                    <a:pt x="605" y="361"/>
                  </a:lnTo>
                  <a:lnTo>
                    <a:pt x="607" y="361"/>
                  </a:lnTo>
                  <a:lnTo>
                    <a:pt x="608" y="358"/>
                  </a:lnTo>
                  <a:lnTo>
                    <a:pt x="610" y="350"/>
                  </a:lnTo>
                  <a:lnTo>
                    <a:pt x="610" y="340"/>
                  </a:lnTo>
                  <a:lnTo>
                    <a:pt x="610" y="330"/>
                  </a:lnTo>
                  <a:lnTo>
                    <a:pt x="612" y="325"/>
                  </a:lnTo>
                  <a:lnTo>
                    <a:pt x="612" y="319"/>
                  </a:lnTo>
                  <a:lnTo>
                    <a:pt x="612" y="314"/>
                  </a:lnTo>
                  <a:lnTo>
                    <a:pt x="610" y="309"/>
                  </a:lnTo>
                  <a:lnTo>
                    <a:pt x="608" y="306"/>
                  </a:lnTo>
                  <a:lnTo>
                    <a:pt x="608" y="299"/>
                  </a:lnTo>
                  <a:lnTo>
                    <a:pt x="608" y="294"/>
                  </a:lnTo>
                  <a:lnTo>
                    <a:pt x="608" y="288"/>
                  </a:lnTo>
                  <a:lnTo>
                    <a:pt x="608" y="283"/>
                  </a:lnTo>
                  <a:lnTo>
                    <a:pt x="607" y="277"/>
                  </a:lnTo>
                  <a:lnTo>
                    <a:pt x="607" y="274"/>
                  </a:lnTo>
                  <a:lnTo>
                    <a:pt x="605" y="271"/>
                  </a:lnTo>
                  <a:lnTo>
                    <a:pt x="605" y="267"/>
                  </a:lnTo>
                  <a:lnTo>
                    <a:pt x="603" y="266"/>
                  </a:lnTo>
                  <a:lnTo>
                    <a:pt x="600" y="264"/>
                  </a:lnTo>
                  <a:lnTo>
                    <a:pt x="595" y="262"/>
                  </a:lnTo>
                  <a:lnTo>
                    <a:pt x="592" y="261"/>
                  </a:lnTo>
                  <a:lnTo>
                    <a:pt x="590" y="259"/>
                  </a:lnTo>
                  <a:lnTo>
                    <a:pt x="590" y="256"/>
                  </a:lnTo>
                  <a:lnTo>
                    <a:pt x="590" y="252"/>
                  </a:lnTo>
                  <a:lnTo>
                    <a:pt x="590" y="249"/>
                  </a:lnTo>
                  <a:lnTo>
                    <a:pt x="587" y="244"/>
                  </a:lnTo>
                  <a:lnTo>
                    <a:pt x="585" y="240"/>
                  </a:lnTo>
                  <a:lnTo>
                    <a:pt x="581" y="237"/>
                  </a:lnTo>
                  <a:lnTo>
                    <a:pt x="578" y="235"/>
                  </a:lnTo>
                  <a:lnTo>
                    <a:pt x="573" y="235"/>
                  </a:lnTo>
                  <a:lnTo>
                    <a:pt x="568" y="235"/>
                  </a:lnTo>
                  <a:lnTo>
                    <a:pt x="563" y="235"/>
                  </a:lnTo>
                  <a:lnTo>
                    <a:pt x="558" y="235"/>
                  </a:lnTo>
                  <a:lnTo>
                    <a:pt x="555" y="235"/>
                  </a:lnTo>
                  <a:lnTo>
                    <a:pt x="550" y="234"/>
                  </a:lnTo>
                  <a:lnTo>
                    <a:pt x="545" y="230"/>
                  </a:lnTo>
                  <a:lnTo>
                    <a:pt x="541" y="225"/>
                  </a:lnTo>
                  <a:lnTo>
                    <a:pt x="538" y="222"/>
                  </a:lnTo>
                  <a:lnTo>
                    <a:pt x="534" y="217"/>
                  </a:lnTo>
                  <a:lnTo>
                    <a:pt x="531" y="214"/>
                  </a:lnTo>
                  <a:lnTo>
                    <a:pt x="526" y="210"/>
                  </a:lnTo>
                  <a:lnTo>
                    <a:pt x="519" y="205"/>
                  </a:lnTo>
                  <a:lnTo>
                    <a:pt x="513" y="202"/>
                  </a:lnTo>
                  <a:lnTo>
                    <a:pt x="506" y="197"/>
                  </a:lnTo>
                  <a:lnTo>
                    <a:pt x="503" y="193"/>
                  </a:lnTo>
                  <a:lnTo>
                    <a:pt x="503" y="190"/>
                  </a:lnTo>
                  <a:lnTo>
                    <a:pt x="503" y="187"/>
                  </a:lnTo>
                  <a:lnTo>
                    <a:pt x="501" y="183"/>
                  </a:lnTo>
                  <a:lnTo>
                    <a:pt x="499" y="178"/>
                  </a:lnTo>
                  <a:lnTo>
                    <a:pt x="497" y="175"/>
                  </a:lnTo>
                  <a:lnTo>
                    <a:pt x="494" y="172"/>
                  </a:lnTo>
                  <a:lnTo>
                    <a:pt x="491" y="172"/>
                  </a:lnTo>
                  <a:lnTo>
                    <a:pt x="487" y="172"/>
                  </a:lnTo>
                  <a:lnTo>
                    <a:pt x="484" y="170"/>
                  </a:lnTo>
                  <a:lnTo>
                    <a:pt x="479" y="167"/>
                  </a:lnTo>
                  <a:lnTo>
                    <a:pt x="476" y="162"/>
                  </a:lnTo>
                  <a:lnTo>
                    <a:pt x="474" y="158"/>
                  </a:lnTo>
                  <a:lnTo>
                    <a:pt x="471" y="153"/>
                  </a:lnTo>
                  <a:lnTo>
                    <a:pt x="467" y="150"/>
                  </a:lnTo>
                  <a:lnTo>
                    <a:pt x="464" y="148"/>
                  </a:lnTo>
                  <a:lnTo>
                    <a:pt x="459" y="146"/>
                  </a:lnTo>
                  <a:lnTo>
                    <a:pt x="454" y="143"/>
                  </a:lnTo>
                  <a:lnTo>
                    <a:pt x="450" y="141"/>
                  </a:lnTo>
                  <a:lnTo>
                    <a:pt x="449" y="141"/>
                  </a:lnTo>
                  <a:lnTo>
                    <a:pt x="445" y="141"/>
                  </a:lnTo>
                  <a:lnTo>
                    <a:pt x="444" y="140"/>
                  </a:lnTo>
                  <a:lnTo>
                    <a:pt x="442" y="140"/>
                  </a:lnTo>
                  <a:lnTo>
                    <a:pt x="437" y="138"/>
                  </a:lnTo>
                  <a:lnTo>
                    <a:pt x="432" y="135"/>
                  </a:lnTo>
                  <a:lnTo>
                    <a:pt x="427" y="131"/>
                  </a:lnTo>
                  <a:lnTo>
                    <a:pt x="422" y="130"/>
                  </a:lnTo>
                  <a:lnTo>
                    <a:pt x="418" y="130"/>
                  </a:lnTo>
                  <a:lnTo>
                    <a:pt x="415" y="131"/>
                  </a:lnTo>
                  <a:lnTo>
                    <a:pt x="413" y="131"/>
                  </a:lnTo>
                  <a:lnTo>
                    <a:pt x="410" y="133"/>
                  </a:lnTo>
                  <a:lnTo>
                    <a:pt x="408" y="133"/>
                  </a:lnTo>
                  <a:lnTo>
                    <a:pt x="403" y="135"/>
                  </a:lnTo>
                  <a:lnTo>
                    <a:pt x="397" y="135"/>
                  </a:lnTo>
                  <a:lnTo>
                    <a:pt x="390" y="138"/>
                  </a:lnTo>
                  <a:lnTo>
                    <a:pt x="388" y="140"/>
                  </a:lnTo>
                  <a:lnTo>
                    <a:pt x="385" y="141"/>
                  </a:lnTo>
                  <a:lnTo>
                    <a:pt x="383" y="143"/>
                  </a:lnTo>
                  <a:lnTo>
                    <a:pt x="382" y="146"/>
                  </a:lnTo>
                  <a:lnTo>
                    <a:pt x="378" y="150"/>
                  </a:lnTo>
                  <a:lnTo>
                    <a:pt x="376" y="151"/>
                  </a:lnTo>
                  <a:lnTo>
                    <a:pt x="376" y="153"/>
                  </a:lnTo>
                  <a:lnTo>
                    <a:pt x="376" y="153"/>
                  </a:lnTo>
                  <a:lnTo>
                    <a:pt x="378" y="153"/>
                  </a:lnTo>
                  <a:lnTo>
                    <a:pt x="380" y="155"/>
                  </a:lnTo>
                  <a:lnTo>
                    <a:pt x="383" y="155"/>
                  </a:lnTo>
                  <a:lnTo>
                    <a:pt x="385" y="156"/>
                  </a:lnTo>
                  <a:lnTo>
                    <a:pt x="388" y="158"/>
                  </a:lnTo>
                  <a:lnTo>
                    <a:pt x="390" y="162"/>
                  </a:lnTo>
                  <a:lnTo>
                    <a:pt x="390" y="163"/>
                  </a:lnTo>
                  <a:lnTo>
                    <a:pt x="390" y="163"/>
                  </a:lnTo>
                  <a:lnTo>
                    <a:pt x="388" y="163"/>
                  </a:lnTo>
                  <a:lnTo>
                    <a:pt x="387" y="163"/>
                  </a:lnTo>
                  <a:lnTo>
                    <a:pt x="383" y="163"/>
                  </a:lnTo>
                  <a:lnTo>
                    <a:pt x="382" y="163"/>
                  </a:lnTo>
                  <a:lnTo>
                    <a:pt x="376" y="163"/>
                  </a:lnTo>
                  <a:lnTo>
                    <a:pt x="375" y="163"/>
                  </a:lnTo>
                  <a:lnTo>
                    <a:pt x="371" y="165"/>
                  </a:lnTo>
                  <a:lnTo>
                    <a:pt x="368" y="165"/>
                  </a:lnTo>
                  <a:lnTo>
                    <a:pt x="363" y="167"/>
                  </a:lnTo>
                  <a:lnTo>
                    <a:pt x="360" y="170"/>
                  </a:lnTo>
                  <a:lnTo>
                    <a:pt x="356" y="172"/>
                  </a:lnTo>
                  <a:lnTo>
                    <a:pt x="355" y="173"/>
                  </a:lnTo>
                  <a:lnTo>
                    <a:pt x="353" y="175"/>
                  </a:lnTo>
                  <a:lnTo>
                    <a:pt x="351" y="177"/>
                  </a:lnTo>
                  <a:lnTo>
                    <a:pt x="348" y="180"/>
                  </a:lnTo>
                  <a:lnTo>
                    <a:pt x="346" y="182"/>
                  </a:lnTo>
                  <a:lnTo>
                    <a:pt x="343" y="183"/>
                  </a:lnTo>
                  <a:lnTo>
                    <a:pt x="338" y="187"/>
                  </a:lnTo>
                  <a:lnTo>
                    <a:pt x="334" y="187"/>
                  </a:lnTo>
                  <a:lnTo>
                    <a:pt x="333" y="187"/>
                  </a:lnTo>
                  <a:lnTo>
                    <a:pt x="331" y="187"/>
                  </a:lnTo>
                  <a:lnTo>
                    <a:pt x="329" y="185"/>
                  </a:lnTo>
                  <a:lnTo>
                    <a:pt x="328" y="185"/>
                  </a:lnTo>
                  <a:lnTo>
                    <a:pt x="324" y="187"/>
                  </a:lnTo>
                  <a:lnTo>
                    <a:pt x="323" y="188"/>
                  </a:lnTo>
                  <a:lnTo>
                    <a:pt x="319" y="192"/>
                  </a:lnTo>
                  <a:lnTo>
                    <a:pt x="316" y="195"/>
                  </a:lnTo>
                  <a:lnTo>
                    <a:pt x="313" y="197"/>
                  </a:lnTo>
                  <a:lnTo>
                    <a:pt x="309" y="198"/>
                  </a:lnTo>
                  <a:lnTo>
                    <a:pt x="306" y="198"/>
                  </a:lnTo>
                  <a:lnTo>
                    <a:pt x="303" y="198"/>
                  </a:lnTo>
                  <a:lnTo>
                    <a:pt x="299" y="198"/>
                  </a:lnTo>
                  <a:lnTo>
                    <a:pt x="296" y="198"/>
                  </a:lnTo>
                  <a:lnTo>
                    <a:pt x="294" y="200"/>
                  </a:lnTo>
                  <a:lnTo>
                    <a:pt x="292" y="202"/>
                  </a:lnTo>
                  <a:lnTo>
                    <a:pt x="289" y="204"/>
                  </a:lnTo>
                  <a:lnTo>
                    <a:pt x="286" y="204"/>
                  </a:lnTo>
                  <a:lnTo>
                    <a:pt x="282" y="205"/>
                  </a:lnTo>
                  <a:lnTo>
                    <a:pt x="277" y="205"/>
                  </a:lnTo>
                  <a:lnTo>
                    <a:pt x="276" y="204"/>
                  </a:lnTo>
                  <a:lnTo>
                    <a:pt x="272" y="204"/>
                  </a:lnTo>
                  <a:lnTo>
                    <a:pt x="271" y="200"/>
                  </a:lnTo>
                  <a:lnTo>
                    <a:pt x="269" y="197"/>
                  </a:lnTo>
                  <a:lnTo>
                    <a:pt x="269" y="195"/>
                  </a:lnTo>
                  <a:lnTo>
                    <a:pt x="269" y="193"/>
                  </a:lnTo>
                  <a:lnTo>
                    <a:pt x="271" y="193"/>
                  </a:lnTo>
                  <a:lnTo>
                    <a:pt x="272" y="193"/>
                  </a:lnTo>
                  <a:lnTo>
                    <a:pt x="274" y="195"/>
                  </a:lnTo>
                  <a:lnTo>
                    <a:pt x="274" y="197"/>
                  </a:lnTo>
                  <a:lnTo>
                    <a:pt x="276" y="200"/>
                  </a:lnTo>
                  <a:lnTo>
                    <a:pt x="277" y="200"/>
                  </a:lnTo>
                  <a:lnTo>
                    <a:pt x="279" y="200"/>
                  </a:lnTo>
                  <a:lnTo>
                    <a:pt x="281" y="198"/>
                  </a:lnTo>
                  <a:lnTo>
                    <a:pt x="282" y="197"/>
                  </a:lnTo>
                  <a:lnTo>
                    <a:pt x="282" y="193"/>
                  </a:lnTo>
                  <a:lnTo>
                    <a:pt x="281" y="190"/>
                  </a:lnTo>
                  <a:lnTo>
                    <a:pt x="279" y="187"/>
                  </a:lnTo>
                  <a:lnTo>
                    <a:pt x="279" y="183"/>
                  </a:lnTo>
                  <a:lnTo>
                    <a:pt x="276" y="180"/>
                  </a:lnTo>
                  <a:lnTo>
                    <a:pt x="271" y="177"/>
                  </a:lnTo>
                  <a:lnTo>
                    <a:pt x="267" y="173"/>
                  </a:lnTo>
                  <a:lnTo>
                    <a:pt x="262" y="172"/>
                  </a:lnTo>
                  <a:lnTo>
                    <a:pt x="259" y="170"/>
                  </a:lnTo>
                  <a:lnTo>
                    <a:pt x="254" y="167"/>
                  </a:lnTo>
                  <a:lnTo>
                    <a:pt x="250" y="163"/>
                  </a:lnTo>
                  <a:lnTo>
                    <a:pt x="247" y="158"/>
                  </a:lnTo>
                  <a:lnTo>
                    <a:pt x="245" y="156"/>
                  </a:lnTo>
                  <a:lnTo>
                    <a:pt x="244" y="155"/>
                  </a:lnTo>
                  <a:lnTo>
                    <a:pt x="244" y="153"/>
                  </a:lnTo>
                  <a:lnTo>
                    <a:pt x="244" y="153"/>
                  </a:lnTo>
                  <a:lnTo>
                    <a:pt x="244" y="151"/>
                  </a:lnTo>
                  <a:lnTo>
                    <a:pt x="240" y="150"/>
                  </a:lnTo>
                  <a:lnTo>
                    <a:pt x="235" y="148"/>
                  </a:lnTo>
                  <a:lnTo>
                    <a:pt x="234" y="145"/>
                  </a:lnTo>
                  <a:lnTo>
                    <a:pt x="232" y="141"/>
                  </a:lnTo>
                  <a:lnTo>
                    <a:pt x="234" y="138"/>
                  </a:lnTo>
                  <a:lnTo>
                    <a:pt x="235" y="135"/>
                  </a:lnTo>
                  <a:lnTo>
                    <a:pt x="237" y="131"/>
                  </a:lnTo>
                  <a:lnTo>
                    <a:pt x="239" y="126"/>
                  </a:lnTo>
                  <a:lnTo>
                    <a:pt x="239" y="125"/>
                  </a:lnTo>
                  <a:lnTo>
                    <a:pt x="239" y="123"/>
                  </a:lnTo>
                  <a:lnTo>
                    <a:pt x="237" y="125"/>
                  </a:lnTo>
                  <a:lnTo>
                    <a:pt x="235" y="126"/>
                  </a:lnTo>
                  <a:lnTo>
                    <a:pt x="234" y="128"/>
                  </a:lnTo>
                  <a:lnTo>
                    <a:pt x="230" y="130"/>
                  </a:lnTo>
                  <a:lnTo>
                    <a:pt x="229" y="133"/>
                  </a:lnTo>
                  <a:lnTo>
                    <a:pt x="227" y="133"/>
                  </a:lnTo>
                  <a:lnTo>
                    <a:pt x="225" y="133"/>
                  </a:lnTo>
                  <a:lnTo>
                    <a:pt x="224" y="133"/>
                  </a:lnTo>
                  <a:lnTo>
                    <a:pt x="224" y="131"/>
                  </a:lnTo>
                  <a:lnTo>
                    <a:pt x="220" y="130"/>
                  </a:lnTo>
                  <a:lnTo>
                    <a:pt x="217" y="130"/>
                  </a:lnTo>
                  <a:lnTo>
                    <a:pt x="213" y="130"/>
                  </a:lnTo>
                  <a:lnTo>
                    <a:pt x="213" y="130"/>
                  </a:lnTo>
                  <a:lnTo>
                    <a:pt x="213" y="131"/>
                  </a:lnTo>
                  <a:lnTo>
                    <a:pt x="215" y="133"/>
                  </a:lnTo>
                  <a:lnTo>
                    <a:pt x="217" y="135"/>
                  </a:lnTo>
                  <a:lnTo>
                    <a:pt x="219" y="138"/>
                  </a:lnTo>
                  <a:lnTo>
                    <a:pt x="220" y="141"/>
                  </a:lnTo>
                  <a:lnTo>
                    <a:pt x="222" y="143"/>
                  </a:lnTo>
                  <a:lnTo>
                    <a:pt x="224" y="146"/>
                  </a:lnTo>
                  <a:lnTo>
                    <a:pt x="224" y="150"/>
                  </a:lnTo>
                  <a:lnTo>
                    <a:pt x="224" y="153"/>
                  </a:lnTo>
                  <a:lnTo>
                    <a:pt x="222" y="153"/>
                  </a:lnTo>
                  <a:lnTo>
                    <a:pt x="222" y="151"/>
                  </a:lnTo>
                  <a:lnTo>
                    <a:pt x="220" y="150"/>
                  </a:lnTo>
                  <a:lnTo>
                    <a:pt x="217" y="148"/>
                  </a:lnTo>
                  <a:lnTo>
                    <a:pt x="215" y="146"/>
                  </a:lnTo>
                  <a:lnTo>
                    <a:pt x="210" y="143"/>
                  </a:lnTo>
                  <a:lnTo>
                    <a:pt x="205" y="140"/>
                  </a:lnTo>
                  <a:lnTo>
                    <a:pt x="198" y="138"/>
                  </a:lnTo>
                  <a:lnTo>
                    <a:pt x="193" y="135"/>
                  </a:lnTo>
                  <a:lnTo>
                    <a:pt x="188" y="133"/>
                  </a:lnTo>
                  <a:lnTo>
                    <a:pt x="183" y="130"/>
                  </a:lnTo>
                  <a:lnTo>
                    <a:pt x="178" y="130"/>
                  </a:lnTo>
                  <a:lnTo>
                    <a:pt x="173" y="130"/>
                  </a:lnTo>
                  <a:lnTo>
                    <a:pt x="168" y="128"/>
                  </a:lnTo>
                  <a:lnTo>
                    <a:pt x="163" y="128"/>
                  </a:lnTo>
                  <a:lnTo>
                    <a:pt x="158" y="126"/>
                  </a:lnTo>
                  <a:lnTo>
                    <a:pt x="153" y="126"/>
                  </a:lnTo>
                  <a:lnTo>
                    <a:pt x="148" y="126"/>
                  </a:lnTo>
                  <a:lnTo>
                    <a:pt x="143" y="125"/>
                  </a:lnTo>
                  <a:lnTo>
                    <a:pt x="141" y="125"/>
                  </a:lnTo>
                  <a:lnTo>
                    <a:pt x="143" y="125"/>
                  </a:lnTo>
                  <a:lnTo>
                    <a:pt x="145" y="123"/>
                  </a:lnTo>
                  <a:lnTo>
                    <a:pt x="146" y="123"/>
                  </a:lnTo>
                  <a:lnTo>
                    <a:pt x="150" y="123"/>
                  </a:lnTo>
                  <a:lnTo>
                    <a:pt x="151" y="123"/>
                  </a:lnTo>
                  <a:lnTo>
                    <a:pt x="155" y="123"/>
                  </a:lnTo>
                  <a:lnTo>
                    <a:pt x="155" y="121"/>
                  </a:lnTo>
                  <a:lnTo>
                    <a:pt x="156" y="121"/>
                  </a:lnTo>
                  <a:lnTo>
                    <a:pt x="158" y="120"/>
                  </a:lnTo>
                  <a:lnTo>
                    <a:pt x="160" y="120"/>
                  </a:lnTo>
                  <a:lnTo>
                    <a:pt x="163" y="120"/>
                  </a:lnTo>
                  <a:lnTo>
                    <a:pt x="166" y="120"/>
                  </a:lnTo>
                  <a:lnTo>
                    <a:pt x="168" y="120"/>
                  </a:lnTo>
                  <a:lnTo>
                    <a:pt x="171" y="121"/>
                  </a:lnTo>
                  <a:lnTo>
                    <a:pt x="176" y="121"/>
                  </a:lnTo>
                  <a:lnTo>
                    <a:pt x="178" y="121"/>
                  </a:lnTo>
                  <a:lnTo>
                    <a:pt x="178" y="120"/>
                  </a:lnTo>
                  <a:lnTo>
                    <a:pt x="178" y="118"/>
                  </a:lnTo>
                  <a:lnTo>
                    <a:pt x="175" y="116"/>
                  </a:lnTo>
                  <a:lnTo>
                    <a:pt x="170" y="114"/>
                  </a:lnTo>
                  <a:lnTo>
                    <a:pt x="165" y="111"/>
                  </a:lnTo>
                  <a:lnTo>
                    <a:pt x="160" y="109"/>
                  </a:lnTo>
                  <a:lnTo>
                    <a:pt x="156" y="109"/>
                  </a:lnTo>
                  <a:lnTo>
                    <a:pt x="153" y="109"/>
                  </a:lnTo>
                  <a:lnTo>
                    <a:pt x="151" y="111"/>
                  </a:lnTo>
                  <a:lnTo>
                    <a:pt x="150" y="113"/>
                  </a:lnTo>
                  <a:lnTo>
                    <a:pt x="148" y="114"/>
                  </a:lnTo>
                  <a:lnTo>
                    <a:pt x="146" y="116"/>
                  </a:lnTo>
                  <a:lnTo>
                    <a:pt x="145" y="116"/>
                  </a:lnTo>
                  <a:lnTo>
                    <a:pt x="145" y="116"/>
                  </a:lnTo>
                  <a:lnTo>
                    <a:pt x="143" y="116"/>
                  </a:lnTo>
                  <a:lnTo>
                    <a:pt x="141" y="114"/>
                  </a:lnTo>
                  <a:lnTo>
                    <a:pt x="140" y="111"/>
                  </a:lnTo>
                  <a:lnTo>
                    <a:pt x="138" y="109"/>
                  </a:lnTo>
                  <a:lnTo>
                    <a:pt x="134" y="109"/>
                  </a:lnTo>
                  <a:lnTo>
                    <a:pt x="133" y="111"/>
                  </a:lnTo>
                  <a:lnTo>
                    <a:pt x="131" y="114"/>
                  </a:lnTo>
                  <a:lnTo>
                    <a:pt x="128" y="118"/>
                  </a:lnTo>
                  <a:lnTo>
                    <a:pt x="126" y="121"/>
                  </a:lnTo>
                  <a:lnTo>
                    <a:pt x="124" y="125"/>
                  </a:lnTo>
                  <a:lnTo>
                    <a:pt x="123" y="126"/>
                  </a:lnTo>
                  <a:lnTo>
                    <a:pt x="121" y="126"/>
                  </a:lnTo>
                  <a:lnTo>
                    <a:pt x="119" y="126"/>
                  </a:lnTo>
                  <a:lnTo>
                    <a:pt x="116" y="125"/>
                  </a:lnTo>
                  <a:lnTo>
                    <a:pt x="113" y="125"/>
                  </a:lnTo>
                  <a:lnTo>
                    <a:pt x="99" y="128"/>
                  </a:lnTo>
                  <a:lnTo>
                    <a:pt x="82" y="135"/>
                  </a:lnTo>
                  <a:lnTo>
                    <a:pt x="76" y="136"/>
                  </a:lnTo>
                  <a:lnTo>
                    <a:pt x="72" y="136"/>
                  </a:lnTo>
                  <a:lnTo>
                    <a:pt x="69" y="138"/>
                  </a:lnTo>
                  <a:lnTo>
                    <a:pt x="67" y="138"/>
                  </a:lnTo>
                  <a:lnTo>
                    <a:pt x="64" y="138"/>
                  </a:lnTo>
                  <a:lnTo>
                    <a:pt x="59" y="138"/>
                  </a:lnTo>
                  <a:lnTo>
                    <a:pt x="57" y="138"/>
                  </a:lnTo>
                  <a:lnTo>
                    <a:pt x="57" y="138"/>
                  </a:lnTo>
                  <a:lnTo>
                    <a:pt x="57" y="136"/>
                  </a:lnTo>
                  <a:lnTo>
                    <a:pt x="61" y="135"/>
                  </a:lnTo>
                  <a:lnTo>
                    <a:pt x="62" y="135"/>
                  </a:lnTo>
                  <a:lnTo>
                    <a:pt x="67" y="133"/>
                  </a:lnTo>
                  <a:lnTo>
                    <a:pt x="71" y="131"/>
                  </a:lnTo>
                  <a:lnTo>
                    <a:pt x="74" y="131"/>
                  </a:lnTo>
                  <a:lnTo>
                    <a:pt x="79" y="130"/>
                  </a:lnTo>
                  <a:lnTo>
                    <a:pt x="81" y="128"/>
                  </a:lnTo>
                  <a:lnTo>
                    <a:pt x="82" y="126"/>
                  </a:lnTo>
                  <a:lnTo>
                    <a:pt x="82" y="123"/>
                  </a:lnTo>
                  <a:lnTo>
                    <a:pt x="84" y="121"/>
                  </a:lnTo>
                  <a:lnTo>
                    <a:pt x="82" y="120"/>
                  </a:lnTo>
                  <a:lnTo>
                    <a:pt x="81" y="116"/>
                  </a:lnTo>
                  <a:lnTo>
                    <a:pt x="77" y="114"/>
                  </a:lnTo>
                  <a:lnTo>
                    <a:pt x="74" y="111"/>
                  </a:lnTo>
                  <a:lnTo>
                    <a:pt x="71" y="111"/>
                  </a:lnTo>
                  <a:lnTo>
                    <a:pt x="71" y="111"/>
                  </a:lnTo>
                  <a:lnTo>
                    <a:pt x="69" y="113"/>
                  </a:lnTo>
                  <a:lnTo>
                    <a:pt x="69" y="114"/>
                  </a:lnTo>
                  <a:lnTo>
                    <a:pt x="69" y="118"/>
                  </a:lnTo>
                  <a:lnTo>
                    <a:pt x="67" y="120"/>
                  </a:lnTo>
                  <a:lnTo>
                    <a:pt x="66" y="121"/>
                  </a:lnTo>
                  <a:lnTo>
                    <a:pt x="64" y="123"/>
                  </a:lnTo>
                  <a:lnTo>
                    <a:pt x="62" y="121"/>
                  </a:lnTo>
                  <a:lnTo>
                    <a:pt x="62" y="121"/>
                  </a:lnTo>
                  <a:lnTo>
                    <a:pt x="62" y="120"/>
                  </a:lnTo>
                  <a:lnTo>
                    <a:pt x="62" y="118"/>
                  </a:lnTo>
                  <a:lnTo>
                    <a:pt x="61" y="116"/>
                  </a:lnTo>
                  <a:lnTo>
                    <a:pt x="59" y="114"/>
                  </a:lnTo>
                  <a:lnTo>
                    <a:pt x="57" y="114"/>
                  </a:lnTo>
                  <a:lnTo>
                    <a:pt x="55" y="114"/>
                  </a:lnTo>
                  <a:lnTo>
                    <a:pt x="55" y="118"/>
                  </a:lnTo>
                  <a:lnTo>
                    <a:pt x="55" y="120"/>
                  </a:lnTo>
                  <a:lnTo>
                    <a:pt x="55" y="125"/>
                  </a:lnTo>
                  <a:lnTo>
                    <a:pt x="55" y="128"/>
                  </a:lnTo>
                  <a:lnTo>
                    <a:pt x="54" y="131"/>
                  </a:lnTo>
                  <a:lnTo>
                    <a:pt x="50" y="136"/>
                  </a:lnTo>
                  <a:lnTo>
                    <a:pt x="45" y="141"/>
                  </a:lnTo>
                  <a:lnTo>
                    <a:pt x="42" y="145"/>
                  </a:lnTo>
                  <a:lnTo>
                    <a:pt x="35" y="148"/>
                  </a:lnTo>
                  <a:lnTo>
                    <a:pt x="34" y="150"/>
                  </a:lnTo>
                  <a:lnTo>
                    <a:pt x="32" y="150"/>
                  </a:lnTo>
                  <a:lnTo>
                    <a:pt x="30" y="151"/>
                  </a:lnTo>
                  <a:lnTo>
                    <a:pt x="29" y="150"/>
                  </a:lnTo>
                  <a:lnTo>
                    <a:pt x="29" y="150"/>
                  </a:lnTo>
                  <a:lnTo>
                    <a:pt x="25" y="148"/>
                  </a:lnTo>
                  <a:lnTo>
                    <a:pt x="22" y="148"/>
                  </a:lnTo>
                  <a:lnTo>
                    <a:pt x="22" y="146"/>
                  </a:lnTo>
                  <a:lnTo>
                    <a:pt x="24" y="146"/>
                  </a:lnTo>
                  <a:lnTo>
                    <a:pt x="25" y="145"/>
                  </a:lnTo>
                  <a:lnTo>
                    <a:pt x="27" y="141"/>
                  </a:lnTo>
                  <a:lnTo>
                    <a:pt x="29" y="140"/>
                  </a:lnTo>
                  <a:lnTo>
                    <a:pt x="30" y="136"/>
                  </a:lnTo>
                  <a:lnTo>
                    <a:pt x="32" y="135"/>
                  </a:lnTo>
                  <a:lnTo>
                    <a:pt x="34" y="133"/>
                  </a:lnTo>
                  <a:lnTo>
                    <a:pt x="35" y="131"/>
                  </a:lnTo>
                  <a:lnTo>
                    <a:pt x="35" y="128"/>
                  </a:lnTo>
                  <a:lnTo>
                    <a:pt x="35" y="126"/>
                  </a:lnTo>
                  <a:lnTo>
                    <a:pt x="34" y="126"/>
                  </a:lnTo>
                  <a:lnTo>
                    <a:pt x="32" y="126"/>
                  </a:lnTo>
                  <a:lnTo>
                    <a:pt x="29" y="128"/>
                  </a:lnTo>
                  <a:lnTo>
                    <a:pt x="27" y="130"/>
                  </a:lnTo>
                  <a:lnTo>
                    <a:pt x="25" y="125"/>
                  </a:lnTo>
                  <a:lnTo>
                    <a:pt x="24" y="123"/>
                  </a:lnTo>
                  <a:lnTo>
                    <a:pt x="25" y="120"/>
                  </a:lnTo>
                  <a:lnTo>
                    <a:pt x="25" y="116"/>
                  </a:lnTo>
                  <a:lnTo>
                    <a:pt x="27" y="111"/>
                  </a:lnTo>
                  <a:lnTo>
                    <a:pt x="27" y="108"/>
                  </a:lnTo>
                  <a:lnTo>
                    <a:pt x="27" y="104"/>
                  </a:lnTo>
                  <a:lnTo>
                    <a:pt x="24" y="103"/>
                  </a:lnTo>
                  <a:lnTo>
                    <a:pt x="20" y="99"/>
                  </a:lnTo>
                  <a:lnTo>
                    <a:pt x="17" y="98"/>
                  </a:lnTo>
                  <a:lnTo>
                    <a:pt x="10" y="93"/>
                  </a:lnTo>
                  <a:lnTo>
                    <a:pt x="7" y="89"/>
                  </a:lnTo>
                  <a:lnTo>
                    <a:pt x="3" y="84"/>
                  </a:lnTo>
                  <a:lnTo>
                    <a:pt x="2" y="78"/>
                  </a:lnTo>
                  <a:lnTo>
                    <a:pt x="0" y="74"/>
                  </a:lnTo>
                  <a:lnTo>
                    <a:pt x="0" y="69"/>
                  </a:lnTo>
                  <a:lnTo>
                    <a:pt x="3" y="66"/>
                  </a:lnTo>
                  <a:lnTo>
                    <a:pt x="5" y="62"/>
                  </a:lnTo>
                  <a:lnTo>
                    <a:pt x="10" y="59"/>
                  </a:lnTo>
                  <a:lnTo>
                    <a:pt x="17" y="57"/>
                  </a:lnTo>
                  <a:lnTo>
                    <a:pt x="34" y="54"/>
                  </a:lnTo>
                  <a:lnTo>
                    <a:pt x="57" y="52"/>
                  </a:lnTo>
                  <a:lnTo>
                    <a:pt x="86" y="47"/>
                  </a:lnTo>
                  <a:lnTo>
                    <a:pt x="119" y="44"/>
                  </a:lnTo>
                  <a:lnTo>
                    <a:pt x="155" y="41"/>
                  </a:lnTo>
                  <a:lnTo>
                    <a:pt x="190" y="37"/>
                  </a:lnTo>
                  <a:lnTo>
                    <a:pt x="224" y="32"/>
                  </a:lnTo>
                  <a:lnTo>
                    <a:pt x="254" y="30"/>
                  </a:lnTo>
                  <a:lnTo>
                    <a:pt x="277" y="27"/>
                  </a:lnTo>
                  <a:lnTo>
                    <a:pt x="294" y="25"/>
                  </a:lnTo>
                  <a:lnTo>
                    <a:pt x="296" y="29"/>
                  </a:lnTo>
                  <a:lnTo>
                    <a:pt x="299" y="32"/>
                  </a:lnTo>
                  <a:lnTo>
                    <a:pt x="303" y="35"/>
                  </a:lnTo>
                  <a:lnTo>
                    <a:pt x="304" y="39"/>
                  </a:lnTo>
                  <a:lnTo>
                    <a:pt x="306" y="44"/>
                  </a:lnTo>
                  <a:lnTo>
                    <a:pt x="306" y="47"/>
                  </a:lnTo>
                  <a:lnTo>
                    <a:pt x="306" y="49"/>
                  </a:lnTo>
                  <a:lnTo>
                    <a:pt x="306" y="52"/>
                  </a:lnTo>
                  <a:lnTo>
                    <a:pt x="306" y="54"/>
                  </a:lnTo>
                  <a:lnTo>
                    <a:pt x="308" y="57"/>
                  </a:lnTo>
                  <a:lnTo>
                    <a:pt x="309" y="59"/>
                  </a:lnTo>
                  <a:lnTo>
                    <a:pt x="313" y="59"/>
                  </a:lnTo>
                  <a:lnTo>
                    <a:pt x="316" y="59"/>
                  </a:lnTo>
                  <a:lnTo>
                    <a:pt x="326" y="59"/>
                  </a:lnTo>
                  <a:lnTo>
                    <a:pt x="345" y="59"/>
                  </a:lnTo>
                  <a:lnTo>
                    <a:pt x="370" y="57"/>
                  </a:lnTo>
                  <a:lnTo>
                    <a:pt x="400" y="56"/>
                  </a:lnTo>
                  <a:lnTo>
                    <a:pt x="434" y="52"/>
                  </a:lnTo>
                  <a:lnTo>
                    <a:pt x="469" y="51"/>
                  </a:lnTo>
                  <a:lnTo>
                    <a:pt x="503" y="49"/>
                  </a:lnTo>
                  <a:lnTo>
                    <a:pt x="533" y="47"/>
                  </a:lnTo>
                  <a:lnTo>
                    <a:pt x="558" y="46"/>
                  </a:lnTo>
                  <a:lnTo>
                    <a:pt x="576" y="44"/>
                  </a:lnTo>
                  <a:lnTo>
                    <a:pt x="585" y="44"/>
                  </a:lnTo>
                  <a:lnTo>
                    <a:pt x="595" y="42"/>
                  </a:lnTo>
                  <a:lnTo>
                    <a:pt x="605" y="41"/>
                  </a:lnTo>
                  <a:lnTo>
                    <a:pt x="613" y="42"/>
                  </a:lnTo>
                  <a:lnTo>
                    <a:pt x="615" y="46"/>
                  </a:lnTo>
                  <a:lnTo>
                    <a:pt x="617" y="49"/>
                  </a:lnTo>
                  <a:lnTo>
                    <a:pt x="618" y="54"/>
                  </a:lnTo>
                  <a:lnTo>
                    <a:pt x="620" y="57"/>
                  </a:lnTo>
                  <a:lnTo>
                    <a:pt x="622" y="61"/>
                  </a:lnTo>
                  <a:lnTo>
                    <a:pt x="625" y="62"/>
                  </a:lnTo>
                  <a:lnTo>
                    <a:pt x="629" y="62"/>
                  </a:lnTo>
                  <a:lnTo>
                    <a:pt x="632" y="62"/>
                  </a:lnTo>
                  <a:lnTo>
                    <a:pt x="635" y="62"/>
                  </a:lnTo>
                  <a:lnTo>
                    <a:pt x="639" y="61"/>
                  </a:lnTo>
                  <a:lnTo>
                    <a:pt x="640" y="59"/>
                  </a:lnTo>
                  <a:lnTo>
                    <a:pt x="642" y="56"/>
                  </a:lnTo>
                  <a:lnTo>
                    <a:pt x="644" y="52"/>
                  </a:lnTo>
                  <a:lnTo>
                    <a:pt x="642" y="35"/>
                  </a:lnTo>
                  <a:lnTo>
                    <a:pt x="637" y="20"/>
                  </a:lnTo>
                  <a:lnTo>
                    <a:pt x="637" y="15"/>
                  </a:lnTo>
                  <a:lnTo>
                    <a:pt x="637" y="10"/>
                  </a:lnTo>
                  <a:lnTo>
                    <a:pt x="639" y="9"/>
                  </a:lnTo>
                  <a:lnTo>
                    <a:pt x="640" y="5"/>
                  </a:lnTo>
                  <a:lnTo>
                    <a:pt x="644" y="4"/>
                  </a:lnTo>
                  <a:lnTo>
                    <a:pt x="645" y="2"/>
                  </a:lnTo>
                  <a:lnTo>
                    <a:pt x="649" y="0"/>
                  </a:lnTo>
                  <a:lnTo>
                    <a:pt x="65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 name="Freeform 54"/>
            <p:cNvSpPr>
              <a:spLocks/>
            </p:cNvSpPr>
            <p:nvPr/>
          </p:nvSpPr>
          <p:spPr bwMode="auto">
            <a:xfrm>
              <a:off x="8213971" y="4359606"/>
              <a:ext cx="0" cy="156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 name="Freeform 55"/>
            <p:cNvSpPr>
              <a:spLocks/>
            </p:cNvSpPr>
            <p:nvPr/>
          </p:nvSpPr>
          <p:spPr bwMode="auto">
            <a:xfrm>
              <a:off x="7809361" y="3963622"/>
              <a:ext cx="624166" cy="464988"/>
            </a:xfrm>
            <a:custGeom>
              <a:avLst/>
              <a:gdLst>
                <a:gd name="T0" fmla="*/ 536 w 796"/>
                <a:gd name="T1" fmla="*/ 30 h 593"/>
                <a:gd name="T2" fmla="*/ 549 w 796"/>
                <a:gd name="T3" fmla="*/ 70 h 593"/>
                <a:gd name="T4" fmla="*/ 551 w 796"/>
                <a:gd name="T5" fmla="*/ 109 h 593"/>
                <a:gd name="T6" fmla="*/ 554 w 796"/>
                <a:gd name="T7" fmla="*/ 131 h 593"/>
                <a:gd name="T8" fmla="*/ 568 w 796"/>
                <a:gd name="T9" fmla="*/ 179 h 593"/>
                <a:gd name="T10" fmla="*/ 576 w 796"/>
                <a:gd name="T11" fmla="*/ 181 h 593"/>
                <a:gd name="T12" fmla="*/ 596 w 796"/>
                <a:gd name="T13" fmla="*/ 230 h 593"/>
                <a:gd name="T14" fmla="*/ 613 w 796"/>
                <a:gd name="T15" fmla="*/ 297 h 593"/>
                <a:gd name="T16" fmla="*/ 610 w 796"/>
                <a:gd name="T17" fmla="*/ 326 h 593"/>
                <a:gd name="T18" fmla="*/ 615 w 796"/>
                <a:gd name="T19" fmla="*/ 391 h 593"/>
                <a:gd name="T20" fmla="*/ 632 w 796"/>
                <a:gd name="T21" fmla="*/ 485 h 593"/>
                <a:gd name="T22" fmla="*/ 628 w 796"/>
                <a:gd name="T23" fmla="*/ 510 h 593"/>
                <a:gd name="T24" fmla="*/ 628 w 796"/>
                <a:gd name="T25" fmla="*/ 526 h 593"/>
                <a:gd name="T26" fmla="*/ 625 w 796"/>
                <a:gd name="T27" fmla="*/ 544 h 593"/>
                <a:gd name="T28" fmla="*/ 635 w 796"/>
                <a:gd name="T29" fmla="*/ 549 h 593"/>
                <a:gd name="T30" fmla="*/ 647 w 796"/>
                <a:gd name="T31" fmla="*/ 542 h 593"/>
                <a:gd name="T32" fmla="*/ 662 w 796"/>
                <a:gd name="T33" fmla="*/ 532 h 593"/>
                <a:gd name="T34" fmla="*/ 679 w 796"/>
                <a:gd name="T35" fmla="*/ 526 h 593"/>
                <a:gd name="T36" fmla="*/ 727 w 796"/>
                <a:gd name="T37" fmla="*/ 505 h 593"/>
                <a:gd name="T38" fmla="*/ 756 w 796"/>
                <a:gd name="T39" fmla="*/ 482 h 593"/>
                <a:gd name="T40" fmla="*/ 736 w 796"/>
                <a:gd name="T41" fmla="*/ 514 h 593"/>
                <a:gd name="T42" fmla="*/ 751 w 796"/>
                <a:gd name="T43" fmla="*/ 509 h 593"/>
                <a:gd name="T44" fmla="*/ 769 w 796"/>
                <a:gd name="T45" fmla="*/ 489 h 593"/>
                <a:gd name="T46" fmla="*/ 795 w 796"/>
                <a:gd name="T47" fmla="*/ 480 h 593"/>
                <a:gd name="T48" fmla="*/ 785 w 796"/>
                <a:gd name="T49" fmla="*/ 490 h 593"/>
                <a:gd name="T50" fmla="*/ 766 w 796"/>
                <a:gd name="T51" fmla="*/ 510 h 593"/>
                <a:gd name="T52" fmla="*/ 748 w 796"/>
                <a:gd name="T53" fmla="*/ 514 h 593"/>
                <a:gd name="T54" fmla="*/ 744 w 796"/>
                <a:gd name="T55" fmla="*/ 527 h 593"/>
                <a:gd name="T56" fmla="*/ 714 w 796"/>
                <a:gd name="T57" fmla="*/ 542 h 593"/>
                <a:gd name="T58" fmla="*/ 680 w 796"/>
                <a:gd name="T59" fmla="*/ 561 h 593"/>
                <a:gd name="T60" fmla="*/ 659 w 796"/>
                <a:gd name="T61" fmla="*/ 571 h 593"/>
                <a:gd name="T62" fmla="*/ 625 w 796"/>
                <a:gd name="T63" fmla="*/ 591 h 593"/>
                <a:gd name="T64" fmla="*/ 611 w 796"/>
                <a:gd name="T65" fmla="*/ 588 h 593"/>
                <a:gd name="T66" fmla="*/ 608 w 796"/>
                <a:gd name="T67" fmla="*/ 578 h 593"/>
                <a:gd name="T68" fmla="*/ 610 w 796"/>
                <a:gd name="T69" fmla="*/ 564 h 593"/>
                <a:gd name="T70" fmla="*/ 610 w 796"/>
                <a:gd name="T71" fmla="*/ 544 h 593"/>
                <a:gd name="T72" fmla="*/ 516 w 796"/>
                <a:gd name="T73" fmla="*/ 507 h 593"/>
                <a:gd name="T74" fmla="*/ 475 w 796"/>
                <a:gd name="T75" fmla="*/ 487 h 593"/>
                <a:gd name="T76" fmla="*/ 464 w 796"/>
                <a:gd name="T77" fmla="*/ 458 h 593"/>
                <a:gd name="T78" fmla="*/ 445 w 796"/>
                <a:gd name="T79" fmla="*/ 448 h 593"/>
                <a:gd name="T80" fmla="*/ 363 w 796"/>
                <a:gd name="T81" fmla="*/ 457 h 593"/>
                <a:gd name="T82" fmla="*/ 109 w 796"/>
                <a:gd name="T83" fmla="*/ 509 h 593"/>
                <a:gd name="T84" fmla="*/ 1 w 796"/>
                <a:gd name="T85" fmla="*/ 500 h 593"/>
                <a:gd name="T86" fmla="*/ 42 w 796"/>
                <a:gd name="T87" fmla="*/ 445 h 593"/>
                <a:gd name="T88" fmla="*/ 67 w 796"/>
                <a:gd name="T89" fmla="*/ 398 h 593"/>
                <a:gd name="T90" fmla="*/ 55 w 796"/>
                <a:gd name="T91" fmla="*/ 376 h 593"/>
                <a:gd name="T92" fmla="*/ 43 w 796"/>
                <a:gd name="T93" fmla="*/ 346 h 593"/>
                <a:gd name="T94" fmla="*/ 111 w 796"/>
                <a:gd name="T95" fmla="*/ 319 h 593"/>
                <a:gd name="T96" fmla="*/ 183 w 796"/>
                <a:gd name="T97" fmla="*/ 321 h 593"/>
                <a:gd name="T98" fmla="*/ 215 w 796"/>
                <a:gd name="T99" fmla="*/ 307 h 593"/>
                <a:gd name="T100" fmla="*/ 254 w 796"/>
                <a:gd name="T101" fmla="*/ 300 h 593"/>
                <a:gd name="T102" fmla="*/ 284 w 796"/>
                <a:gd name="T103" fmla="*/ 263 h 593"/>
                <a:gd name="T104" fmla="*/ 304 w 796"/>
                <a:gd name="T105" fmla="*/ 250 h 593"/>
                <a:gd name="T106" fmla="*/ 292 w 796"/>
                <a:gd name="T107" fmla="*/ 216 h 593"/>
                <a:gd name="T108" fmla="*/ 302 w 796"/>
                <a:gd name="T109" fmla="*/ 203 h 593"/>
                <a:gd name="T110" fmla="*/ 296 w 796"/>
                <a:gd name="T111" fmla="*/ 189 h 593"/>
                <a:gd name="T112" fmla="*/ 280 w 796"/>
                <a:gd name="T113" fmla="*/ 186 h 593"/>
                <a:gd name="T114" fmla="*/ 311 w 796"/>
                <a:gd name="T115" fmla="*/ 134 h 593"/>
                <a:gd name="T116" fmla="*/ 346 w 796"/>
                <a:gd name="T117" fmla="*/ 80 h 593"/>
                <a:gd name="T118" fmla="*/ 433 w 796"/>
                <a:gd name="T119" fmla="*/ 2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593">
                  <a:moveTo>
                    <a:pt x="531" y="0"/>
                  </a:moveTo>
                  <a:lnTo>
                    <a:pt x="531" y="8"/>
                  </a:lnTo>
                  <a:lnTo>
                    <a:pt x="531" y="15"/>
                  </a:lnTo>
                  <a:lnTo>
                    <a:pt x="529" y="20"/>
                  </a:lnTo>
                  <a:lnTo>
                    <a:pt x="531" y="23"/>
                  </a:lnTo>
                  <a:lnTo>
                    <a:pt x="533" y="25"/>
                  </a:lnTo>
                  <a:lnTo>
                    <a:pt x="534" y="26"/>
                  </a:lnTo>
                  <a:lnTo>
                    <a:pt x="536" y="30"/>
                  </a:lnTo>
                  <a:lnTo>
                    <a:pt x="539" y="32"/>
                  </a:lnTo>
                  <a:lnTo>
                    <a:pt x="539" y="37"/>
                  </a:lnTo>
                  <a:lnTo>
                    <a:pt x="539" y="42"/>
                  </a:lnTo>
                  <a:lnTo>
                    <a:pt x="539" y="47"/>
                  </a:lnTo>
                  <a:lnTo>
                    <a:pt x="541" y="52"/>
                  </a:lnTo>
                  <a:lnTo>
                    <a:pt x="543" y="57"/>
                  </a:lnTo>
                  <a:lnTo>
                    <a:pt x="546" y="62"/>
                  </a:lnTo>
                  <a:lnTo>
                    <a:pt x="549" y="70"/>
                  </a:lnTo>
                  <a:lnTo>
                    <a:pt x="551" y="79"/>
                  </a:lnTo>
                  <a:lnTo>
                    <a:pt x="553" y="90"/>
                  </a:lnTo>
                  <a:lnTo>
                    <a:pt x="553" y="94"/>
                  </a:lnTo>
                  <a:lnTo>
                    <a:pt x="553" y="97"/>
                  </a:lnTo>
                  <a:lnTo>
                    <a:pt x="553" y="100"/>
                  </a:lnTo>
                  <a:lnTo>
                    <a:pt x="553" y="102"/>
                  </a:lnTo>
                  <a:lnTo>
                    <a:pt x="551" y="105"/>
                  </a:lnTo>
                  <a:lnTo>
                    <a:pt x="551" y="109"/>
                  </a:lnTo>
                  <a:lnTo>
                    <a:pt x="549" y="114"/>
                  </a:lnTo>
                  <a:lnTo>
                    <a:pt x="548" y="119"/>
                  </a:lnTo>
                  <a:lnTo>
                    <a:pt x="548" y="122"/>
                  </a:lnTo>
                  <a:lnTo>
                    <a:pt x="549" y="124"/>
                  </a:lnTo>
                  <a:lnTo>
                    <a:pt x="549" y="126"/>
                  </a:lnTo>
                  <a:lnTo>
                    <a:pt x="551" y="126"/>
                  </a:lnTo>
                  <a:lnTo>
                    <a:pt x="553" y="127"/>
                  </a:lnTo>
                  <a:lnTo>
                    <a:pt x="554" y="131"/>
                  </a:lnTo>
                  <a:lnTo>
                    <a:pt x="556" y="136"/>
                  </a:lnTo>
                  <a:lnTo>
                    <a:pt x="563" y="147"/>
                  </a:lnTo>
                  <a:lnTo>
                    <a:pt x="564" y="156"/>
                  </a:lnTo>
                  <a:lnTo>
                    <a:pt x="568" y="166"/>
                  </a:lnTo>
                  <a:lnTo>
                    <a:pt x="568" y="171"/>
                  </a:lnTo>
                  <a:lnTo>
                    <a:pt x="568" y="174"/>
                  </a:lnTo>
                  <a:lnTo>
                    <a:pt x="568" y="178"/>
                  </a:lnTo>
                  <a:lnTo>
                    <a:pt x="568" y="179"/>
                  </a:lnTo>
                  <a:lnTo>
                    <a:pt x="568" y="183"/>
                  </a:lnTo>
                  <a:lnTo>
                    <a:pt x="568" y="186"/>
                  </a:lnTo>
                  <a:lnTo>
                    <a:pt x="569" y="189"/>
                  </a:lnTo>
                  <a:lnTo>
                    <a:pt x="571" y="189"/>
                  </a:lnTo>
                  <a:lnTo>
                    <a:pt x="571" y="188"/>
                  </a:lnTo>
                  <a:lnTo>
                    <a:pt x="573" y="186"/>
                  </a:lnTo>
                  <a:lnTo>
                    <a:pt x="575" y="183"/>
                  </a:lnTo>
                  <a:lnTo>
                    <a:pt x="576" y="181"/>
                  </a:lnTo>
                  <a:lnTo>
                    <a:pt x="580" y="181"/>
                  </a:lnTo>
                  <a:lnTo>
                    <a:pt x="581" y="183"/>
                  </a:lnTo>
                  <a:lnTo>
                    <a:pt x="583" y="186"/>
                  </a:lnTo>
                  <a:lnTo>
                    <a:pt x="586" y="191"/>
                  </a:lnTo>
                  <a:lnTo>
                    <a:pt x="586" y="196"/>
                  </a:lnTo>
                  <a:lnTo>
                    <a:pt x="588" y="203"/>
                  </a:lnTo>
                  <a:lnTo>
                    <a:pt x="591" y="215"/>
                  </a:lnTo>
                  <a:lnTo>
                    <a:pt x="596" y="230"/>
                  </a:lnTo>
                  <a:lnTo>
                    <a:pt x="601" y="245"/>
                  </a:lnTo>
                  <a:lnTo>
                    <a:pt x="605" y="260"/>
                  </a:lnTo>
                  <a:lnTo>
                    <a:pt x="605" y="265"/>
                  </a:lnTo>
                  <a:lnTo>
                    <a:pt x="606" y="273"/>
                  </a:lnTo>
                  <a:lnTo>
                    <a:pt x="610" y="282"/>
                  </a:lnTo>
                  <a:lnTo>
                    <a:pt x="611" y="290"/>
                  </a:lnTo>
                  <a:lnTo>
                    <a:pt x="611" y="294"/>
                  </a:lnTo>
                  <a:lnTo>
                    <a:pt x="613" y="297"/>
                  </a:lnTo>
                  <a:lnTo>
                    <a:pt x="613" y="299"/>
                  </a:lnTo>
                  <a:lnTo>
                    <a:pt x="611" y="302"/>
                  </a:lnTo>
                  <a:lnTo>
                    <a:pt x="611" y="307"/>
                  </a:lnTo>
                  <a:lnTo>
                    <a:pt x="610" y="312"/>
                  </a:lnTo>
                  <a:lnTo>
                    <a:pt x="610" y="315"/>
                  </a:lnTo>
                  <a:lnTo>
                    <a:pt x="610" y="319"/>
                  </a:lnTo>
                  <a:lnTo>
                    <a:pt x="610" y="322"/>
                  </a:lnTo>
                  <a:lnTo>
                    <a:pt x="610" y="326"/>
                  </a:lnTo>
                  <a:lnTo>
                    <a:pt x="610" y="331"/>
                  </a:lnTo>
                  <a:lnTo>
                    <a:pt x="608" y="342"/>
                  </a:lnTo>
                  <a:lnTo>
                    <a:pt x="610" y="359"/>
                  </a:lnTo>
                  <a:lnTo>
                    <a:pt x="610" y="376"/>
                  </a:lnTo>
                  <a:lnTo>
                    <a:pt x="611" y="389"/>
                  </a:lnTo>
                  <a:lnTo>
                    <a:pt x="613" y="389"/>
                  </a:lnTo>
                  <a:lnTo>
                    <a:pt x="613" y="391"/>
                  </a:lnTo>
                  <a:lnTo>
                    <a:pt x="615" y="391"/>
                  </a:lnTo>
                  <a:lnTo>
                    <a:pt x="615" y="393"/>
                  </a:lnTo>
                  <a:lnTo>
                    <a:pt x="617" y="408"/>
                  </a:lnTo>
                  <a:lnTo>
                    <a:pt x="618" y="431"/>
                  </a:lnTo>
                  <a:lnTo>
                    <a:pt x="623" y="448"/>
                  </a:lnTo>
                  <a:lnTo>
                    <a:pt x="627" y="462"/>
                  </a:lnTo>
                  <a:lnTo>
                    <a:pt x="630" y="473"/>
                  </a:lnTo>
                  <a:lnTo>
                    <a:pt x="630" y="480"/>
                  </a:lnTo>
                  <a:lnTo>
                    <a:pt x="632" y="485"/>
                  </a:lnTo>
                  <a:lnTo>
                    <a:pt x="633" y="489"/>
                  </a:lnTo>
                  <a:lnTo>
                    <a:pt x="635" y="494"/>
                  </a:lnTo>
                  <a:lnTo>
                    <a:pt x="635" y="499"/>
                  </a:lnTo>
                  <a:lnTo>
                    <a:pt x="635" y="504"/>
                  </a:lnTo>
                  <a:lnTo>
                    <a:pt x="633" y="505"/>
                  </a:lnTo>
                  <a:lnTo>
                    <a:pt x="633" y="507"/>
                  </a:lnTo>
                  <a:lnTo>
                    <a:pt x="630" y="509"/>
                  </a:lnTo>
                  <a:lnTo>
                    <a:pt x="628" y="510"/>
                  </a:lnTo>
                  <a:lnTo>
                    <a:pt x="625" y="515"/>
                  </a:lnTo>
                  <a:lnTo>
                    <a:pt x="623" y="517"/>
                  </a:lnTo>
                  <a:lnTo>
                    <a:pt x="622" y="520"/>
                  </a:lnTo>
                  <a:lnTo>
                    <a:pt x="622" y="522"/>
                  </a:lnTo>
                  <a:lnTo>
                    <a:pt x="622" y="522"/>
                  </a:lnTo>
                  <a:lnTo>
                    <a:pt x="623" y="524"/>
                  </a:lnTo>
                  <a:lnTo>
                    <a:pt x="625" y="524"/>
                  </a:lnTo>
                  <a:lnTo>
                    <a:pt x="628" y="526"/>
                  </a:lnTo>
                  <a:lnTo>
                    <a:pt x="630" y="526"/>
                  </a:lnTo>
                  <a:lnTo>
                    <a:pt x="632" y="529"/>
                  </a:lnTo>
                  <a:lnTo>
                    <a:pt x="633" y="531"/>
                  </a:lnTo>
                  <a:lnTo>
                    <a:pt x="632" y="532"/>
                  </a:lnTo>
                  <a:lnTo>
                    <a:pt x="632" y="536"/>
                  </a:lnTo>
                  <a:lnTo>
                    <a:pt x="630" y="539"/>
                  </a:lnTo>
                  <a:lnTo>
                    <a:pt x="628" y="542"/>
                  </a:lnTo>
                  <a:lnTo>
                    <a:pt x="625" y="544"/>
                  </a:lnTo>
                  <a:lnTo>
                    <a:pt x="623" y="546"/>
                  </a:lnTo>
                  <a:lnTo>
                    <a:pt x="623" y="547"/>
                  </a:lnTo>
                  <a:lnTo>
                    <a:pt x="623" y="549"/>
                  </a:lnTo>
                  <a:lnTo>
                    <a:pt x="625" y="551"/>
                  </a:lnTo>
                  <a:lnTo>
                    <a:pt x="627" y="551"/>
                  </a:lnTo>
                  <a:lnTo>
                    <a:pt x="630" y="549"/>
                  </a:lnTo>
                  <a:lnTo>
                    <a:pt x="633" y="549"/>
                  </a:lnTo>
                  <a:lnTo>
                    <a:pt x="635" y="549"/>
                  </a:lnTo>
                  <a:lnTo>
                    <a:pt x="637" y="547"/>
                  </a:lnTo>
                  <a:lnTo>
                    <a:pt x="637" y="546"/>
                  </a:lnTo>
                  <a:lnTo>
                    <a:pt x="638" y="542"/>
                  </a:lnTo>
                  <a:lnTo>
                    <a:pt x="638" y="541"/>
                  </a:lnTo>
                  <a:lnTo>
                    <a:pt x="640" y="539"/>
                  </a:lnTo>
                  <a:lnTo>
                    <a:pt x="642" y="539"/>
                  </a:lnTo>
                  <a:lnTo>
                    <a:pt x="645" y="541"/>
                  </a:lnTo>
                  <a:lnTo>
                    <a:pt x="647" y="542"/>
                  </a:lnTo>
                  <a:lnTo>
                    <a:pt x="652" y="542"/>
                  </a:lnTo>
                  <a:lnTo>
                    <a:pt x="653" y="542"/>
                  </a:lnTo>
                  <a:lnTo>
                    <a:pt x="655" y="541"/>
                  </a:lnTo>
                  <a:lnTo>
                    <a:pt x="655" y="539"/>
                  </a:lnTo>
                  <a:lnTo>
                    <a:pt x="657" y="537"/>
                  </a:lnTo>
                  <a:lnTo>
                    <a:pt x="657" y="534"/>
                  </a:lnTo>
                  <a:lnTo>
                    <a:pt x="659" y="532"/>
                  </a:lnTo>
                  <a:lnTo>
                    <a:pt x="662" y="532"/>
                  </a:lnTo>
                  <a:lnTo>
                    <a:pt x="667" y="532"/>
                  </a:lnTo>
                  <a:lnTo>
                    <a:pt x="669" y="531"/>
                  </a:lnTo>
                  <a:lnTo>
                    <a:pt x="670" y="531"/>
                  </a:lnTo>
                  <a:lnTo>
                    <a:pt x="672" y="531"/>
                  </a:lnTo>
                  <a:lnTo>
                    <a:pt x="674" y="531"/>
                  </a:lnTo>
                  <a:lnTo>
                    <a:pt x="675" y="529"/>
                  </a:lnTo>
                  <a:lnTo>
                    <a:pt x="677" y="527"/>
                  </a:lnTo>
                  <a:lnTo>
                    <a:pt x="679" y="526"/>
                  </a:lnTo>
                  <a:lnTo>
                    <a:pt x="680" y="524"/>
                  </a:lnTo>
                  <a:lnTo>
                    <a:pt x="682" y="522"/>
                  </a:lnTo>
                  <a:lnTo>
                    <a:pt x="684" y="520"/>
                  </a:lnTo>
                  <a:lnTo>
                    <a:pt x="689" y="519"/>
                  </a:lnTo>
                  <a:lnTo>
                    <a:pt x="699" y="515"/>
                  </a:lnTo>
                  <a:lnTo>
                    <a:pt x="707" y="514"/>
                  </a:lnTo>
                  <a:lnTo>
                    <a:pt x="717" y="510"/>
                  </a:lnTo>
                  <a:lnTo>
                    <a:pt x="727" y="505"/>
                  </a:lnTo>
                  <a:lnTo>
                    <a:pt x="738" y="497"/>
                  </a:lnTo>
                  <a:lnTo>
                    <a:pt x="746" y="487"/>
                  </a:lnTo>
                  <a:lnTo>
                    <a:pt x="749" y="484"/>
                  </a:lnTo>
                  <a:lnTo>
                    <a:pt x="753" y="480"/>
                  </a:lnTo>
                  <a:lnTo>
                    <a:pt x="754" y="478"/>
                  </a:lnTo>
                  <a:lnTo>
                    <a:pt x="756" y="478"/>
                  </a:lnTo>
                  <a:lnTo>
                    <a:pt x="756" y="480"/>
                  </a:lnTo>
                  <a:lnTo>
                    <a:pt x="756" y="482"/>
                  </a:lnTo>
                  <a:lnTo>
                    <a:pt x="754" y="484"/>
                  </a:lnTo>
                  <a:lnTo>
                    <a:pt x="753" y="487"/>
                  </a:lnTo>
                  <a:lnTo>
                    <a:pt x="751" y="490"/>
                  </a:lnTo>
                  <a:lnTo>
                    <a:pt x="749" y="495"/>
                  </a:lnTo>
                  <a:lnTo>
                    <a:pt x="744" y="502"/>
                  </a:lnTo>
                  <a:lnTo>
                    <a:pt x="738" y="510"/>
                  </a:lnTo>
                  <a:lnTo>
                    <a:pt x="736" y="512"/>
                  </a:lnTo>
                  <a:lnTo>
                    <a:pt x="736" y="514"/>
                  </a:lnTo>
                  <a:lnTo>
                    <a:pt x="736" y="514"/>
                  </a:lnTo>
                  <a:lnTo>
                    <a:pt x="738" y="514"/>
                  </a:lnTo>
                  <a:lnTo>
                    <a:pt x="741" y="514"/>
                  </a:lnTo>
                  <a:lnTo>
                    <a:pt x="743" y="514"/>
                  </a:lnTo>
                  <a:lnTo>
                    <a:pt x="746" y="512"/>
                  </a:lnTo>
                  <a:lnTo>
                    <a:pt x="748" y="510"/>
                  </a:lnTo>
                  <a:lnTo>
                    <a:pt x="749" y="510"/>
                  </a:lnTo>
                  <a:lnTo>
                    <a:pt x="751" y="509"/>
                  </a:lnTo>
                  <a:lnTo>
                    <a:pt x="754" y="507"/>
                  </a:lnTo>
                  <a:lnTo>
                    <a:pt x="756" y="504"/>
                  </a:lnTo>
                  <a:lnTo>
                    <a:pt x="758" y="500"/>
                  </a:lnTo>
                  <a:lnTo>
                    <a:pt x="759" y="499"/>
                  </a:lnTo>
                  <a:lnTo>
                    <a:pt x="761" y="495"/>
                  </a:lnTo>
                  <a:lnTo>
                    <a:pt x="763" y="494"/>
                  </a:lnTo>
                  <a:lnTo>
                    <a:pt x="766" y="490"/>
                  </a:lnTo>
                  <a:lnTo>
                    <a:pt x="769" y="489"/>
                  </a:lnTo>
                  <a:lnTo>
                    <a:pt x="771" y="487"/>
                  </a:lnTo>
                  <a:lnTo>
                    <a:pt x="773" y="487"/>
                  </a:lnTo>
                  <a:lnTo>
                    <a:pt x="774" y="487"/>
                  </a:lnTo>
                  <a:lnTo>
                    <a:pt x="776" y="487"/>
                  </a:lnTo>
                  <a:lnTo>
                    <a:pt x="781" y="487"/>
                  </a:lnTo>
                  <a:lnTo>
                    <a:pt x="786" y="485"/>
                  </a:lnTo>
                  <a:lnTo>
                    <a:pt x="791" y="484"/>
                  </a:lnTo>
                  <a:lnTo>
                    <a:pt x="795" y="480"/>
                  </a:lnTo>
                  <a:lnTo>
                    <a:pt x="796" y="480"/>
                  </a:lnTo>
                  <a:lnTo>
                    <a:pt x="796" y="482"/>
                  </a:lnTo>
                  <a:lnTo>
                    <a:pt x="796" y="482"/>
                  </a:lnTo>
                  <a:lnTo>
                    <a:pt x="795" y="484"/>
                  </a:lnTo>
                  <a:lnTo>
                    <a:pt x="791" y="485"/>
                  </a:lnTo>
                  <a:lnTo>
                    <a:pt x="790" y="487"/>
                  </a:lnTo>
                  <a:lnTo>
                    <a:pt x="788" y="489"/>
                  </a:lnTo>
                  <a:lnTo>
                    <a:pt x="785" y="490"/>
                  </a:lnTo>
                  <a:lnTo>
                    <a:pt x="783" y="490"/>
                  </a:lnTo>
                  <a:lnTo>
                    <a:pt x="783" y="492"/>
                  </a:lnTo>
                  <a:lnTo>
                    <a:pt x="781" y="494"/>
                  </a:lnTo>
                  <a:lnTo>
                    <a:pt x="778" y="497"/>
                  </a:lnTo>
                  <a:lnTo>
                    <a:pt x="774" y="500"/>
                  </a:lnTo>
                  <a:lnTo>
                    <a:pt x="771" y="505"/>
                  </a:lnTo>
                  <a:lnTo>
                    <a:pt x="768" y="509"/>
                  </a:lnTo>
                  <a:lnTo>
                    <a:pt x="766" y="510"/>
                  </a:lnTo>
                  <a:lnTo>
                    <a:pt x="764" y="512"/>
                  </a:lnTo>
                  <a:lnTo>
                    <a:pt x="763" y="514"/>
                  </a:lnTo>
                  <a:lnTo>
                    <a:pt x="761" y="515"/>
                  </a:lnTo>
                  <a:lnTo>
                    <a:pt x="758" y="515"/>
                  </a:lnTo>
                  <a:lnTo>
                    <a:pt x="754" y="514"/>
                  </a:lnTo>
                  <a:lnTo>
                    <a:pt x="751" y="514"/>
                  </a:lnTo>
                  <a:lnTo>
                    <a:pt x="749" y="514"/>
                  </a:lnTo>
                  <a:lnTo>
                    <a:pt x="748" y="514"/>
                  </a:lnTo>
                  <a:lnTo>
                    <a:pt x="748" y="515"/>
                  </a:lnTo>
                  <a:lnTo>
                    <a:pt x="749" y="517"/>
                  </a:lnTo>
                  <a:lnTo>
                    <a:pt x="749" y="519"/>
                  </a:lnTo>
                  <a:lnTo>
                    <a:pt x="749" y="520"/>
                  </a:lnTo>
                  <a:lnTo>
                    <a:pt x="749" y="524"/>
                  </a:lnTo>
                  <a:lnTo>
                    <a:pt x="748" y="524"/>
                  </a:lnTo>
                  <a:lnTo>
                    <a:pt x="746" y="526"/>
                  </a:lnTo>
                  <a:lnTo>
                    <a:pt x="744" y="527"/>
                  </a:lnTo>
                  <a:lnTo>
                    <a:pt x="743" y="529"/>
                  </a:lnTo>
                  <a:lnTo>
                    <a:pt x="739" y="529"/>
                  </a:lnTo>
                  <a:lnTo>
                    <a:pt x="736" y="531"/>
                  </a:lnTo>
                  <a:lnTo>
                    <a:pt x="732" y="532"/>
                  </a:lnTo>
                  <a:lnTo>
                    <a:pt x="727" y="534"/>
                  </a:lnTo>
                  <a:lnTo>
                    <a:pt x="724" y="537"/>
                  </a:lnTo>
                  <a:lnTo>
                    <a:pt x="719" y="539"/>
                  </a:lnTo>
                  <a:lnTo>
                    <a:pt x="714" y="542"/>
                  </a:lnTo>
                  <a:lnTo>
                    <a:pt x="707" y="546"/>
                  </a:lnTo>
                  <a:lnTo>
                    <a:pt x="702" y="547"/>
                  </a:lnTo>
                  <a:lnTo>
                    <a:pt x="696" y="549"/>
                  </a:lnTo>
                  <a:lnTo>
                    <a:pt x="690" y="551"/>
                  </a:lnTo>
                  <a:lnTo>
                    <a:pt x="687" y="554"/>
                  </a:lnTo>
                  <a:lnTo>
                    <a:pt x="685" y="556"/>
                  </a:lnTo>
                  <a:lnTo>
                    <a:pt x="682" y="559"/>
                  </a:lnTo>
                  <a:lnTo>
                    <a:pt x="680" y="561"/>
                  </a:lnTo>
                  <a:lnTo>
                    <a:pt x="677" y="564"/>
                  </a:lnTo>
                  <a:lnTo>
                    <a:pt x="674" y="566"/>
                  </a:lnTo>
                  <a:lnTo>
                    <a:pt x="672" y="566"/>
                  </a:lnTo>
                  <a:lnTo>
                    <a:pt x="670" y="566"/>
                  </a:lnTo>
                  <a:lnTo>
                    <a:pt x="669" y="568"/>
                  </a:lnTo>
                  <a:lnTo>
                    <a:pt x="667" y="568"/>
                  </a:lnTo>
                  <a:lnTo>
                    <a:pt x="664" y="569"/>
                  </a:lnTo>
                  <a:lnTo>
                    <a:pt x="659" y="571"/>
                  </a:lnTo>
                  <a:lnTo>
                    <a:pt x="655" y="573"/>
                  </a:lnTo>
                  <a:lnTo>
                    <a:pt x="652" y="576"/>
                  </a:lnTo>
                  <a:lnTo>
                    <a:pt x="647" y="578"/>
                  </a:lnTo>
                  <a:lnTo>
                    <a:pt x="643" y="581"/>
                  </a:lnTo>
                  <a:lnTo>
                    <a:pt x="638" y="584"/>
                  </a:lnTo>
                  <a:lnTo>
                    <a:pt x="633" y="588"/>
                  </a:lnTo>
                  <a:lnTo>
                    <a:pt x="630" y="589"/>
                  </a:lnTo>
                  <a:lnTo>
                    <a:pt x="625" y="591"/>
                  </a:lnTo>
                  <a:lnTo>
                    <a:pt x="622" y="593"/>
                  </a:lnTo>
                  <a:lnTo>
                    <a:pt x="620" y="593"/>
                  </a:lnTo>
                  <a:lnTo>
                    <a:pt x="618" y="593"/>
                  </a:lnTo>
                  <a:lnTo>
                    <a:pt x="618" y="591"/>
                  </a:lnTo>
                  <a:lnTo>
                    <a:pt x="617" y="591"/>
                  </a:lnTo>
                  <a:lnTo>
                    <a:pt x="615" y="589"/>
                  </a:lnTo>
                  <a:lnTo>
                    <a:pt x="613" y="589"/>
                  </a:lnTo>
                  <a:lnTo>
                    <a:pt x="611" y="588"/>
                  </a:lnTo>
                  <a:lnTo>
                    <a:pt x="610" y="588"/>
                  </a:lnTo>
                  <a:lnTo>
                    <a:pt x="608" y="586"/>
                  </a:lnTo>
                  <a:lnTo>
                    <a:pt x="606" y="586"/>
                  </a:lnTo>
                  <a:lnTo>
                    <a:pt x="606" y="584"/>
                  </a:lnTo>
                  <a:lnTo>
                    <a:pt x="606" y="583"/>
                  </a:lnTo>
                  <a:lnTo>
                    <a:pt x="608" y="583"/>
                  </a:lnTo>
                  <a:lnTo>
                    <a:pt x="608" y="579"/>
                  </a:lnTo>
                  <a:lnTo>
                    <a:pt x="608" y="578"/>
                  </a:lnTo>
                  <a:lnTo>
                    <a:pt x="608" y="578"/>
                  </a:lnTo>
                  <a:lnTo>
                    <a:pt x="608" y="578"/>
                  </a:lnTo>
                  <a:lnTo>
                    <a:pt x="608" y="578"/>
                  </a:lnTo>
                  <a:lnTo>
                    <a:pt x="608" y="578"/>
                  </a:lnTo>
                  <a:lnTo>
                    <a:pt x="610" y="574"/>
                  </a:lnTo>
                  <a:lnTo>
                    <a:pt x="610" y="571"/>
                  </a:lnTo>
                  <a:lnTo>
                    <a:pt x="610" y="566"/>
                  </a:lnTo>
                  <a:lnTo>
                    <a:pt x="610" y="564"/>
                  </a:lnTo>
                  <a:lnTo>
                    <a:pt x="610" y="562"/>
                  </a:lnTo>
                  <a:lnTo>
                    <a:pt x="610" y="564"/>
                  </a:lnTo>
                  <a:lnTo>
                    <a:pt x="610" y="566"/>
                  </a:lnTo>
                  <a:lnTo>
                    <a:pt x="610" y="566"/>
                  </a:lnTo>
                  <a:lnTo>
                    <a:pt x="610" y="561"/>
                  </a:lnTo>
                  <a:lnTo>
                    <a:pt x="611" y="556"/>
                  </a:lnTo>
                  <a:lnTo>
                    <a:pt x="611" y="551"/>
                  </a:lnTo>
                  <a:lnTo>
                    <a:pt x="610" y="544"/>
                  </a:lnTo>
                  <a:lnTo>
                    <a:pt x="606" y="541"/>
                  </a:lnTo>
                  <a:lnTo>
                    <a:pt x="601" y="536"/>
                  </a:lnTo>
                  <a:lnTo>
                    <a:pt x="586" y="531"/>
                  </a:lnTo>
                  <a:lnTo>
                    <a:pt x="573" y="527"/>
                  </a:lnTo>
                  <a:lnTo>
                    <a:pt x="561" y="524"/>
                  </a:lnTo>
                  <a:lnTo>
                    <a:pt x="546" y="519"/>
                  </a:lnTo>
                  <a:lnTo>
                    <a:pt x="529" y="514"/>
                  </a:lnTo>
                  <a:lnTo>
                    <a:pt x="516" y="507"/>
                  </a:lnTo>
                  <a:lnTo>
                    <a:pt x="516" y="507"/>
                  </a:lnTo>
                  <a:lnTo>
                    <a:pt x="516" y="505"/>
                  </a:lnTo>
                  <a:lnTo>
                    <a:pt x="516" y="507"/>
                  </a:lnTo>
                  <a:lnTo>
                    <a:pt x="516" y="507"/>
                  </a:lnTo>
                  <a:lnTo>
                    <a:pt x="502" y="502"/>
                  </a:lnTo>
                  <a:lnTo>
                    <a:pt x="485" y="494"/>
                  </a:lnTo>
                  <a:lnTo>
                    <a:pt x="480" y="490"/>
                  </a:lnTo>
                  <a:lnTo>
                    <a:pt x="475" y="487"/>
                  </a:lnTo>
                  <a:lnTo>
                    <a:pt x="474" y="484"/>
                  </a:lnTo>
                  <a:lnTo>
                    <a:pt x="472" y="478"/>
                  </a:lnTo>
                  <a:lnTo>
                    <a:pt x="472" y="475"/>
                  </a:lnTo>
                  <a:lnTo>
                    <a:pt x="472" y="472"/>
                  </a:lnTo>
                  <a:lnTo>
                    <a:pt x="472" y="468"/>
                  </a:lnTo>
                  <a:lnTo>
                    <a:pt x="470" y="463"/>
                  </a:lnTo>
                  <a:lnTo>
                    <a:pt x="467" y="460"/>
                  </a:lnTo>
                  <a:lnTo>
                    <a:pt x="464" y="458"/>
                  </a:lnTo>
                  <a:lnTo>
                    <a:pt x="460" y="455"/>
                  </a:lnTo>
                  <a:lnTo>
                    <a:pt x="457" y="453"/>
                  </a:lnTo>
                  <a:lnTo>
                    <a:pt x="454" y="452"/>
                  </a:lnTo>
                  <a:lnTo>
                    <a:pt x="452" y="450"/>
                  </a:lnTo>
                  <a:lnTo>
                    <a:pt x="450" y="450"/>
                  </a:lnTo>
                  <a:lnTo>
                    <a:pt x="448" y="450"/>
                  </a:lnTo>
                  <a:lnTo>
                    <a:pt x="447" y="450"/>
                  </a:lnTo>
                  <a:lnTo>
                    <a:pt x="445" y="448"/>
                  </a:lnTo>
                  <a:lnTo>
                    <a:pt x="442" y="447"/>
                  </a:lnTo>
                  <a:lnTo>
                    <a:pt x="437" y="441"/>
                  </a:lnTo>
                  <a:lnTo>
                    <a:pt x="433" y="440"/>
                  </a:lnTo>
                  <a:lnTo>
                    <a:pt x="428" y="438"/>
                  </a:lnTo>
                  <a:lnTo>
                    <a:pt x="418" y="441"/>
                  </a:lnTo>
                  <a:lnTo>
                    <a:pt x="401" y="447"/>
                  </a:lnTo>
                  <a:lnTo>
                    <a:pt x="375" y="453"/>
                  </a:lnTo>
                  <a:lnTo>
                    <a:pt x="363" y="457"/>
                  </a:lnTo>
                  <a:lnTo>
                    <a:pt x="344" y="460"/>
                  </a:lnTo>
                  <a:lnTo>
                    <a:pt x="319" y="465"/>
                  </a:lnTo>
                  <a:lnTo>
                    <a:pt x="289" y="472"/>
                  </a:lnTo>
                  <a:lnTo>
                    <a:pt x="255" y="478"/>
                  </a:lnTo>
                  <a:lnTo>
                    <a:pt x="218" y="487"/>
                  </a:lnTo>
                  <a:lnTo>
                    <a:pt x="181" y="494"/>
                  </a:lnTo>
                  <a:lnTo>
                    <a:pt x="144" y="502"/>
                  </a:lnTo>
                  <a:lnTo>
                    <a:pt x="109" y="509"/>
                  </a:lnTo>
                  <a:lnTo>
                    <a:pt x="77" y="515"/>
                  </a:lnTo>
                  <a:lnTo>
                    <a:pt x="50" y="520"/>
                  </a:lnTo>
                  <a:lnTo>
                    <a:pt x="28" y="524"/>
                  </a:lnTo>
                  <a:lnTo>
                    <a:pt x="15" y="527"/>
                  </a:lnTo>
                  <a:lnTo>
                    <a:pt x="10" y="529"/>
                  </a:lnTo>
                  <a:lnTo>
                    <a:pt x="7" y="524"/>
                  </a:lnTo>
                  <a:lnTo>
                    <a:pt x="3" y="514"/>
                  </a:lnTo>
                  <a:lnTo>
                    <a:pt x="1" y="500"/>
                  </a:lnTo>
                  <a:lnTo>
                    <a:pt x="0" y="489"/>
                  </a:lnTo>
                  <a:lnTo>
                    <a:pt x="7" y="482"/>
                  </a:lnTo>
                  <a:lnTo>
                    <a:pt x="12" y="475"/>
                  </a:lnTo>
                  <a:lnTo>
                    <a:pt x="17" y="470"/>
                  </a:lnTo>
                  <a:lnTo>
                    <a:pt x="22" y="465"/>
                  </a:lnTo>
                  <a:lnTo>
                    <a:pt x="23" y="462"/>
                  </a:lnTo>
                  <a:lnTo>
                    <a:pt x="32" y="455"/>
                  </a:lnTo>
                  <a:lnTo>
                    <a:pt x="42" y="445"/>
                  </a:lnTo>
                  <a:lnTo>
                    <a:pt x="50" y="435"/>
                  </a:lnTo>
                  <a:lnTo>
                    <a:pt x="57" y="426"/>
                  </a:lnTo>
                  <a:lnTo>
                    <a:pt x="65" y="416"/>
                  </a:lnTo>
                  <a:lnTo>
                    <a:pt x="70" y="403"/>
                  </a:lnTo>
                  <a:lnTo>
                    <a:pt x="70" y="401"/>
                  </a:lnTo>
                  <a:lnTo>
                    <a:pt x="70" y="399"/>
                  </a:lnTo>
                  <a:lnTo>
                    <a:pt x="69" y="398"/>
                  </a:lnTo>
                  <a:lnTo>
                    <a:pt x="67" y="398"/>
                  </a:lnTo>
                  <a:lnTo>
                    <a:pt x="65" y="398"/>
                  </a:lnTo>
                  <a:lnTo>
                    <a:pt x="64" y="398"/>
                  </a:lnTo>
                  <a:lnTo>
                    <a:pt x="64" y="396"/>
                  </a:lnTo>
                  <a:lnTo>
                    <a:pt x="62" y="394"/>
                  </a:lnTo>
                  <a:lnTo>
                    <a:pt x="62" y="391"/>
                  </a:lnTo>
                  <a:lnTo>
                    <a:pt x="60" y="386"/>
                  </a:lnTo>
                  <a:lnTo>
                    <a:pt x="59" y="379"/>
                  </a:lnTo>
                  <a:lnTo>
                    <a:pt x="55" y="376"/>
                  </a:lnTo>
                  <a:lnTo>
                    <a:pt x="54" y="374"/>
                  </a:lnTo>
                  <a:lnTo>
                    <a:pt x="50" y="371"/>
                  </a:lnTo>
                  <a:lnTo>
                    <a:pt x="47" y="369"/>
                  </a:lnTo>
                  <a:lnTo>
                    <a:pt x="45" y="364"/>
                  </a:lnTo>
                  <a:lnTo>
                    <a:pt x="43" y="357"/>
                  </a:lnTo>
                  <a:lnTo>
                    <a:pt x="43" y="352"/>
                  </a:lnTo>
                  <a:lnTo>
                    <a:pt x="43" y="347"/>
                  </a:lnTo>
                  <a:lnTo>
                    <a:pt x="43" y="346"/>
                  </a:lnTo>
                  <a:lnTo>
                    <a:pt x="47" y="344"/>
                  </a:lnTo>
                  <a:lnTo>
                    <a:pt x="50" y="341"/>
                  </a:lnTo>
                  <a:lnTo>
                    <a:pt x="55" y="339"/>
                  </a:lnTo>
                  <a:lnTo>
                    <a:pt x="62" y="337"/>
                  </a:lnTo>
                  <a:lnTo>
                    <a:pt x="72" y="332"/>
                  </a:lnTo>
                  <a:lnTo>
                    <a:pt x="84" y="326"/>
                  </a:lnTo>
                  <a:lnTo>
                    <a:pt x="97" y="321"/>
                  </a:lnTo>
                  <a:lnTo>
                    <a:pt x="111" y="319"/>
                  </a:lnTo>
                  <a:lnTo>
                    <a:pt x="122" y="315"/>
                  </a:lnTo>
                  <a:lnTo>
                    <a:pt x="136" y="312"/>
                  </a:lnTo>
                  <a:lnTo>
                    <a:pt x="148" y="310"/>
                  </a:lnTo>
                  <a:lnTo>
                    <a:pt x="154" y="310"/>
                  </a:lnTo>
                  <a:lnTo>
                    <a:pt x="163" y="310"/>
                  </a:lnTo>
                  <a:lnTo>
                    <a:pt x="173" y="315"/>
                  </a:lnTo>
                  <a:lnTo>
                    <a:pt x="178" y="319"/>
                  </a:lnTo>
                  <a:lnTo>
                    <a:pt x="183" y="321"/>
                  </a:lnTo>
                  <a:lnTo>
                    <a:pt x="186" y="321"/>
                  </a:lnTo>
                  <a:lnTo>
                    <a:pt x="190" y="319"/>
                  </a:lnTo>
                  <a:lnTo>
                    <a:pt x="191" y="317"/>
                  </a:lnTo>
                  <a:lnTo>
                    <a:pt x="193" y="315"/>
                  </a:lnTo>
                  <a:lnTo>
                    <a:pt x="195" y="314"/>
                  </a:lnTo>
                  <a:lnTo>
                    <a:pt x="196" y="314"/>
                  </a:lnTo>
                  <a:lnTo>
                    <a:pt x="205" y="310"/>
                  </a:lnTo>
                  <a:lnTo>
                    <a:pt x="215" y="307"/>
                  </a:lnTo>
                  <a:lnTo>
                    <a:pt x="225" y="305"/>
                  </a:lnTo>
                  <a:lnTo>
                    <a:pt x="232" y="305"/>
                  </a:lnTo>
                  <a:lnTo>
                    <a:pt x="237" y="305"/>
                  </a:lnTo>
                  <a:lnTo>
                    <a:pt x="242" y="304"/>
                  </a:lnTo>
                  <a:lnTo>
                    <a:pt x="245" y="304"/>
                  </a:lnTo>
                  <a:lnTo>
                    <a:pt x="248" y="304"/>
                  </a:lnTo>
                  <a:lnTo>
                    <a:pt x="250" y="302"/>
                  </a:lnTo>
                  <a:lnTo>
                    <a:pt x="254" y="300"/>
                  </a:lnTo>
                  <a:lnTo>
                    <a:pt x="257" y="299"/>
                  </a:lnTo>
                  <a:lnTo>
                    <a:pt x="262" y="294"/>
                  </a:lnTo>
                  <a:lnTo>
                    <a:pt x="265" y="289"/>
                  </a:lnTo>
                  <a:lnTo>
                    <a:pt x="270" y="280"/>
                  </a:lnTo>
                  <a:lnTo>
                    <a:pt x="274" y="273"/>
                  </a:lnTo>
                  <a:lnTo>
                    <a:pt x="277" y="268"/>
                  </a:lnTo>
                  <a:lnTo>
                    <a:pt x="280" y="265"/>
                  </a:lnTo>
                  <a:lnTo>
                    <a:pt x="284" y="263"/>
                  </a:lnTo>
                  <a:lnTo>
                    <a:pt x="285" y="262"/>
                  </a:lnTo>
                  <a:lnTo>
                    <a:pt x="289" y="260"/>
                  </a:lnTo>
                  <a:lnTo>
                    <a:pt x="292" y="260"/>
                  </a:lnTo>
                  <a:lnTo>
                    <a:pt x="296" y="260"/>
                  </a:lnTo>
                  <a:lnTo>
                    <a:pt x="301" y="258"/>
                  </a:lnTo>
                  <a:lnTo>
                    <a:pt x="302" y="257"/>
                  </a:lnTo>
                  <a:lnTo>
                    <a:pt x="304" y="253"/>
                  </a:lnTo>
                  <a:lnTo>
                    <a:pt x="304" y="250"/>
                  </a:lnTo>
                  <a:lnTo>
                    <a:pt x="306" y="245"/>
                  </a:lnTo>
                  <a:lnTo>
                    <a:pt x="306" y="242"/>
                  </a:lnTo>
                  <a:lnTo>
                    <a:pt x="304" y="236"/>
                  </a:lnTo>
                  <a:lnTo>
                    <a:pt x="302" y="233"/>
                  </a:lnTo>
                  <a:lnTo>
                    <a:pt x="299" y="228"/>
                  </a:lnTo>
                  <a:lnTo>
                    <a:pt x="296" y="225"/>
                  </a:lnTo>
                  <a:lnTo>
                    <a:pt x="294" y="220"/>
                  </a:lnTo>
                  <a:lnTo>
                    <a:pt x="292" y="216"/>
                  </a:lnTo>
                  <a:lnTo>
                    <a:pt x="292" y="213"/>
                  </a:lnTo>
                  <a:lnTo>
                    <a:pt x="292" y="211"/>
                  </a:lnTo>
                  <a:lnTo>
                    <a:pt x="294" y="211"/>
                  </a:lnTo>
                  <a:lnTo>
                    <a:pt x="296" y="210"/>
                  </a:lnTo>
                  <a:lnTo>
                    <a:pt x="297" y="210"/>
                  </a:lnTo>
                  <a:lnTo>
                    <a:pt x="299" y="208"/>
                  </a:lnTo>
                  <a:lnTo>
                    <a:pt x="301" y="205"/>
                  </a:lnTo>
                  <a:lnTo>
                    <a:pt x="302" y="203"/>
                  </a:lnTo>
                  <a:lnTo>
                    <a:pt x="304" y="200"/>
                  </a:lnTo>
                  <a:lnTo>
                    <a:pt x="304" y="198"/>
                  </a:lnTo>
                  <a:lnTo>
                    <a:pt x="304" y="196"/>
                  </a:lnTo>
                  <a:lnTo>
                    <a:pt x="301" y="194"/>
                  </a:lnTo>
                  <a:lnTo>
                    <a:pt x="299" y="194"/>
                  </a:lnTo>
                  <a:lnTo>
                    <a:pt x="297" y="193"/>
                  </a:lnTo>
                  <a:lnTo>
                    <a:pt x="297" y="191"/>
                  </a:lnTo>
                  <a:lnTo>
                    <a:pt x="296" y="189"/>
                  </a:lnTo>
                  <a:lnTo>
                    <a:pt x="294" y="189"/>
                  </a:lnTo>
                  <a:lnTo>
                    <a:pt x="291" y="189"/>
                  </a:lnTo>
                  <a:lnTo>
                    <a:pt x="289" y="191"/>
                  </a:lnTo>
                  <a:lnTo>
                    <a:pt x="285" y="191"/>
                  </a:lnTo>
                  <a:lnTo>
                    <a:pt x="285" y="191"/>
                  </a:lnTo>
                  <a:lnTo>
                    <a:pt x="284" y="191"/>
                  </a:lnTo>
                  <a:lnTo>
                    <a:pt x="282" y="188"/>
                  </a:lnTo>
                  <a:lnTo>
                    <a:pt x="280" y="186"/>
                  </a:lnTo>
                  <a:lnTo>
                    <a:pt x="280" y="183"/>
                  </a:lnTo>
                  <a:lnTo>
                    <a:pt x="280" y="179"/>
                  </a:lnTo>
                  <a:lnTo>
                    <a:pt x="282" y="174"/>
                  </a:lnTo>
                  <a:lnTo>
                    <a:pt x="285" y="171"/>
                  </a:lnTo>
                  <a:lnTo>
                    <a:pt x="289" y="166"/>
                  </a:lnTo>
                  <a:lnTo>
                    <a:pt x="296" y="156"/>
                  </a:lnTo>
                  <a:lnTo>
                    <a:pt x="302" y="146"/>
                  </a:lnTo>
                  <a:lnTo>
                    <a:pt x="311" y="134"/>
                  </a:lnTo>
                  <a:lnTo>
                    <a:pt x="316" y="124"/>
                  </a:lnTo>
                  <a:lnTo>
                    <a:pt x="317" y="121"/>
                  </a:lnTo>
                  <a:lnTo>
                    <a:pt x="319" y="116"/>
                  </a:lnTo>
                  <a:lnTo>
                    <a:pt x="322" y="110"/>
                  </a:lnTo>
                  <a:lnTo>
                    <a:pt x="326" y="105"/>
                  </a:lnTo>
                  <a:lnTo>
                    <a:pt x="331" y="99"/>
                  </a:lnTo>
                  <a:lnTo>
                    <a:pt x="338" y="92"/>
                  </a:lnTo>
                  <a:lnTo>
                    <a:pt x="346" y="80"/>
                  </a:lnTo>
                  <a:lnTo>
                    <a:pt x="358" y="67"/>
                  </a:lnTo>
                  <a:lnTo>
                    <a:pt x="369" y="55"/>
                  </a:lnTo>
                  <a:lnTo>
                    <a:pt x="380" y="43"/>
                  </a:lnTo>
                  <a:lnTo>
                    <a:pt x="386" y="37"/>
                  </a:lnTo>
                  <a:lnTo>
                    <a:pt x="396" y="32"/>
                  </a:lnTo>
                  <a:lnTo>
                    <a:pt x="410" y="28"/>
                  </a:lnTo>
                  <a:lnTo>
                    <a:pt x="425" y="26"/>
                  </a:lnTo>
                  <a:lnTo>
                    <a:pt x="433" y="26"/>
                  </a:lnTo>
                  <a:lnTo>
                    <a:pt x="450" y="21"/>
                  </a:lnTo>
                  <a:lnTo>
                    <a:pt x="474" y="16"/>
                  </a:lnTo>
                  <a:lnTo>
                    <a:pt x="501" y="8"/>
                  </a:lnTo>
                  <a:lnTo>
                    <a:pt x="53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 name="Freeform 56"/>
            <p:cNvSpPr>
              <a:spLocks/>
            </p:cNvSpPr>
            <p:nvPr/>
          </p:nvSpPr>
          <p:spPr bwMode="auto">
            <a:xfrm>
              <a:off x="7656456" y="4529762"/>
              <a:ext cx="366188" cy="370108"/>
            </a:xfrm>
            <a:custGeom>
              <a:avLst/>
              <a:gdLst>
                <a:gd name="T0" fmla="*/ 186 w 467"/>
                <a:gd name="T1" fmla="*/ 121 h 472"/>
                <a:gd name="T2" fmla="*/ 296 w 467"/>
                <a:gd name="T3" fmla="*/ 165 h 472"/>
                <a:gd name="T4" fmla="*/ 314 w 467"/>
                <a:gd name="T5" fmla="*/ 151 h 472"/>
                <a:gd name="T6" fmla="*/ 341 w 467"/>
                <a:gd name="T7" fmla="*/ 128 h 472"/>
                <a:gd name="T8" fmla="*/ 358 w 467"/>
                <a:gd name="T9" fmla="*/ 111 h 472"/>
                <a:gd name="T10" fmla="*/ 361 w 467"/>
                <a:gd name="T11" fmla="*/ 103 h 472"/>
                <a:gd name="T12" fmla="*/ 378 w 467"/>
                <a:gd name="T13" fmla="*/ 109 h 472"/>
                <a:gd name="T14" fmla="*/ 393 w 467"/>
                <a:gd name="T15" fmla="*/ 96 h 472"/>
                <a:gd name="T16" fmla="*/ 412 w 467"/>
                <a:gd name="T17" fmla="*/ 86 h 472"/>
                <a:gd name="T18" fmla="*/ 428 w 467"/>
                <a:gd name="T19" fmla="*/ 86 h 472"/>
                <a:gd name="T20" fmla="*/ 440 w 467"/>
                <a:gd name="T21" fmla="*/ 86 h 472"/>
                <a:gd name="T22" fmla="*/ 455 w 467"/>
                <a:gd name="T23" fmla="*/ 87 h 472"/>
                <a:gd name="T24" fmla="*/ 459 w 467"/>
                <a:gd name="T25" fmla="*/ 101 h 472"/>
                <a:gd name="T26" fmla="*/ 467 w 467"/>
                <a:gd name="T27" fmla="*/ 126 h 472"/>
                <a:gd name="T28" fmla="*/ 459 w 467"/>
                <a:gd name="T29" fmla="*/ 141 h 472"/>
                <a:gd name="T30" fmla="*/ 440 w 467"/>
                <a:gd name="T31" fmla="*/ 135 h 472"/>
                <a:gd name="T32" fmla="*/ 413 w 467"/>
                <a:gd name="T33" fmla="*/ 119 h 472"/>
                <a:gd name="T34" fmla="*/ 405 w 467"/>
                <a:gd name="T35" fmla="*/ 143 h 472"/>
                <a:gd name="T36" fmla="*/ 396 w 467"/>
                <a:gd name="T37" fmla="*/ 175 h 472"/>
                <a:gd name="T38" fmla="*/ 386 w 467"/>
                <a:gd name="T39" fmla="*/ 190 h 472"/>
                <a:gd name="T40" fmla="*/ 371 w 467"/>
                <a:gd name="T41" fmla="*/ 207 h 472"/>
                <a:gd name="T42" fmla="*/ 349 w 467"/>
                <a:gd name="T43" fmla="*/ 222 h 472"/>
                <a:gd name="T44" fmla="*/ 344 w 467"/>
                <a:gd name="T45" fmla="*/ 250 h 472"/>
                <a:gd name="T46" fmla="*/ 326 w 467"/>
                <a:gd name="T47" fmla="*/ 271 h 472"/>
                <a:gd name="T48" fmla="*/ 291 w 467"/>
                <a:gd name="T49" fmla="*/ 264 h 472"/>
                <a:gd name="T50" fmla="*/ 289 w 467"/>
                <a:gd name="T51" fmla="*/ 294 h 472"/>
                <a:gd name="T52" fmla="*/ 275 w 467"/>
                <a:gd name="T53" fmla="*/ 329 h 472"/>
                <a:gd name="T54" fmla="*/ 260 w 467"/>
                <a:gd name="T55" fmla="*/ 370 h 472"/>
                <a:gd name="T56" fmla="*/ 260 w 467"/>
                <a:gd name="T57" fmla="*/ 393 h 472"/>
                <a:gd name="T58" fmla="*/ 249 w 467"/>
                <a:gd name="T59" fmla="*/ 415 h 472"/>
                <a:gd name="T60" fmla="*/ 217 w 467"/>
                <a:gd name="T61" fmla="*/ 434 h 472"/>
                <a:gd name="T62" fmla="*/ 191 w 467"/>
                <a:gd name="T63" fmla="*/ 430 h 472"/>
                <a:gd name="T64" fmla="*/ 190 w 467"/>
                <a:gd name="T65" fmla="*/ 450 h 472"/>
                <a:gd name="T66" fmla="*/ 144 w 467"/>
                <a:gd name="T67" fmla="*/ 457 h 472"/>
                <a:gd name="T68" fmla="*/ 117 w 467"/>
                <a:gd name="T69" fmla="*/ 471 h 472"/>
                <a:gd name="T70" fmla="*/ 84 w 467"/>
                <a:gd name="T71" fmla="*/ 450 h 472"/>
                <a:gd name="T72" fmla="*/ 59 w 467"/>
                <a:gd name="T73" fmla="*/ 432 h 472"/>
                <a:gd name="T74" fmla="*/ 32 w 467"/>
                <a:gd name="T75" fmla="*/ 405 h 472"/>
                <a:gd name="T76" fmla="*/ 5 w 467"/>
                <a:gd name="T77" fmla="*/ 366 h 472"/>
                <a:gd name="T78" fmla="*/ 20 w 467"/>
                <a:gd name="T79" fmla="*/ 321 h 472"/>
                <a:gd name="T80" fmla="*/ 35 w 467"/>
                <a:gd name="T81" fmla="*/ 303 h 472"/>
                <a:gd name="T82" fmla="*/ 32 w 467"/>
                <a:gd name="T83" fmla="*/ 277 h 472"/>
                <a:gd name="T84" fmla="*/ 35 w 467"/>
                <a:gd name="T85" fmla="*/ 254 h 472"/>
                <a:gd name="T86" fmla="*/ 47 w 467"/>
                <a:gd name="T87" fmla="*/ 240 h 472"/>
                <a:gd name="T88" fmla="*/ 60 w 467"/>
                <a:gd name="T89" fmla="*/ 247 h 472"/>
                <a:gd name="T90" fmla="*/ 64 w 467"/>
                <a:gd name="T91" fmla="*/ 237 h 472"/>
                <a:gd name="T92" fmla="*/ 67 w 467"/>
                <a:gd name="T93" fmla="*/ 222 h 472"/>
                <a:gd name="T94" fmla="*/ 72 w 467"/>
                <a:gd name="T95" fmla="*/ 205 h 472"/>
                <a:gd name="T96" fmla="*/ 82 w 467"/>
                <a:gd name="T97" fmla="*/ 198 h 472"/>
                <a:gd name="T98" fmla="*/ 92 w 467"/>
                <a:gd name="T99" fmla="*/ 178 h 472"/>
                <a:gd name="T100" fmla="*/ 112 w 467"/>
                <a:gd name="T101" fmla="*/ 178 h 472"/>
                <a:gd name="T102" fmla="*/ 144 w 467"/>
                <a:gd name="T103" fmla="*/ 146 h 472"/>
                <a:gd name="T104" fmla="*/ 153 w 467"/>
                <a:gd name="T105" fmla="*/ 98 h 472"/>
                <a:gd name="T106" fmla="*/ 153 w 467"/>
                <a:gd name="T107" fmla="*/ 57 h 472"/>
                <a:gd name="T108" fmla="*/ 151 w 467"/>
                <a:gd name="T109" fmla="*/ 25 h 472"/>
                <a:gd name="T110" fmla="*/ 154 w 467"/>
                <a:gd name="T111" fmla="*/ 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7" h="472">
                  <a:moveTo>
                    <a:pt x="159" y="0"/>
                  </a:moveTo>
                  <a:lnTo>
                    <a:pt x="165" y="32"/>
                  </a:lnTo>
                  <a:lnTo>
                    <a:pt x="170" y="61"/>
                  </a:lnTo>
                  <a:lnTo>
                    <a:pt x="173" y="86"/>
                  </a:lnTo>
                  <a:lnTo>
                    <a:pt x="176" y="104"/>
                  </a:lnTo>
                  <a:lnTo>
                    <a:pt x="180" y="118"/>
                  </a:lnTo>
                  <a:lnTo>
                    <a:pt x="181" y="123"/>
                  </a:lnTo>
                  <a:lnTo>
                    <a:pt x="186" y="121"/>
                  </a:lnTo>
                  <a:lnTo>
                    <a:pt x="202" y="119"/>
                  </a:lnTo>
                  <a:lnTo>
                    <a:pt x="223" y="114"/>
                  </a:lnTo>
                  <a:lnTo>
                    <a:pt x="252" y="109"/>
                  </a:lnTo>
                  <a:lnTo>
                    <a:pt x="286" y="103"/>
                  </a:lnTo>
                  <a:lnTo>
                    <a:pt x="289" y="118"/>
                  </a:lnTo>
                  <a:lnTo>
                    <a:pt x="291" y="136"/>
                  </a:lnTo>
                  <a:lnTo>
                    <a:pt x="294" y="153"/>
                  </a:lnTo>
                  <a:lnTo>
                    <a:pt x="296" y="165"/>
                  </a:lnTo>
                  <a:lnTo>
                    <a:pt x="296" y="170"/>
                  </a:lnTo>
                  <a:lnTo>
                    <a:pt x="297" y="168"/>
                  </a:lnTo>
                  <a:lnTo>
                    <a:pt x="299" y="166"/>
                  </a:lnTo>
                  <a:lnTo>
                    <a:pt x="302" y="165"/>
                  </a:lnTo>
                  <a:lnTo>
                    <a:pt x="304" y="163"/>
                  </a:lnTo>
                  <a:lnTo>
                    <a:pt x="306" y="160"/>
                  </a:lnTo>
                  <a:lnTo>
                    <a:pt x="311" y="156"/>
                  </a:lnTo>
                  <a:lnTo>
                    <a:pt x="314" y="151"/>
                  </a:lnTo>
                  <a:lnTo>
                    <a:pt x="317" y="148"/>
                  </a:lnTo>
                  <a:lnTo>
                    <a:pt x="319" y="145"/>
                  </a:lnTo>
                  <a:lnTo>
                    <a:pt x="326" y="136"/>
                  </a:lnTo>
                  <a:lnTo>
                    <a:pt x="331" y="129"/>
                  </a:lnTo>
                  <a:lnTo>
                    <a:pt x="333" y="128"/>
                  </a:lnTo>
                  <a:lnTo>
                    <a:pt x="334" y="128"/>
                  </a:lnTo>
                  <a:lnTo>
                    <a:pt x="338" y="128"/>
                  </a:lnTo>
                  <a:lnTo>
                    <a:pt x="341" y="128"/>
                  </a:lnTo>
                  <a:lnTo>
                    <a:pt x="346" y="128"/>
                  </a:lnTo>
                  <a:lnTo>
                    <a:pt x="348" y="126"/>
                  </a:lnTo>
                  <a:lnTo>
                    <a:pt x="349" y="124"/>
                  </a:lnTo>
                  <a:lnTo>
                    <a:pt x="351" y="123"/>
                  </a:lnTo>
                  <a:lnTo>
                    <a:pt x="351" y="119"/>
                  </a:lnTo>
                  <a:lnTo>
                    <a:pt x="354" y="116"/>
                  </a:lnTo>
                  <a:lnTo>
                    <a:pt x="356" y="113"/>
                  </a:lnTo>
                  <a:lnTo>
                    <a:pt x="358" y="111"/>
                  </a:lnTo>
                  <a:lnTo>
                    <a:pt x="358" y="109"/>
                  </a:lnTo>
                  <a:lnTo>
                    <a:pt x="356" y="108"/>
                  </a:lnTo>
                  <a:lnTo>
                    <a:pt x="356" y="106"/>
                  </a:lnTo>
                  <a:lnTo>
                    <a:pt x="358" y="104"/>
                  </a:lnTo>
                  <a:lnTo>
                    <a:pt x="358" y="103"/>
                  </a:lnTo>
                  <a:lnTo>
                    <a:pt x="358" y="101"/>
                  </a:lnTo>
                  <a:lnTo>
                    <a:pt x="359" y="101"/>
                  </a:lnTo>
                  <a:lnTo>
                    <a:pt x="361" y="103"/>
                  </a:lnTo>
                  <a:lnTo>
                    <a:pt x="365" y="106"/>
                  </a:lnTo>
                  <a:lnTo>
                    <a:pt x="368" y="108"/>
                  </a:lnTo>
                  <a:lnTo>
                    <a:pt x="368" y="108"/>
                  </a:lnTo>
                  <a:lnTo>
                    <a:pt x="370" y="108"/>
                  </a:lnTo>
                  <a:lnTo>
                    <a:pt x="370" y="109"/>
                  </a:lnTo>
                  <a:lnTo>
                    <a:pt x="371" y="109"/>
                  </a:lnTo>
                  <a:lnTo>
                    <a:pt x="373" y="109"/>
                  </a:lnTo>
                  <a:lnTo>
                    <a:pt x="378" y="109"/>
                  </a:lnTo>
                  <a:lnTo>
                    <a:pt x="385" y="109"/>
                  </a:lnTo>
                  <a:lnTo>
                    <a:pt x="390" y="108"/>
                  </a:lnTo>
                  <a:lnTo>
                    <a:pt x="393" y="108"/>
                  </a:lnTo>
                  <a:lnTo>
                    <a:pt x="395" y="106"/>
                  </a:lnTo>
                  <a:lnTo>
                    <a:pt x="395" y="104"/>
                  </a:lnTo>
                  <a:lnTo>
                    <a:pt x="393" y="101"/>
                  </a:lnTo>
                  <a:lnTo>
                    <a:pt x="393" y="98"/>
                  </a:lnTo>
                  <a:lnTo>
                    <a:pt x="393" y="96"/>
                  </a:lnTo>
                  <a:lnTo>
                    <a:pt x="395" y="94"/>
                  </a:lnTo>
                  <a:lnTo>
                    <a:pt x="396" y="94"/>
                  </a:lnTo>
                  <a:lnTo>
                    <a:pt x="398" y="94"/>
                  </a:lnTo>
                  <a:lnTo>
                    <a:pt x="401" y="94"/>
                  </a:lnTo>
                  <a:lnTo>
                    <a:pt x="405" y="93"/>
                  </a:lnTo>
                  <a:lnTo>
                    <a:pt x="408" y="91"/>
                  </a:lnTo>
                  <a:lnTo>
                    <a:pt x="410" y="87"/>
                  </a:lnTo>
                  <a:lnTo>
                    <a:pt x="412" y="86"/>
                  </a:lnTo>
                  <a:lnTo>
                    <a:pt x="413" y="84"/>
                  </a:lnTo>
                  <a:lnTo>
                    <a:pt x="417" y="84"/>
                  </a:lnTo>
                  <a:lnTo>
                    <a:pt x="420" y="82"/>
                  </a:lnTo>
                  <a:lnTo>
                    <a:pt x="423" y="81"/>
                  </a:lnTo>
                  <a:lnTo>
                    <a:pt x="425" y="81"/>
                  </a:lnTo>
                  <a:lnTo>
                    <a:pt x="425" y="82"/>
                  </a:lnTo>
                  <a:lnTo>
                    <a:pt x="427" y="82"/>
                  </a:lnTo>
                  <a:lnTo>
                    <a:pt x="428" y="86"/>
                  </a:lnTo>
                  <a:lnTo>
                    <a:pt x="430" y="87"/>
                  </a:lnTo>
                  <a:lnTo>
                    <a:pt x="432" y="89"/>
                  </a:lnTo>
                  <a:lnTo>
                    <a:pt x="433" y="89"/>
                  </a:lnTo>
                  <a:lnTo>
                    <a:pt x="433" y="89"/>
                  </a:lnTo>
                  <a:lnTo>
                    <a:pt x="433" y="89"/>
                  </a:lnTo>
                  <a:lnTo>
                    <a:pt x="435" y="87"/>
                  </a:lnTo>
                  <a:lnTo>
                    <a:pt x="437" y="87"/>
                  </a:lnTo>
                  <a:lnTo>
                    <a:pt x="440" y="86"/>
                  </a:lnTo>
                  <a:lnTo>
                    <a:pt x="445" y="86"/>
                  </a:lnTo>
                  <a:lnTo>
                    <a:pt x="447" y="86"/>
                  </a:lnTo>
                  <a:lnTo>
                    <a:pt x="450" y="84"/>
                  </a:lnTo>
                  <a:lnTo>
                    <a:pt x="452" y="84"/>
                  </a:lnTo>
                  <a:lnTo>
                    <a:pt x="454" y="84"/>
                  </a:lnTo>
                  <a:lnTo>
                    <a:pt x="455" y="84"/>
                  </a:lnTo>
                  <a:lnTo>
                    <a:pt x="455" y="86"/>
                  </a:lnTo>
                  <a:lnTo>
                    <a:pt x="455" y="87"/>
                  </a:lnTo>
                  <a:lnTo>
                    <a:pt x="454" y="91"/>
                  </a:lnTo>
                  <a:lnTo>
                    <a:pt x="455" y="96"/>
                  </a:lnTo>
                  <a:lnTo>
                    <a:pt x="455" y="99"/>
                  </a:lnTo>
                  <a:lnTo>
                    <a:pt x="457" y="99"/>
                  </a:lnTo>
                  <a:lnTo>
                    <a:pt x="457" y="99"/>
                  </a:lnTo>
                  <a:lnTo>
                    <a:pt x="457" y="99"/>
                  </a:lnTo>
                  <a:lnTo>
                    <a:pt x="459" y="99"/>
                  </a:lnTo>
                  <a:lnTo>
                    <a:pt x="459" y="101"/>
                  </a:lnTo>
                  <a:lnTo>
                    <a:pt x="460" y="104"/>
                  </a:lnTo>
                  <a:lnTo>
                    <a:pt x="462" y="108"/>
                  </a:lnTo>
                  <a:lnTo>
                    <a:pt x="465" y="109"/>
                  </a:lnTo>
                  <a:lnTo>
                    <a:pt x="467" y="113"/>
                  </a:lnTo>
                  <a:lnTo>
                    <a:pt x="467" y="116"/>
                  </a:lnTo>
                  <a:lnTo>
                    <a:pt x="467" y="119"/>
                  </a:lnTo>
                  <a:lnTo>
                    <a:pt x="467" y="123"/>
                  </a:lnTo>
                  <a:lnTo>
                    <a:pt x="467" y="126"/>
                  </a:lnTo>
                  <a:lnTo>
                    <a:pt x="467" y="129"/>
                  </a:lnTo>
                  <a:lnTo>
                    <a:pt x="467" y="131"/>
                  </a:lnTo>
                  <a:lnTo>
                    <a:pt x="465" y="135"/>
                  </a:lnTo>
                  <a:lnTo>
                    <a:pt x="465" y="136"/>
                  </a:lnTo>
                  <a:lnTo>
                    <a:pt x="464" y="140"/>
                  </a:lnTo>
                  <a:lnTo>
                    <a:pt x="462" y="143"/>
                  </a:lnTo>
                  <a:lnTo>
                    <a:pt x="460" y="143"/>
                  </a:lnTo>
                  <a:lnTo>
                    <a:pt x="459" y="141"/>
                  </a:lnTo>
                  <a:lnTo>
                    <a:pt x="457" y="141"/>
                  </a:lnTo>
                  <a:lnTo>
                    <a:pt x="454" y="140"/>
                  </a:lnTo>
                  <a:lnTo>
                    <a:pt x="450" y="138"/>
                  </a:lnTo>
                  <a:lnTo>
                    <a:pt x="449" y="138"/>
                  </a:lnTo>
                  <a:lnTo>
                    <a:pt x="447" y="136"/>
                  </a:lnTo>
                  <a:lnTo>
                    <a:pt x="445" y="136"/>
                  </a:lnTo>
                  <a:lnTo>
                    <a:pt x="442" y="135"/>
                  </a:lnTo>
                  <a:lnTo>
                    <a:pt x="440" y="135"/>
                  </a:lnTo>
                  <a:lnTo>
                    <a:pt x="437" y="133"/>
                  </a:lnTo>
                  <a:lnTo>
                    <a:pt x="432" y="129"/>
                  </a:lnTo>
                  <a:lnTo>
                    <a:pt x="428" y="128"/>
                  </a:lnTo>
                  <a:lnTo>
                    <a:pt x="425" y="126"/>
                  </a:lnTo>
                  <a:lnTo>
                    <a:pt x="422" y="124"/>
                  </a:lnTo>
                  <a:lnTo>
                    <a:pt x="418" y="121"/>
                  </a:lnTo>
                  <a:lnTo>
                    <a:pt x="415" y="119"/>
                  </a:lnTo>
                  <a:lnTo>
                    <a:pt x="413" y="119"/>
                  </a:lnTo>
                  <a:lnTo>
                    <a:pt x="410" y="119"/>
                  </a:lnTo>
                  <a:lnTo>
                    <a:pt x="408" y="121"/>
                  </a:lnTo>
                  <a:lnTo>
                    <a:pt x="407" y="123"/>
                  </a:lnTo>
                  <a:lnTo>
                    <a:pt x="405" y="126"/>
                  </a:lnTo>
                  <a:lnTo>
                    <a:pt x="407" y="129"/>
                  </a:lnTo>
                  <a:lnTo>
                    <a:pt x="407" y="133"/>
                  </a:lnTo>
                  <a:lnTo>
                    <a:pt x="407" y="136"/>
                  </a:lnTo>
                  <a:lnTo>
                    <a:pt x="405" y="143"/>
                  </a:lnTo>
                  <a:lnTo>
                    <a:pt x="405" y="148"/>
                  </a:lnTo>
                  <a:lnTo>
                    <a:pt x="405" y="153"/>
                  </a:lnTo>
                  <a:lnTo>
                    <a:pt x="405" y="156"/>
                  </a:lnTo>
                  <a:lnTo>
                    <a:pt x="405" y="161"/>
                  </a:lnTo>
                  <a:lnTo>
                    <a:pt x="403" y="165"/>
                  </a:lnTo>
                  <a:lnTo>
                    <a:pt x="401" y="168"/>
                  </a:lnTo>
                  <a:lnTo>
                    <a:pt x="400" y="171"/>
                  </a:lnTo>
                  <a:lnTo>
                    <a:pt x="396" y="175"/>
                  </a:lnTo>
                  <a:lnTo>
                    <a:pt x="396" y="178"/>
                  </a:lnTo>
                  <a:lnTo>
                    <a:pt x="395" y="178"/>
                  </a:lnTo>
                  <a:lnTo>
                    <a:pt x="393" y="183"/>
                  </a:lnTo>
                  <a:lnTo>
                    <a:pt x="391" y="185"/>
                  </a:lnTo>
                  <a:lnTo>
                    <a:pt x="391" y="187"/>
                  </a:lnTo>
                  <a:lnTo>
                    <a:pt x="390" y="188"/>
                  </a:lnTo>
                  <a:lnTo>
                    <a:pt x="388" y="188"/>
                  </a:lnTo>
                  <a:lnTo>
                    <a:pt x="386" y="190"/>
                  </a:lnTo>
                  <a:lnTo>
                    <a:pt x="385" y="190"/>
                  </a:lnTo>
                  <a:lnTo>
                    <a:pt x="383" y="192"/>
                  </a:lnTo>
                  <a:lnTo>
                    <a:pt x="381" y="192"/>
                  </a:lnTo>
                  <a:lnTo>
                    <a:pt x="380" y="193"/>
                  </a:lnTo>
                  <a:lnTo>
                    <a:pt x="378" y="195"/>
                  </a:lnTo>
                  <a:lnTo>
                    <a:pt x="376" y="198"/>
                  </a:lnTo>
                  <a:lnTo>
                    <a:pt x="375" y="203"/>
                  </a:lnTo>
                  <a:lnTo>
                    <a:pt x="371" y="207"/>
                  </a:lnTo>
                  <a:lnTo>
                    <a:pt x="368" y="210"/>
                  </a:lnTo>
                  <a:lnTo>
                    <a:pt x="363" y="212"/>
                  </a:lnTo>
                  <a:lnTo>
                    <a:pt x="358" y="212"/>
                  </a:lnTo>
                  <a:lnTo>
                    <a:pt x="353" y="214"/>
                  </a:lnTo>
                  <a:lnTo>
                    <a:pt x="351" y="214"/>
                  </a:lnTo>
                  <a:lnTo>
                    <a:pt x="349" y="215"/>
                  </a:lnTo>
                  <a:lnTo>
                    <a:pt x="349" y="219"/>
                  </a:lnTo>
                  <a:lnTo>
                    <a:pt x="349" y="222"/>
                  </a:lnTo>
                  <a:lnTo>
                    <a:pt x="351" y="225"/>
                  </a:lnTo>
                  <a:lnTo>
                    <a:pt x="351" y="230"/>
                  </a:lnTo>
                  <a:lnTo>
                    <a:pt x="349" y="235"/>
                  </a:lnTo>
                  <a:lnTo>
                    <a:pt x="348" y="239"/>
                  </a:lnTo>
                  <a:lnTo>
                    <a:pt x="346" y="240"/>
                  </a:lnTo>
                  <a:lnTo>
                    <a:pt x="346" y="242"/>
                  </a:lnTo>
                  <a:lnTo>
                    <a:pt x="344" y="245"/>
                  </a:lnTo>
                  <a:lnTo>
                    <a:pt x="344" y="250"/>
                  </a:lnTo>
                  <a:lnTo>
                    <a:pt x="344" y="254"/>
                  </a:lnTo>
                  <a:lnTo>
                    <a:pt x="343" y="257"/>
                  </a:lnTo>
                  <a:lnTo>
                    <a:pt x="341" y="261"/>
                  </a:lnTo>
                  <a:lnTo>
                    <a:pt x="339" y="262"/>
                  </a:lnTo>
                  <a:lnTo>
                    <a:pt x="336" y="264"/>
                  </a:lnTo>
                  <a:lnTo>
                    <a:pt x="333" y="267"/>
                  </a:lnTo>
                  <a:lnTo>
                    <a:pt x="329" y="269"/>
                  </a:lnTo>
                  <a:lnTo>
                    <a:pt x="326" y="271"/>
                  </a:lnTo>
                  <a:lnTo>
                    <a:pt x="324" y="271"/>
                  </a:lnTo>
                  <a:lnTo>
                    <a:pt x="321" y="271"/>
                  </a:lnTo>
                  <a:lnTo>
                    <a:pt x="317" y="269"/>
                  </a:lnTo>
                  <a:lnTo>
                    <a:pt x="314" y="267"/>
                  </a:lnTo>
                  <a:lnTo>
                    <a:pt x="307" y="264"/>
                  </a:lnTo>
                  <a:lnTo>
                    <a:pt x="302" y="261"/>
                  </a:lnTo>
                  <a:lnTo>
                    <a:pt x="294" y="257"/>
                  </a:lnTo>
                  <a:lnTo>
                    <a:pt x="291" y="264"/>
                  </a:lnTo>
                  <a:lnTo>
                    <a:pt x="289" y="269"/>
                  </a:lnTo>
                  <a:lnTo>
                    <a:pt x="291" y="276"/>
                  </a:lnTo>
                  <a:lnTo>
                    <a:pt x="291" y="281"/>
                  </a:lnTo>
                  <a:lnTo>
                    <a:pt x="292" y="286"/>
                  </a:lnTo>
                  <a:lnTo>
                    <a:pt x="292" y="289"/>
                  </a:lnTo>
                  <a:lnTo>
                    <a:pt x="291" y="291"/>
                  </a:lnTo>
                  <a:lnTo>
                    <a:pt x="291" y="292"/>
                  </a:lnTo>
                  <a:lnTo>
                    <a:pt x="289" y="294"/>
                  </a:lnTo>
                  <a:lnTo>
                    <a:pt x="289" y="298"/>
                  </a:lnTo>
                  <a:lnTo>
                    <a:pt x="287" y="301"/>
                  </a:lnTo>
                  <a:lnTo>
                    <a:pt x="286" y="306"/>
                  </a:lnTo>
                  <a:lnTo>
                    <a:pt x="282" y="311"/>
                  </a:lnTo>
                  <a:lnTo>
                    <a:pt x="280" y="316"/>
                  </a:lnTo>
                  <a:lnTo>
                    <a:pt x="279" y="319"/>
                  </a:lnTo>
                  <a:lnTo>
                    <a:pt x="277" y="324"/>
                  </a:lnTo>
                  <a:lnTo>
                    <a:pt x="275" y="329"/>
                  </a:lnTo>
                  <a:lnTo>
                    <a:pt x="274" y="336"/>
                  </a:lnTo>
                  <a:lnTo>
                    <a:pt x="270" y="343"/>
                  </a:lnTo>
                  <a:lnTo>
                    <a:pt x="269" y="350"/>
                  </a:lnTo>
                  <a:lnTo>
                    <a:pt x="265" y="355"/>
                  </a:lnTo>
                  <a:lnTo>
                    <a:pt x="264" y="360"/>
                  </a:lnTo>
                  <a:lnTo>
                    <a:pt x="264" y="363"/>
                  </a:lnTo>
                  <a:lnTo>
                    <a:pt x="262" y="366"/>
                  </a:lnTo>
                  <a:lnTo>
                    <a:pt x="260" y="370"/>
                  </a:lnTo>
                  <a:lnTo>
                    <a:pt x="257" y="375"/>
                  </a:lnTo>
                  <a:lnTo>
                    <a:pt x="255" y="380"/>
                  </a:lnTo>
                  <a:lnTo>
                    <a:pt x="255" y="383"/>
                  </a:lnTo>
                  <a:lnTo>
                    <a:pt x="255" y="387"/>
                  </a:lnTo>
                  <a:lnTo>
                    <a:pt x="257" y="387"/>
                  </a:lnTo>
                  <a:lnTo>
                    <a:pt x="259" y="388"/>
                  </a:lnTo>
                  <a:lnTo>
                    <a:pt x="260" y="392"/>
                  </a:lnTo>
                  <a:lnTo>
                    <a:pt x="260" y="393"/>
                  </a:lnTo>
                  <a:lnTo>
                    <a:pt x="259" y="395"/>
                  </a:lnTo>
                  <a:lnTo>
                    <a:pt x="259" y="397"/>
                  </a:lnTo>
                  <a:lnTo>
                    <a:pt x="255" y="398"/>
                  </a:lnTo>
                  <a:lnTo>
                    <a:pt x="254" y="400"/>
                  </a:lnTo>
                  <a:lnTo>
                    <a:pt x="252" y="405"/>
                  </a:lnTo>
                  <a:lnTo>
                    <a:pt x="252" y="408"/>
                  </a:lnTo>
                  <a:lnTo>
                    <a:pt x="250" y="412"/>
                  </a:lnTo>
                  <a:lnTo>
                    <a:pt x="249" y="415"/>
                  </a:lnTo>
                  <a:lnTo>
                    <a:pt x="247" y="418"/>
                  </a:lnTo>
                  <a:lnTo>
                    <a:pt x="242" y="420"/>
                  </a:lnTo>
                  <a:lnTo>
                    <a:pt x="238" y="420"/>
                  </a:lnTo>
                  <a:lnTo>
                    <a:pt x="232" y="422"/>
                  </a:lnTo>
                  <a:lnTo>
                    <a:pt x="225" y="424"/>
                  </a:lnTo>
                  <a:lnTo>
                    <a:pt x="222" y="425"/>
                  </a:lnTo>
                  <a:lnTo>
                    <a:pt x="218" y="429"/>
                  </a:lnTo>
                  <a:lnTo>
                    <a:pt x="217" y="434"/>
                  </a:lnTo>
                  <a:lnTo>
                    <a:pt x="215" y="435"/>
                  </a:lnTo>
                  <a:lnTo>
                    <a:pt x="215" y="437"/>
                  </a:lnTo>
                  <a:lnTo>
                    <a:pt x="213" y="437"/>
                  </a:lnTo>
                  <a:lnTo>
                    <a:pt x="210" y="437"/>
                  </a:lnTo>
                  <a:lnTo>
                    <a:pt x="205" y="435"/>
                  </a:lnTo>
                  <a:lnTo>
                    <a:pt x="198" y="432"/>
                  </a:lnTo>
                  <a:lnTo>
                    <a:pt x="195" y="430"/>
                  </a:lnTo>
                  <a:lnTo>
                    <a:pt x="191" y="430"/>
                  </a:lnTo>
                  <a:lnTo>
                    <a:pt x="191" y="430"/>
                  </a:lnTo>
                  <a:lnTo>
                    <a:pt x="191" y="430"/>
                  </a:lnTo>
                  <a:lnTo>
                    <a:pt x="193" y="432"/>
                  </a:lnTo>
                  <a:lnTo>
                    <a:pt x="195" y="434"/>
                  </a:lnTo>
                  <a:lnTo>
                    <a:pt x="195" y="435"/>
                  </a:lnTo>
                  <a:lnTo>
                    <a:pt x="196" y="439"/>
                  </a:lnTo>
                  <a:lnTo>
                    <a:pt x="195" y="442"/>
                  </a:lnTo>
                  <a:lnTo>
                    <a:pt x="190" y="450"/>
                  </a:lnTo>
                  <a:lnTo>
                    <a:pt x="180" y="455"/>
                  </a:lnTo>
                  <a:lnTo>
                    <a:pt x="168" y="459"/>
                  </a:lnTo>
                  <a:lnTo>
                    <a:pt x="163" y="457"/>
                  </a:lnTo>
                  <a:lnTo>
                    <a:pt x="158" y="457"/>
                  </a:lnTo>
                  <a:lnTo>
                    <a:pt x="154" y="457"/>
                  </a:lnTo>
                  <a:lnTo>
                    <a:pt x="151" y="455"/>
                  </a:lnTo>
                  <a:lnTo>
                    <a:pt x="146" y="455"/>
                  </a:lnTo>
                  <a:lnTo>
                    <a:pt x="144" y="457"/>
                  </a:lnTo>
                  <a:lnTo>
                    <a:pt x="143" y="459"/>
                  </a:lnTo>
                  <a:lnTo>
                    <a:pt x="139" y="462"/>
                  </a:lnTo>
                  <a:lnTo>
                    <a:pt x="138" y="466"/>
                  </a:lnTo>
                  <a:lnTo>
                    <a:pt x="134" y="469"/>
                  </a:lnTo>
                  <a:lnTo>
                    <a:pt x="131" y="471"/>
                  </a:lnTo>
                  <a:lnTo>
                    <a:pt x="126" y="472"/>
                  </a:lnTo>
                  <a:lnTo>
                    <a:pt x="121" y="472"/>
                  </a:lnTo>
                  <a:lnTo>
                    <a:pt x="117" y="471"/>
                  </a:lnTo>
                  <a:lnTo>
                    <a:pt x="114" y="469"/>
                  </a:lnTo>
                  <a:lnTo>
                    <a:pt x="111" y="466"/>
                  </a:lnTo>
                  <a:lnTo>
                    <a:pt x="107" y="464"/>
                  </a:lnTo>
                  <a:lnTo>
                    <a:pt x="104" y="462"/>
                  </a:lnTo>
                  <a:lnTo>
                    <a:pt x="99" y="461"/>
                  </a:lnTo>
                  <a:lnTo>
                    <a:pt x="92" y="457"/>
                  </a:lnTo>
                  <a:lnTo>
                    <a:pt x="87" y="454"/>
                  </a:lnTo>
                  <a:lnTo>
                    <a:pt x="84" y="450"/>
                  </a:lnTo>
                  <a:lnTo>
                    <a:pt x="82" y="445"/>
                  </a:lnTo>
                  <a:lnTo>
                    <a:pt x="81" y="442"/>
                  </a:lnTo>
                  <a:lnTo>
                    <a:pt x="79" y="440"/>
                  </a:lnTo>
                  <a:lnTo>
                    <a:pt x="77" y="439"/>
                  </a:lnTo>
                  <a:lnTo>
                    <a:pt x="72" y="437"/>
                  </a:lnTo>
                  <a:lnTo>
                    <a:pt x="69" y="435"/>
                  </a:lnTo>
                  <a:lnTo>
                    <a:pt x="64" y="434"/>
                  </a:lnTo>
                  <a:lnTo>
                    <a:pt x="59" y="432"/>
                  </a:lnTo>
                  <a:lnTo>
                    <a:pt x="54" y="429"/>
                  </a:lnTo>
                  <a:lnTo>
                    <a:pt x="50" y="427"/>
                  </a:lnTo>
                  <a:lnTo>
                    <a:pt x="47" y="424"/>
                  </a:lnTo>
                  <a:lnTo>
                    <a:pt x="44" y="420"/>
                  </a:lnTo>
                  <a:lnTo>
                    <a:pt x="40" y="415"/>
                  </a:lnTo>
                  <a:lnTo>
                    <a:pt x="35" y="412"/>
                  </a:lnTo>
                  <a:lnTo>
                    <a:pt x="33" y="408"/>
                  </a:lnTo>
                  <a:lnTo>
                    <a:pt x="32" y="405"/>
                  </a:lnTo>
                  <a:lnTo>
                    <a:pt x="28" y="402"/>
                  </a:lnTo>
                  <a:lnTo>
                    <a:pt x="25" y="397"/>
                  </a:lnTo>
                  <a:lnTo>
                    <a:pt x="20" y="392"/>
                  </a:lnTo>
                  <a:lnTo>
                    <a:pt x="15" y="387"/>
                  </a:lnTo>
                  <a:lnTo>
                    <a:pt x="12" y="382"/>
                  </a:lnTo>
                  <a:lnTo>
                    <a:pt x="8" y="378"/>
                  </a:lnTo>
                  <a:lnTo>
                    <a:pt x="7" y="373"/>
                  </a:lnTo>
                  <a:lnTo>
                    <a:pt x="5" y="366"/>
                  </a:lnTo>
                  <a:lnTo>
                    <a:pt x="3" y="355"/>
                  </a:lnTo>
                  <a:lnTo>
                    <a:pt x="2" y="343"/>
                  </a:lnTo>
                  <a:lnTo>
                    <a:pt x="0" y="333"/>
                  </a:lnTo>
                  <a:lnTo>
                    <a:pt x="5" y="331"/>
                  </a:lnTo>
                  <a:lnTo>
                    <a:pt x="10" y="328"/>
                  </a:lnTo>
                  <a:lnTo>
                    <a:pt x="13" y="326"/>
                  </a:lnTo>
                  <a:lnTo>
                    <a:pt x="17" y="324"/>
                  </a:lnTo>
                  <a:lnTo>
                    <a:pt x="20" y="321"/>
                  </a:lnTo>
                  <a:lnTo>
                    <a:pt x="22" y="318"/>
                  </a:lnTo>
                  <a:lnTo>
                    <a:pt x="22" y="314"/>
                  </a:lnTo>
                  <a:lnTo>
                    <a:pt x="25" y="309"/>
                  </a:lnTo>
                  <a:lnTo>
                    <a:pt x="27" y="308"/>
                  </a:lnTo>
                  <a:lnTo>
                    <a:pt x="28" y="306"/>
                  </a:lnTo>
                  <a:lnTo>
                    <a:pt x="32" y="304"/>
                  </a:lnTo>
                  <a:lnTo>
                    <a:pt x="33" y="304"/>
                  </a:lnTo>
                  <a:lnTo>
                    <a:pt x="35" y="303"/>
                  </a:lnTo>
                  <a:lnTo>
                    <a:pt x="35" y="299"/>
                  </a:lnTo>
                  <a:lnTo>
                    <a:pt x="37" y="296"/>
                  </a:lnTo>
                  <a:lnTo>
                    <a:pt x="35" y="292"/>
                  </a:lnTo>
                  <a:lnTo>
                    <a:pt x="35" y="291"/>
                  </a:lnTo>
                  <a:lnTo>
                    <a:pt x="33" y="287"/>
                  </a:lnTo>
                  <a:lnTo>
                    <a:pt x="33" y="282"/>
                  </a:lnTo>
                  <a:lnTo>
                    <a:pt x="32" y="281"/>
                  </a:lnTo>
                  <a:lnTo>
                    <a:pt x="32" y="277"/>
                  </a:lnTo>
                  <a:lnTo>
                    <a:pt x="32" y="276"/>
                  </a:lnTo>
                  <a:lnTo>
                    <a:pt x="32" y="274"/>
                  </a:lnTo>
                  <a:lnTo>
                    <a:pt x="32" y="272"/>
                  </a:lnTo>
                  <a:lnTo>
                    <a:pt x="32" y="271"/>
                  </a:lnTo>
                  <a:lnTo>
                    <a:pt x="33" y="266"/>
                  </a:lnTo>
                  <a:lnTo>
                    <a:pt x="35" y="261"/>
                  </a:lnTo>
                  <a:lnTo>
                    <a:pt x="35" y="257"/>
                  </a:lnTo>
                  <a:lnTo>
                    <a:pt x="35" y="254"/>
                  </a:lnTo>
                  <a:lnTo>
                    <a:pt x="35" y="250"/>
                  </a:lnTo>
                  <a:lnTo>
                    <a:pt x="37" y="249"/>
                  </a:lnTo>
                  <a:lnTo>
                    <a:pt x="38" y="245"/>
                  </a:lnTo>
                  <a:lnTo>
                    <a:pt x="40" y="242"/>
                  </a:lnTo>
                  <a:lnTo>
                    <a:pt x="42" y="240"/>
                  </a:lnTo>
                  <a:lnTo>
                    <a:pt x="44" y="239"/>
                  </a:lnTo>
                  <a:lnTo>
                    <a:pt x="45" y="239"/>
                  </a:lnTo>
                  <a:lnTo>
                    <a:pt x="47" y="240"/>
                  </a:lnTo>
                  <a:lnTo>
                    <a:pt x="49" y="242"/>
                  </a:lnTo>
                  <a:lnTo>
                    <a:pt x="49" y="244"/>
                  </a:lnTo>
                  <a:lnTo>
                    <a:pt x="50" y="245"/>
                  </a:lnTo>
                  <a:lnTo>
                    <a:pt x="50" y="247"/>
                  </a:lnTo>
                  <a:lnTo>
                    <a:pt x="52" y="249"/>
                  </a:lnTo>
                  <a:lnTo>
                    <a:pt x="54" y="249"/>
                  </a:lnTo>
                  <a:lnTo>
                    <a:pt x="57" y="249"/>
                  </a:lnTo>
                  <a:lnTo>
                    <a:pt x="60" y="247"/>
                  </a:lnTo>
                  <a:lnTo>
                    <a:pt x="64" y="245"/>
                  </a:lnTo>
                  <a:lnTo>
                    <a:pt x="65" y="245"/>
                  </a:lnTo>
                  <a:lnTo>
                    <a:pt x="65" y="244"/>
                  </a:lnTo>
                  <a:lnTo>
                    <a:pt x="67" y="240"/>
                  </a:lnTo>
                  <a:lnTo>
                    <a:pt x="67" y="240"/>
                  </a:lnTo>
                  <a:lnTo>
                    <a:pt x="65" y="239"/>
                  </a:lnTo>
                  <a:lnTo>
                    <a:pt x="64" y="239"/>
                  </a:lnTo>
                  <a:lnTo>
                    <a:pt x="64" y="237"/>
                  </a:lnTo>
                  <a:lnTo>
                    <a:pt x="62" y="237"/>
                  </a:lnTo>
                  <a:lnTo>
                    <a:pt x="62" y="235"/>
                  </a:lnTo>
                  <a:lnTo>
                    <a:pt x="62" y="234"/>
                  </a:lnTo>
                  <a:lnTo>
                    <a:pt x="64" y="230"/>
                  </a:lnTo>
                  <a:lnTo>
                    <a:pt x="65" y="227"/>
                  </a:lnTo>
                  <a:lnTo>
                    <a:pt x="67" y="224"/>
                  </a:lnTo>
                  <a:lnTo>
                    <a:pt x="67" y="224"/>
                  </a:lnTo>
                  <a:lnTo>
                    <a:pt x="67" y="222"/>
                  </a:lnTo>
                  <a:lnTo>
                    <a:pt x="67" y="222"/>
                  </a:lnTo>
                  <a:lnTo>
                    <a:pt x="67" y="220"/>
                  </a:lnTo>
                  <a:lnTo>
                    <a:pt x="67" y="219"/>
                  </a:lnTo>
                  <a:lnTo>
                    <a:pt x="69" y="215"/>
                  </a:lnTo>
                  <a:lnTo>
                    <a:pt x="70" y="210"/>
                  </a:lnTo>
                  <a:lnTo>
                    <a:pt x="70" y="208"/>
                  </a:lnTo>
                  <a:lnTo>
                    <a:pt x="70" y="205"/>
                  </a:lnTo>
                  <a:lnTo>
                    <a:pt x="72" y="205"/>
                  </a:lnTo>
                  <a:lnTo>
                    <a:pt x="72" y="203"/>
                  </a:lnTo>
                  <a:lnTo>
                    <a:pt x="75" y="202"/>
                  </a:lnTo>
                  <a:lnTo>
                    <a:pt x="77" y="202"/>
                  </a:lnTo>
                  <a:lnTo>
                    <a:pt x="79" y="202"/>
                  </a:lnTo>
                  <a:lnTo>
                    <a:pt x="79" y="202"/>
                  </a:lnTo>
                  <a:lnTo>
                    <a:pt x="81" y="202"/>
                  </a:lnTo>
                  <a:lnTo>
                    <a:pt x="81" y="200"/>
                  </a:lnTo>
                  <a:lnTo>
                    <a:pt x="82" y="198"/>
                  </a:lnTo>
                  <a:lnTo>
                    <a:pt x="84" y="195"/>
                  </a:lnTo>
                  <a:lnTo>
                    <a:pt x="86" y="190"/>
                  </a:lnTo>
                  <a:lnTo>
                    <a:pt x="86" y="187"/>
                  </a:lnTo>
                  <a:lnTo>
                    <a:pt x="86" y="183"/>
                  </a:lnTo>
                  <a:lnTo>
                    <a:pt x="87" y="180"/>
                  </a:lnTo>
                  <a:lnTo>
                    <a:pt x="87" y="180"/>
                  </a:lnTo>
                  <a:lnTo>
                    <a:pt x="89" y="178"/>
                  </a:lnTo>
                  <a:lnTo>
                    <a:pt x="92" y="178"/>
                  </a:lnTo>
                  <a:lnTo>
                    <a:pt x="96" y="180"/>
                  </a:lnTo>
                  <a:lnTo>
                    <a:pt x="97" y="182"/>
                  </a:lnTo>
                  <a:lnTo>
                    <a:pt x="99" y="183"/>
                  </a:lnTo>
                  <a:lnTo>
                    <a:pt x="101" y="183"/>
                  </a:lnTo>
                  <a:lnTo>
                    <a:pt x="102" y="185"/>
                  </a:lnTo>
                  <a:lnTo>
                    <a:pt x="104" y="185"/>
                  </a:lnTo>
                  <a:lnTo>
                    <a:pt x="107" y="183"/>
                  </a:lnTo>
                  <a:lnTo>
                    <a:pt x="112" y="178"/>
                  </a:lnTo>
                  <a:lnTo>
                    <a:pt x="117" y="171"/>
                  </a:lnTo>
                  <a:lnTo>
                    <a:pt x="124" y="165"/>
                  </a:lnTo>
                  <a:lnTo>
                    <a:pt x="131" y="156"/>
                  </a:lnTo>
                  <a:lnTo>
                    <a:pt x="136" y="153"/>
                  </a:lnTo>
                  <a:lnTo>
                    <a:pt x="138" y="150"/>
                  </a:lnTo>
                  <a:lnTo>
                    <a:pt x="141" y="150"/>
                  </a:lnTo>
                  <a:lnTo>
                    <a:pt x="143" y="148"/>
                  </a:lnTo>
                  <a:lnTo>
                    <a:pt x="144" y="146"/>
                  </a:lnTo>
                  <a:lnTo>
                    <a:pt x="144" y="145"/>
                  </a:lnTo>
                  <a:lnTo>
                    <a:pt x="146" y="143"/>
                  </a:lnTo>
                  <a:lnTo>
                    <a:pt x="146" y="140"/>
                  </a:lnTo>
                  <a:lnTo>
                    <a:pt x="148" y="126"/>
                  </a:lnTo>
                  <a:lnTo>
                    <a:pt x="146" y="113"/>
                  </a:lnTo>
                  <a:lnTo>
                    <a:pt x="149" y="103"/>
                  </a:lnTo>
                  <a:lnTo>
                    <a:pt x="151" y="99"/>
                  </a:lnTo>
                  <a:lnTo>
                    <a:pt x="153" y="98"/>
                  </a:lnTo>
                  <a:lnTo>
                    <a:pt x="153" y="96"/>
                  </a:lnTo>
                  <a:lnTo>
                    <a:pt x="154" y="94"/>
                  </a:lnTo>
                  <a:lnTo>
                    <a:pt x="154" y="91"/>
                  </a:lnTo>
                  <a:lnTo>
                    <a:pt x="154" y="86"/>
                  </a:lnTo>
                  <a:lnTo>
                    <a:pt x="153" y="77"/>
                  </a:lnTo>
                  <a:lnTo>
                    <a:pt x="151" y="72"/>
                  </a:lnTo>
                  <a:lnTo>
                    <a:pt x="151" y="66"/>
                  </a:lnTo>
                  <a:lnTo>
                    <a:pt x="153" y="57"/>
                  </a:lnTo>
                  <a:lnTo>
                    <a:pt x="156" y="52"/>
                  </a:lnTo>
                  <a:lnTo>
                    <a:pt x="158" y="49"/>
                  </a:lnTo>
                  <a:lnTo>
                    <a:pt x="159" y="45"/>
                  </a:lnTo>
                  <a:lnTo>
                    <a:pt x="159" y="42"/>
                  </a:lnTo>
                  <a:lnTo>
                    <a:pt x="158" y="39"/>
                  </a:lnTo>
                  <a:lnTo>
                    <a:pt x="156" y="35"/>
                  </a:lnTo>
                  <a:lnTo>
                    <a:pt x="154" y="29"/>
                  </a:lnTo>
                  <a:lnTo>
                    <a:pt x="151" y="25"/>
                  </a:lnTo>
                  <a:lnTo>
                    <a:pt x="151" y="22"/>
                  </a:lnTo>
                  <a:lnTo>
                    <a:pt x="149" y="19"/>
                  </a:lnTo>
                  <a:lnTo>
                    <a:pt x="149" y="15"/>
                  </a:lnTo>
                  <a:lnTo>
                    <a:pt x="148" y="10"/>
                  </a:lnTo>
                  <a:lnTo>
                    <a:pt x="148" y="7"/>
                  </a:lnTo>
                  <a:lnTo>
                    <a:pt x="148" y="5"/>
                  </a:lnTo>
                  <a:lnTo>
                    <a:pt x="151" y="3"/>
                  </a:lnTo>
                  <a:lnTo>
                    <a:pt x="154" y="2"/>
                  </a:lnTo>
                  <a:lnTo>
                    <a:pt x="15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 name="Freeform 57"/>
            <p:cNvSpPr>
              <a:spLocks/>
            </p:cNvSpPr>
            <p:nvPr/>
          </p:nvSpPr>
          <p:spPr bwMode="auto">
            <a:xfrm>
              <a:off x="5944706" y="4062422"/>
              <a:ext cx="583391" cy="377949"/>
            </a:xfrm>
            <a:custGeom>
              <a:avLst/>
              <a:gdLst>
                <a:gd name="T0" fmla="*/ 133 w 744"/>
                <a:gd name="T1" fmla="*/ 6 h 482"/>
                <a:gd name="T2" fmla="*/ 363 w 744"/>
                <a:gd name="T3" fmla="*/ 18 h 482"/>
                <a:gd name="T4" fmla="*/ 618 w 744"/>
                <a:gd name="T5" fmla="*/ 26 h 482"/>
                <a:gd name="T6" fmla="*/ 724 w 744"/>
                <a:gd name="T7" fmla="*/ 37 h 482"/>
                <a:gd name="T8" fmla="*/ 711 w 744"/>
                <a:gd name="T9" fmla="*/ 52 h 482"/>
                <a:gd name="T10" fmla="*/ 704 w 744"/>
                <a:gd name="T11" fmla="*/ 65 h 482"/>
                <a:gd name="T12" fmla="*/ 707 w 744"/>
                <a:gd name="T13" fmla="*/ 85 h 482"/>
                <a:gd name="T14" fmla="*/ 726 w 744"/>
                <a:gd name="T15" fmla="*/ 97 h 482"/>
                <a:gd name="T16" fmla="*/ 738 w 744"/>
                <a:gd name="T17" fmla="*/ 114 h 482"/>
                <a:gd name="T18" fmla="*/ 741 w 744"/>
                <a:gd name="T19" fmla="*/ 200 h 482"/>
                <a:gd name="T20" fmla="*/ 743 w 744"/>
                <a:gd name="T21" fmla="*/ 331 h 482"/>
                <a:gd name="T22" fmla="*/ 728 w 744"/>
                <a:gd name="T23" fmla="*/ 351 h 482"/>
                <a:gd name="T24" fmla="*/ 731 w 744"/>
                <a:gd name="T25" fmla="*/ 361 h 482"/>
                <a:gd name="T26" fmla="*/ 736 w 744"/>
                <a:gd name="T27" fmla="*/ 373 h 482"/>
                <a:gd name="T28" fmla="*/ 728 w 744"/>
                <a:gd name="T29" fmla="*/ 386 h 482"/>
                <a:gd name="T30" fmla="*/ 729 w 744"/>
                <a:gd name="T31" fmla="*/ 389 h 482"/>
                <a:gd name="T32" fmla="*/ 738 w 744"/>
                <a:gd name="T33" fmla="*/ 391 h 482"/>
                <a:gd name="T34" fmla="*/ 741 w 744"/>
                <a:gd name="T35" fmla="*/ 401 h 482"/>
                <a:gd name="T36" fmla="*/ 738 w 744"/>
                <a:gd name="T37" fmla="*/ 415 h 482"/>
                <a:gd name="T38" fmla="*/ 733 w 744"/>
                <a:gd name="T39" fmla="*/ 426 h 482"/>
                <a:gd name="T40" fmla="*/ 729 w 744"/>
                <a:gd name="T41" fmla="*/ 436 h 482"/>
                <a:gd name="T42" fmla="*/ 721 w 744"/>
                <a:gd name="T43" fmla="*/ 450 h 482"/>
                <a:gd name="T44" fmla="*/ 724 w 744"/>
                <a:gd name="T45" fmla="*/ 453 h 482"/>
                <a:gd name="T46" fmla="*/ 729 w 744"/>
                <a:gd name="T47" fmla="*/ 462 h 482"/>
                <a:gd name="T48" fmla="*/ 738 w 744"/>
                <a:gd name="T49" fmla="*/ 473 h 482"/>
                <a:gd name="T50" fmla="*/ 736 w 744"/>
                <a:gd name="T51" fmla="*/ 480 h 482"/>
                <a:gd name="T52" fmla="*/ 724 w 744"/>
                <a:gd name="T53" fmla="*/ 478 h 482"/>
                <a:gd name="T54" fmla="*/ 719 w 744"/>
                <a:gd name="T55" fmla="*/ 468 h 482"/>
                <a:gd name="T56" fmla="*/ 707 w 744"/>
                <a:gd name="T57" fmla="*/ 462 h 482"/>
                <a:gd name="T58" fmla="*/ 699 w 744"/>
                <a:gd name="T59" fmla="*/ 455 h 482"/>
                <a:gd name="T60" fmla="*/ 686 w 744"/>
                <a:gd name="T61" fmla="*/ 448 h 482"/>
                <a:gd name="T62" fmla="*/ 670 w 744"/>
                <a:gd name="T63" fmla="*/ 445 h 482"/>
                <a:gd name="T64" fmla="*/ 662 w 744"/>
                <a:gd name="T65" fmla="*/ 436 h 482"/>
                <a:gd name="T66" fmla="*/ 657 w 744"/>
                <a:gd name="T67" fmla="*/ 435 h 482"/>
                <a:gd name="T68" fmla="*/ 613 w 744"/>
                <a:gd name="T69" fmla="*/ 436 h 482"/>
                <a:gd name="T70" fmla="*/ 603 w 744"/>
                <a:gd name="T71" fmla="*/ 436 h 482"/>
                <a:gd name="T72" fmla="*/ 600 w 744"/>
                <a:gd name="T73" fmla="*/ 443 h 482"/>
                <a:gd name="T74" fmla="*/ 590 w 744"/>
                <a:gd name="T75" fmla="*/ 445 h 482"/>
                <a:gd name="T76" fmla="*/ 583 w 744"/>
                <a:gd name="T77" fmla="*/ 442 h 482"/>
                <a:gd name="T78" fmla="*/ 563 w 744"/>
                <a:gd name="T79" fmla="*/ 435 h 482"/>
                <a:gd name="T80" fmla="*/ 553 w 744"/>
                <a:gd name="T81" fmla="*/ 428 h 482"/>
                <a:gd name="T82" fmla="*/ 543 w 744"/>
                <a:gd name="T83" fmla="*/ 420 h 482"/>
                <a:gd name="T84" fmla="*/ 491 w 744"/>
                <a:gd name="T85" fmla="*/ 416 h 482"/>
                <a:gd name="T86" fmla="*/ 317 w 744"/>
                <a:gd name="T87" fmla="*/ 411 h 482"/>
                <a:gd name="T88" fmla="*/ 114 w 744"/>
                <a:gd name="T89" fmla="*/ 403 h 482"/>
                <a:gd name="T90" fmla="*/ 3 w 744"/>
                <a:gd name="T91" fmla="*/ 346 h 482"/>
                <a:gd name="T92" fmla="*/ 15 w 744"/>
                <a:gd name="T93" fmla="*/ 178 h 482"/>
                <a:gd name="T94" fmla="*/ 20 w 744"/>
                <a:gd name="T95" fmla="*/ 126 h 482"/>
                <a:gd name="T96" fmla="*/ 27 w 744"/>
                <a:gd name="T97" fmla="*/ 107 h 482"/>
                <a:gd name="T98" fmla="*/ 32 w 744"/>
                <a:gd name="T99" fmla="*/ 35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482">
                  <a:moveTo>
                    <a:pt x="33" y="0"/>
                  </a:moveTo>
                  <a:lnTo>
                    <a:pt x="57" y="1"/>
                  </a:lnTo>
                  <a:lnTo>
                    <a:pt x="89" y="3"/>
                  </a:lnTo>
                  <a:lnTo>
                    <a:pt x="133" y="6"/>
                  </a:lnTo>
                  <a:lnTo>
                    <a:pt x="181" y="10"/>
                  </a:lnTo>
                  <a:lnTo>
                    <a:pt x="238" y="13"/>
                  </a:lnTo>
                  <a:lnTo>
                    <a:pt x="299" y="15"/>
                  </a:lnTo>
                  <a:lnTo>
                    <a:pt x="363" y="18"/>
                  </a:lnTo>
                  <a:lnTo>
                    <a:pt x="428" y="21"/>
                  </a:lnTo>
                  <a:lnTo>
                    <a:pt x="494" y="23"/>
                  </a:lnTo>
                  <a:lnTo>
                    <a:pt x="558" y="25"/>
                  </a:lnTo>
                  <a:lnTo>
                    <a:pt x="618" y="26"/>
                  </a:lnTo>
                  <a:lnTo>
                    <a:pt x="675" y="26"/>
                  </a:lnTo>
                  <a:lnTo>
                    <a:pt x="728" y="25"/>
                  </a:lnTo>
                  <a:lnTo>
                    <a:pt x="726" y="30"/>
                  </a:lnTo>
                  <a:lnTo>
                    <a:pt x="724" y="37"/>
                  </a:lnTo>
                  <a:lnTo>
                    <a:pt x="721" y="42"/>
                  </a:lnTo>
                  <a:lnTo>
                    <a:pt x="717" y="45"/>
                  </a:lnTo>
                  <a:lnTo>
                    <a:pt x="714" y="48"/>
                  </a:lnTo>
                  <a:lnTo>
                    <a:pt x="711" y="52"/>
                  </a:lnTo>
                  <a:lnTo>
                    <a:pt x="707" y="53"/>
                  </a:lnTo>
                  <a:lnTo>
                    <a:pt x="706" y="57"/>
                  </a:lnTo>
                  <a:lnTo>
                    <a:pt x="704" y="60"/>
                  </a:lnTo>
                  <a:lnTo>
                    <a:pt x="704" y="65"/>
                  </a:lnTo>
                  <a:lnTo>
                    <a:pt x="704" y="74"/>
                  </a:lnTo>
                  <a:lnTo>
                    <a:pt x="704" y="79"/>
                  </a:lnTo>
                  <a:lnTo>
                    <a:pt x="706" y="82"/>
                  </a:lnTo>
                  <a:lnTo>
                    <a:pt x="707" y="85"/>
                  </a:lnTo>
                  <a:lnTo>
                    <a:pt x="712" y="89"/>
                  </a:lnTo>
                  <a:lnTo>
                    <a:pt x="716" y="92"/>
                  </a:lnTo>
                  <a:lnTo>
                    <a:pt x="721" y="94"/>
                  </a:lnTo>
                  <a:lnTo>
                    <a:pt x="726" y="97"/>
                  </a:lnTo>
                  <a:lnTo>
                    <a:pt x="731" y="100"/>
                  </a:lnTo>
                  <a:lnTo>
                    <a:pt x="734" y="104"/>
                  </a:lnTo>
                  <a:lnTo>
                    <a:pt x="738" y="109"/>
                  </a:lnTo>
                  <a:lnTo>
                    <a:pt x="738" y="114"/>
                  </a:lnTo>
                  <a:lnTo>
                    <a:pt x="739" y="124"/>
                  </a:lnTo>
                  <a:lnTo>
                    <a:pt x="739" y="142"/>
                  </a:lnTo>
                  <a:lnTo>
                    <a:pt x="739" y="169"/>
                  </a:lnTo>
                  <a:lnTo>
                    <a:pt x="741" y="200"/>
                  </a:lnTo>
                  <a:lnTo>
                    <a:pt x="741" y="235"/>
                  </a:lnTo>
                  <a:lnTo>
                    <a:pt x="743" y="268"/>
                  </a:lnTo>
                  <a:lnTo>
                    <a:pt x="743" y="302"/>
                  </a:lnTo>
                  <a:lnTo>
                    <a:pt x="743" y="331"/>
                  </a:lnTo>
                  <a:lnTo>
                    <a:pt x="744" y="351"/>
                  </a:lnTo>
                  <a:lnTo>
                    <a:pt x="736" y="351"/>
                  </a:lnTo>
                  <a:lnTo>
                    <a:pt x="731" y="351"/>
                  </a:lnTo>
                  <a:lnTo>
                    <a:pt x="728" y="351"/>
                  </a:lnTo>
                  <a:lnTo>
                    <a:pt x="728" y="351"/>
                  </a:lnTo>
                  <a:lnTo>
                    <a:pt x="728" y="352"/>
                  </a:lnTo>
                  <a:lnTo>
                    <a:pt x="728" y="356"/>
                  </a:lnTo>
                  <a:lnTo>
                    <a:pt x="731" y="361"/>
                  </a:lnTo>
                  <a:lnTo>
                    <a:pt x="734" y="366"/>
                  </a:lnTo>
                  <a:lnTo>
                    <a:pt x="736" y="369"/>
                  </a:lnTo>
                  <a:lnTo>
                    <a:pt x="736" y="371"/>
                  </a:lnTo>
                  <a:lnTo>
                    <a:pt x="736" y="373"/>
                  </a:lnTo>
                  <a:lnTo>
                    <a:pt x="734" y="374"/>
                  </a:lnTo>
                  <a:lnTo>
                    <a:pt x="733" y="378"/>
                  </a:lnTo>
                  <a:lnTo>
                    <a:pt x="729" y="383"/>
                  </a:lnTo>
                  <a:lnTo>
                    <a:pt x="728" y="386"/>
                  </a:lnTo>
                  <a:lnTo>
                    <a:pt x="726" y="388"/>
                  </a:lnTo>
                  <a:lnTo>
                    <a:pt x="726" y="389"/>
                  </a:lnTo>
                  <a:lnTo>
                    <a:pt x="728" y="389"/>
                  </a:lnTo>
                  <a:lnTo>
                    <a:pt x="729" y="389"/>
                  </a:lnTo>
                  <a:lnTo>
                    <a:pt x="731" y="389"/>
                  </a:lnTo>
                  <a:lnTo>
                    <a:pt x="733" y="389"/>
                  </a:lnTo>
                  <a:lnTo>
                    <a:pt x="736" y="391"/>
                  </a:lnTo>
                  <a:lnTo>
                    <a:pt x="738" y="391"/>
                  </a:lnTo>
                  <a:lnTo>
                    <a:pt x="739" y="394"/>
                  </a:lnTo>
                  <a:lnTo>
                    <a:pt x="741" y="396"/>
                  </a:lnTo>
                  <a:lnTo>
                    <a:pt x="741" y="398"/>
                  </a:lnTo>
                  <a:lnTo>
                    <a:pt x="741" y="401"/>
                  </a:lnTo>
                  <a:lnTo>
                    <a:pt x="739" y="406"/>
                  </a:lnTo>
                  <a:lnTo>
                    <a:pt x="739" y="410"/>
                  </a:lnTo>
                  <a:lnTo>
                    <a:pt x="738" y="413"/>
                  </a:lnTo>
                  <a:lnTo>
                    <a:pt x="738" y="415"/>
                  </a:lnTo>
                  <a:lnTo>
                    <a:pt x="738" y="416"/>
                  </a:lnTo>
                  <a:lnTo>
                    <a:pt x="736" y="420"/>
                  </a:lnTo>
                  <a:lnTo>
                    <a:pt x="734" y="423"/>
                  </a:lnTo>
                  <a:lnTo>
                    <a:pt x="733" y="426"/>
                  </a:lnTo>
                  <a:lnTo>
                    <a:pt x="733" y="430"/>
                  </a:lnTo>
                  <a:lnTo>
                    <a:pt x="731" y="431"/>
                  </a:lnTo>
                  <a:lnTo>
                    <a:pt x="729" y="435"/>
                  </a:lnTo>
                  <a:lnTo>
                    <a:pt x="729" y="436"/>
                  </a:lnTo>
                  <a:lnTo>
                    <a:pt x="726" y="440"/>
                  </a:lnTo>
                  <a:lnTo>
                    <a:pt x="724" y="445"/>
                  </a:lnTo>
                  <a:lnTo>
                    <a:pt x="722" y="448"/>
                  </a:lnTo>
                  <a:lnTo>
                    <a:pt x="721" y="450"/>
                  </a:lnTo>
                  <a:lnTo>
                    <a:pt x="721" y="452"/>
                  </a:lnTo>
                  <a:lnTo>
                    <a:pt x="722" y="453"/>
                  </a:lnTo>
                  <a:lnTo>
                    <a:pt x="722" y="453"/>
                  </a:lnTo>
                  <a:lnTo>
                    <a:pt x="724" y="453"/>
                  </a:lnTo>
                  <a:lnTo>
                    <a:pt x="724" y="455"/>
                  </a:lnTo>
                  <a:lnTo>
                    <a:pt x="726" y="457"/>
                  </a:lnTo>
                  <a:lnTo>
                    <a:pt x="728" y="460"/>
                  </a:lnTo>
                  <a:lnTo>
                    <a:pt x="729" y="462"/>
                  </a:lnTo>
                  <a:lnTo>
                    <a:pt x="731" y="463"/>
                  </a:lnTo>
                  <a:lnTo>
                    <a:pt x="733" y="465"/>
                  </a:lnTo>
                  <a:lnTo>
                    <a:pt x="734" y="468"/>
                  </a:lnTo>
                  <a:lnTo>
                    <a:pt x="738" y="473"/>
                  </a:lnTo>
                  <a:lnTo>
                    <a:pt x="739" y="478"/>
                  </a:lnTo>
                  <a:lnTo>
                    <a:pt x="744" y="482"/>
                  </a:lnTo>
                  <a:lnTo>
                    <a:pt x="739" y="482"/>
                  </a:lnTo>
                  <a:lnTo>
                    <a:pt x="736" y="480"/>
                  </a:lnTo>
                  <a:lnTo>
                    <a:pt x="733" y="480"/>
                  </a:lnTo>
                  <a:lnTo>
                    <a:pt x="729" y="480"/>
                  </a:lnTo>
                  <a:lnTo>
                    <a:pt x="728" y="480"/>
                  </a:lnTo>
                  <a:lnTo>
                    <a:pt x="724" y="478"/>
                  </a:lnTo>
                  <a:lnTo>
                    <a:pt x="722" y="475"/>
                  </a:lnTo>
                  <a:lnTo>
                    <a:pt x="721" y="472"/>
                  </a:lnTo>
                  <a:lnTo>
                    <a:pt x="719" y="470"/>
                  </a:lnTo>
                  <a:lnTo>
                    <a:pt x="719" y="468"/>
                  </a:lnTo>
                  <a:lnTo>
                    <a:pt x="717" y="467"/>
                  </a:lnTo>
                  <a:lnTo>
                    <a:pt x="714" y="465"/>
                  </a:lnTo>
                  <a:lnTo>
                    <a:pt x="711" y="463"/>
                  </a:lnTo>
                  <a:lnTo>
                    <a:pt x="707" y="462"/>
                  </a:lnTo>
                  <a:lnTo>
                    <a:pt x="706" y="460"/>
                  </a:lnTo>
                  <a:lnTo>
                    <a:pt x="704" y="460"/>
                  </a:lnTo>
                  <a:lnTo>
                    <a:pt x="702" y="458"/>
                  </a:lnTo>
                  <a:lnTo>
                    <a:pt x="699" y="455"/>
                  </a:lnTo>
                  <a:lnTo>
                    <a:pt x="692" y="452"/>
                  </a:lnTo>
                  <a:lnTo>
                    <a:pt x="691" y="450"/>
                  </a:lnTo>
                  <a:lnTo>
                    <a:pt x="687" y="450"/>
                  </a:lnTo>
                  <a:lnTo>
                    <a:pt x="686" y="448"/>
                  </a:lnTo>
                  <a:lnTo>
                    <a:pt x="682" y="447"/>
                  </a:lnTo>
                  <a:lnTo>
                    <a:pt x="679" y="447"/>
                  </a:lnTo>
                  <a:lnTo>
                    <a:pt x="674" y="445"/>
                  </a:lnTo>
                  <a:lnTo>
                    <a:pt x="670" y="445"/>
                  </a:lnTo>
                  <a:lnTo>
                    <a:pt x="667" y="443"/>
                  </a:lnTo>
                  <a:lnTo>
                    <a:pt x="665" y="440"/>
                  </a:lnTo>
                  <a:lnTo>
                    <a:pt x="664" y="438"/>
                  </a:lnTo>
                  <a:lnTo>
                    <a:pt x="662" y="436"/>
                  </a:lnTo>
                  <a:lnTo>
                    <a:pt x="662" y="435"/>
                  </a:lnTo>
                  <a:lnTo>
                    <a:pt x="662" y="435"/>
                  </a:lnTo>
                  <a:lnTo>
                    <a:pt x="660" y="435"/>
                  </a:lnTo>
                  <a:lnTo>
                    <a:pt x="657" y="435"/>
                  </a:lnTo>
                  <a:lnTo>
                    <a:pt x="645" y="436"/>
                  </a:lnTo>
                  <a:lnTo>
                    <a:pt x="632" y="438"/>
                  </a:lnTo>
                  <a:lnTo>
                    <a:pt x="618" y="438"/>
                  </a:lnTo>
                  <a:lnTo>
                    <a:pt x="613" y="436"/>
                  </a:lnTo>
                  <a:lnTo>
                    <a:pt x="610" y="436"/>
                  </a:lnTo>
                  <a:lnTo>
                    <a:pt x="607" y="435"/>
                  </a:lnTo>
                  <a:lnTo>
                    <a:pt x="605" y="435"/>
                  </a:lnTo>
                  <a:lnTo>
                    <a:pt x="603" y="436"/>
                  </a:lnTo>
                  <a:lnTo>
                    <a:pt x="601" y="438"/>
                  </a:lnTo>
                  <a:lnTo>
                    <a:pt x="601" y="440"/>
                  </a:lnTo>
                  <a:lnTo>
                    <a:pt x="601" y="442"/>
                  </a:lnTo>
                  <a:lnTo>
                    <a:pt x="600" y="443"/>
                  </a:lnTo>
                  <a:lnTo>
                    <a:pt x="598" y="443"/>
                  </a:lnTo>
                  <a:lnTo>
                    <a:pt x="595" y="445"/>
                  </a:lnTo>
                  <a:lnTo>
                    <a:pt x="591" y="445"/>
                  </a:lnTo>
                  <a:lnTo>
                    <a:pt x="590" y="445"/>
                  </a:lnTo>
                  <a:lnTo>
                    <a:pt x="588" y="445"/>
                  </a:lnTo>
                  <a:lnTo>
                    <a:pt x="586" y="443"/>
                  </a:lnTo>
                  <a:lnTo>
                    <a:pt x="585" y="443"/>
                  </a:lnTo>
                  <a:lnTo>
                    <a:pt x="583" y="442"/>
                  </a:lnTo>
                  <a:lnTo>
                    <a:pt x="580" y="442"/>
                  </a:lnTo>
                  <a:lnTo>
                    <a:pt x="575" y="438"/>
                  </a:lnTo>
                  <a:lnTo>
                    <a:pt x="568" y="436"/>
                  </a:lnTo>
                  <a:lnTo>
                    <a:pt x="563" y="435"/>
                  </a:lnTo>
                  <a:lnTo>
                    <a:pt x="559" y="433"/>
                  </a:lnTo>
                  <a:lnTo>
                    <a:pt x="558" y="431"/>
                  </a:lnTo>
                  <a:lnTo>
                    <a:pt x="554" y="430"/>
                  </a:lnTo>
                  <a:lnTo>
                    <a:pt x="553" y="428"/>
                  </a:lnTo>
                  <a:lnTo>
                    <a:pt x="549" y="426"/>
                  </a:lnTo>
                  <a:lnTo>
                    <a:pt x="546" y="423"/>
                  </a:lnTo>
                  <a:lnTo>
                    <a:pt x="543" y="420"/>
                  </a:lnTo>
                  <a:lnTo>
                    <a:pt x="543" y="420"/>
                  </a:lnTo>
                  <a:lnTo>
                    <a:pt x="541" y="418"/>
                  </a:lnTo>
                  <a:lnTo>
                    <a:pt x="536" y="418"/>
                  </a:lnTo>
                  <a:lnTo>
                    <a:pt x="517" y="418"/>
                  </a:lnTo>
                  <a:lnTo>
                    <a:pt x="491" y="416"/>
                  </a:lnTo>
                  <a:lnTo>
                    <a:pt x="455" y="416"/>
                  </a:lnTo>
                  <a:lnTo>
                    <a:pt x="415" y="415"/>
                  </a:lnTo>
                  <a:lnTo>
                    <a:pt x="368" y="413"/>
                  </a:lnTo>
                  <a:lnTo>
                    <a:pt x="317" y="411"/>
                  </a:lnTo>
                  <a:lnTo>
                    <a:pt x="265" y="408"/>
                  </a:lnTo>
                  <a:lnTo>
                    <a:pt x="213" y="406"/>
                  </a:lnTo>
                  <a:lnTo>
                    <a:pt x="163" y="405"/>
                  </a:lnTo>
                  <a:lnTo>
                    <a:pt x="114" y="403"/>
                  </a:lnTo>
                  <a:lnTo>
                    <a:pt x="70" y="400"/>
                  </a:lnTo>
                  <a:lnTo>
                    <a:pt x="32" y="398"/>
                  </a:lnTo>
                  <a:lnTo>
                    <a:pt x="0" y="396"/>
                  </a:lnTo>
                  <a:lnTo>
                    <a:pt x="3" y="346"/>
                  </a:lnTo>
                  <a:lnTo>
                    <a:pt x="7" y="297"/>
                  </a:lnTo>
                  <a:lnTo>
                    <a:pt x="10" y="252"/>
                  </a:lnTo>
                  <a:lnTo>
                    <a:pt x="13" y="211"/>
                  </a:lnTo>
                  <a:lnTo>
                    <a:pt x="15" y="178"/>
                  </a:lnTo>
                  <a:lnTo>
                    <a:pt x="17" y="151"/>
                  </a:lnTo>
                  <a:lnTo>
                    <a:pt x="18" y="132"/>
                  </a:lnTo>
                  <a:lnTo>
                    <a:pt x="20" y="126"/>
                  </a:lnTo>
                  <a:lnTo>
                    <a:pt x="20" y="126"/>
                  </a:lnTo>
                  <a:lnTo>
                    <a:pt x="23" y="121"/>
                  </a:lnTo>
                  <a:lnTo>
                    <a:pt x="25" y="117"/>
                  </a:lnTo>
                  <a:lnTo>
                    <a:pt x="27" y="112"/>
                  </a:lnTo>
                  <a:lnTo>
                    <a:pt x="27" y="107"/>
                  </a:lnTo>
                  <a:lnTo>
                    <a:pt x="28" y="102"/>
                  </a:lnTo>
                  <a:lnTo>
                    <a:pt x="28" y="87"/>
                  </a:lnTo>
                  <a:lnTo>
                    <a:pt x="30" y="63"/>
                  </a:lnTo>
                  <a:lnTo>
                    <a:pt x="32" y="35"/>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 name="Freeform 58"/>
            <p:cNvSpPr>
              <a:spLocks/>
            </p:cNvSpPr>
            <p:nvPr/>
          </p:nvSpPr>
          <p:spPr bwMode="auto">
            <a:xfrm>
              <a:off x="5970582" y="3744850"/>
              <a:ext cx="544969" cy="337959"/>
            </a:xfrm>
            <a:custGeom>
              <a:avLst/>
              <a:gdLst>
                <a:gd name="T0" fmla="*/ 148 w 695"/>
                <a:gd name="T1" fmla="*/ 8 h 431"/>
                <a:gd name="T2" fmla="*/ 367 w 695"/>
                <a:gd name="T3" fmla="*/ 18 h 431"/>
                <a:gd name="T4" fmla="*/ 552 w 695"/>
                <a:gd name="T5" fmla="*/ 23 h 431"/>
                <a:gd name="T6" fmla="*/ 632 w 695"/>
                <a:gd name="T7" fmla="*/ 32 h 431"/>
                <a:gd name="T8" fmla="*/ 636 w 695"/>
                <a:gd name="T9" fmla="*/ 40 h 431"/>
                <a:gd name="T10" fmla="*/ 641 w 695"/>
                <a:gd name="T11" fmla="*/ 45 h 431"/>
                <a:gd name="T12" fmla="*/ 644 w 695"/>
                <a:gd name="T13" fmla="*/ 50 h 431"/>
                <a:gd name="T14" fmla="*/ 646 w 695"/>
                <a:gd name="T15" fmla="*/ 57 h 431"/>
                <a:gd name="T16" fmla="*/ 641 w 695"/>
                <a:gd name="T17" fmla="*/ 77 h 431"/>
                <a:gd name="T18" fmla="*/ 639 w 695"/>
                <a:gd name="T19" fmla="*/ 104 h 431"/>
                <a:gd name="T20" fmla="*/ 641 w 695"/>
                <a:gd name="T21" fmla="*/ 124 h 431"/>
                <a:gd name="T22" fmla="*/ 642 w 695"/>
                <a:gd name="T23" fmla="*/ 144 h 431"/>
                <a:gd name="T24" fmla="*/ 653 w 695"/>
                <a:gd name="T25" fmla="*/ 164 h 431"/>
                <a:gd name="T26" fmla="*/ 661 w 695"/>
                <a:gd name="T27" fmla="*/ 181 h 431"/>
                <a:gd name="T28" fmla="*/ 666 w 695"/>
                <a:gd name="T29" fmla="*/ 195 h 431"/>
                <a:gd name="T30" fmla="*/ 668 w 695"/>
                <a:gd name="T31" fmla="*/ 221 h 431"/>
                <a:gd name="T32" fmla="*/ 668 w 695"/>
                <a:gd name="T33" fmla="*/ 242 h 431"/>
                <a:gd name="T34" fmla="*/ 668 w 695"/>
                <a:gd name="T35" fmla="*/ 267 h 431"/>
                <a:gd name="T36" fmla="*/ 669 w 695"/>
                <a:gd name="T37" fmla="*/ 284 h 431"/>
                <a:gd name="T38" fmla="*/ 673 w 695"/>
                <a:gd name="T39" fmla="*/ 302 h 431"/>
                <a:gd name="T40" fmla="*/ 674 w 695"/>
                <a:gd name="T41" fmla="*/ 321 h 431"/>
                <a:gd name="T42" fmla="*/ 679 w 695"/>
                <a:gd name="T43" fmla="*/ 353 h 431"/>
                <a:gd name="T44" fmla="*/ 689 w 695"/>
                <a:gd name="T45" fmla="*/ 376 h 431"/>
                <a:gd name="T46" fmla="*/ 695 w 695"/>
                <a:gd name="T47" fmla="*/ 406 h 431"/>
                <a:gd name="T48" fmla="*/ 695 w 695"/>
                <a:gd name="T49" fmla="*/ 421 h 431"/>
                <a:gd name="T50" fmla="*/ 642 w 695"/>
                <a:gd name="T51" fmla="*/ 431 h 431"/>
                <a:gd name="T52" fmla="*/ 525 w 695"/>
                <a:gd name="T53" fmla="*/ 430 h 431"/>
                <a:gd name="T54" fmla="*/ 395 w 695"/>
                <a:gd name="T55" fmla="*/ 426 h 431"/>
                <a:gd name="T56" fmla="*/ 266 w 695"/>
                <a:gd name="T57" fmla="*/ 420 h 431"/>
                <a:gd name="T58" fmla="*/ 148 w 695"/>
                <a:gd name="T59" fmla="*/ 415 h 431"/>
                <a:gd name="T60" fmla="*/ 56 w 695"/>
                <a:gd name="T61" fmla="*/ 408 h 431"/>
                <a:gd name="T62" fmla="*/ 0 w 695"/>
                <a:gd name="T63" fmla="*/ 405 h 431"/>
                <a:gd name="T64" fmla="*/ 7 w 695"/>
                <a:gd name="T65" fmla="*/ 300 h 431"/>
                <a:gd name="T66" fmla="*/ 14 w 695"/>
                <a:gd name="T67" fmla="*/ 186 h 431"/>
                <a:gd name="T68" fmla="*/ 21 w 695"/>
                <a:gd name="T69" fmla="*/ 80 h 431"/>
                <a:gd name="T70" fmla="*/ 27 w 695"/>
                <a:gd name="T7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431">
                  <a:moveTo>
                    <a:pt x="27" y="0"/>
                  </a:moveTo>
                  <a:lnTo>
                    <a:pt x="148" y="8"/>
                  </a:lnTo>
                  <a:lnTo>
                    <a:pt x="261" y="15"/>
                  </a:lnTo>
                  <a:lnTo>
                    <a:pt x="367" y="18"/>
                  </a:lnTo>
                  <a:lnTo>
                    <a:pt x="464" y="21"/>
                  </a:lnTo>
                  <a:lnTo>
                    <a:pt x="552" y="23"/>
                  </a:lnTo>
                  <a:lnTo>
                    <a:pt x="629" y="23"/>
                  </a:lnTo>
                  <a:lnTo>
                    <a:pt x="632" y="32"/>
                  </a:lnTo>
                  <a:lnTo>
                    <a:pt x="634" y="37"/>
                  </a:lnTo>
                  <a:lnTo>
                    <a:pt x="636" y="40"/>
                  </a:lnTo>
                  <a:lnTo>
                    <a:pt x="639" y="43"/>
                  </a:lnTo>
                  <a:lnTo>
                    <a:pt x="641" y="45"/>
                  </a:lnTo>
                  <a:lnTo>
                    <a:pt x="642" y="47"/>
                  </a:lnTo>
                  <a:lnTo>
                    <a:pt x="644" y="50"/>
                  </a:lnTo>
                  <a:lnTo>
                    <a:pt x="644" y="53"/>
                  </a:lnTo>
                  <a:lnTo>
                    <a:pt x="646" y="57"/>
                  </a:lnTo>
                  <a:lnTo>
                    <a:pt x="644" y="62"/>
                  </a:lnTo>
                  <a:lnTo>
                    <a:pt x="641" y="77"/>
                  </a:lnTo>
                  <a:lnTo>
                    <a:pt x="637" y="92"/>
                  </a:lnTo>
                  <a:lnTo>
                    <a:pt x="639" y="104"/>
                  </a:lnTo>
                  <a:lnTo>
                    <a:pt x="641" y="114"/>
                  </a:lnTo>
                  <a:lnTo>
                    <a:pt x="641" y="124"/>
                  </a:lnTo>
                  <a:lnTo>
                    <a:pt x="641" y="136"/>
                  </a:lnTo>
                  <a:lnTo>
                    <a:pt x="642" y="144"/>
                  </a:lnTo>
                  <a:lnTo>
                    <a:pt x="647" y="153"/>
                  </a:lnTo>
                  <a:lnTo>
                    <a:pt x="653" y="164"/>
                  </a:lnTo>
                  <a:lnTo>
                    <a:pt x="658" y="174"/>
                  </a:lnTo>
                  <a:lnTo>
                    <a:pt x="661" y="181"/>
                  </a:lnTo>
                  <a:lnTo>
                    <a:pt x="663" y="186"/>
                  </a:lnTo>
                  <a:lnTo>
                    <a:pt x="666" y="195"/>
                  </a:lnTo>
                  <a:lnTo>
                    <a:pt x="668" y="206"/>
                  </a:lnTo>
                  <a:lnTo>
                    <a:pt x="668" y="221"/>
                  </a:lnTo>
                  <a:lnTo>
                    <a:pt x="668" y="232"/>
                  </a:lnTo>
                  <a:lnTo>
                    <a:pt x="668" y="242"/>
                  </a:lnTo>
                  <a:lnTo>
                    <a:pt x="668" y="253"/>
                  </a:lnTo>
                  <a:lnTo>
                    <a:pt x="668" y="267"/>
                  </a:lnTo>
                  <a:lnTo>
                    <a:pt x="668" y="275"/>
                  </a:lnTo>
                  <a:lnTo>
                    <a:pt x="669" y="284"/>
                  </a:lnTo>
                  <a:lnTo>
                    <a:pt x="671" y="294"/>
                  </a:lnTo>
                  <a:lnTo>
                    <a:pt x="673" y="302"/>
                  </a:lnTo>
                  <a:lnTo>
                    <a:pt x="673" y="311"/>
                  </a:lnTo>
                  <a:lnTo>
                    <a:pt x="674" y="321"/>
                  </a:lnTo>
                  <a:lnTo>
                    <a:pt x="676" y="336"/>
                  </a:lnTo>
                  <a:lnTo>
                    <a:pt x="679" y="353"/>
                  </a:lnTo>
                  <a:lnTo>
                    <a:pt x="684" y="364"/>
                  </a:lnTo>
                  <a:lnTo>
                    <a:pt x="689" y="376"/>
                  </a:lnTo>
                  <a:lnTo>
                    <a:pt x="691" y="393"/>
                  </a:lnTo>
                  <a:lnTo>
                    <a:pt x="695" y="406"/>
                  </a:lnTo>
                  <a:lnTo>
                    <a:pt x="695" y="413"/>
                  </a:lnTo>
                  <a:lnTo>
                    <a:pt x="695" y="421"/>
                  </a:lnTo>
                  <a:lnTo>
                    <a:pt x="695" y="430"/>
                  </a:lnTo>
                  <a:lnTo>
                    <a:pt x="642" y="431"/>
                  </a:lnTo>
                  <a:lnTo>
                    <a:pt x="585" y="431"/>
                  </a:lnTo>
                  <a:lnTo>
                    <a:pt x="525" y="430"/>
                  </a:lnTo>
                  <a:lnTo>
                    <a:pt x="461" y="428"/>
                  </a:lnTo>
                  <a:lnTo>
                    <a:pt x="395" y="426"/>
                  </a:lnTo>
                  <a:lnTo>
                    <a:pt x="330" y="423"/>
                  </a:lnTo>
                  <a:lnTo>
                    <a:pt x="266" y="420"/>
                  </a:lnTo>
                  <a:lnTo>
                    <a:pt x="205" y="418"/>
                  </a:lnTo>
                  <a:lnTo>
                    <a:pt x="148" y="415"/>
                  </a:lnTo>
                  <a:lnTo>
                    <a:pt x="100" y="411"/>
                  </a:lnTo>
                  <a:lnTo>
                    <a:pt x="56" y="408"/>
                  </a:lnTo>
                  <a:lnTo>
                    <a:pt x="24" y="406"/>
                  </a:lnTo>
                  <a:lnTo>
                    <a:pt x="0" y="405"/>
                  </a:lnTo>
                  <a:lnTo>
                    <a:pt x="4" y="354"/>
                  </a:lnTo>
                  <a:lnTo>
                    <a:pt x="7" y="300"/>
                  </a:lnTo>
                  <a:lnTo>
                    <a:pt x="11" y="243"/>
                  </a:lnTo>
                  <a:lnTo>
                    <a:pt x="14" y="186"/>
                  </a:lnTo>
                  <a:lnTo>
                    <a:pt x="17" y="131"/>
                  </a:lnTo>
                  <a:lnTo>
                    <a:pt x="21" y="80"/>
                  </a:lnTo>
                  <a:lnTo>
                    <a:pt x="24" y="37"/>
                  </a:lnTo>
                  <a:lnTo>
                    <a:pt x="2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 name="Freeform 59"/>
            <p:cNvSpPr>
              <a:spLocks/>
            </p:cNvSpPr>
            <p:nvPr/>
          </p:nvSpPr>
          <p:spPr bwMode="auto">
            <a:xfrm>
              <a:off x="5140975" y="3628800"/>
              <a:ext cx="850778" cy="532423"/>
            </a:xfrm>
            <a:custGeom>
              <a:avLst/>
              <a:gdLst>
                <a:gd name="T0" fmla="*/ 536 w 1085"/>
                <a:gd name="T1" fmla="*/ 89 h 679"/>
                <a:gd name="T2" fmla="*/ 1085 w 1085"/>
                <a:gd name="T3" fmla="*/ 148 h 679"/>
                <a:gd name="T4" fmla="*/ 1072 w 1085"/>
                <a:gd name="T5" fmla="*/ 334 h 679"/>
                <a:gd name="T6" fmla="*/ 1058 w 1085"/>
                <a:gd name="T7" fmla="*/ 553 h 679"/>
                <a:gd name="T8" fmla="*/ 1053 w 1085"/>
                <a:gd name="T9" fmla="*/ 655 h 679"/>
                <a:gd name="T10" fmla="*/ 1048 w 1085"/>
                <a:gd name="T11" fmla="*/ 674 h 679"/>
                <a:gd name="T12" fmla="*/ 956 w 1085"/>
                <a:gd name="T13" fmla="*/ 670 h 679"/>
                <a:gd name="T14" fmla="*/ 756 w 1085"/>
                <a:gd name="T15" fmla="*/ 653 h 679"/>
                <a:gd name="T16" fmla="*/ 546 w 1085"/>
                <a:gd name="T17" fmla="*/ 632 h 679"/>
                <a:gd name="T18" fmla="*/ 423 w 1085"/>
                <a:gd name="T19" fmla="*/ 611 h 679"/>
                <a:gd name="T20" fmla="*/ 378 w 1085"/>
                <a:gd name="T21" fmla="*/ 620 h 679"/>
                <a:gd name="T22" fmla="*/ 366 w 1085"/>
                <a:gd name="T23" fmla="*/ 662 h 679"/>
                <a:gd name="T24" fmla="*/ 356 w 1085"/>
                <a:gd name="T25" fmla="*/ 645 h 679"/>
                <a:gd name="T26" fmla="*/ 348 w 1085"/>
                <a:gd name="T27" fmla="*/ 640 h 679"/>
                <a:gd name="T28" fmla="*/ 338 w 1085"/>
                <a:gd name="T29" fmla="*/ 647 h 679"/>
                <a:gd name="T30" fmla="*/ 332 w 1085"/>
                <a:gd name="T31" fmla="*/ 660 h 679"/>
                <a:gd name="T32" fmla="*/ 322 w 1085"/>
                <a:gd name="T33" fmla="*/ 658 h 679"/>
                <a:gd name="T34" fmla="*/ 284 w 1085"/>
                <a:gd name="T35" fmla="*/ 652 h 679"/>
                <a:gd name="T36" fmla="*/ 265 w 1085"/>
                <a:gd name="T37" fmla="*/ 645 h 679"/>
                <a:gd name="T38" fmla="*/ 252 w 1085"/>
                <a:gd name="T39" fmla="*/ 652 h 679"/>
                <a:gd name="T40" fmla="*/ 217 w 1085"/>
                <a:gd name="T41" fmla="*/ 648 h 679"/>
                <a:gd name="T42" fmla="*/ 205 w 1085"/>
                <a:gd name="T43" fmla="*/ 655 h 679"/>
                <a:gd name="T44" fmla="*/ 193 w 1085"/>
                <a:gd name="T45" fmla="*/ 655 h 679"/>
                <a:gd name="T46" fmla="*/ 191 w 1085"/>
                <a:gd name="T47" fmla="*/ 642 h 679"/>
                <a:gd name="T48" fmla="*/ 181 w 1085"/>
                <a:gd name="T49" fmla="*/ 603 h 679"/>
                <a:gd name="T50" fmla="*/ 171 w 1085"/>
                <a:gd name="T51" fmla="*/ 595 h 679"/>
                <a:gd name="T52" fmla="*/ 159 w 1085"/>
                <a:gd name="T53" fmla="*/ 595 h 679"/>
                <a:gd name="T54" fmla="*/ 158 w 1085"/>
                <a:gd name="T55" fmla="*/ 581 h 679"/>
                <a:gd name="T56" fmla="*/ 163 w 1085"/>
                <a:gd name="T57" fmla="*/ 566 h 679"/>
                <a:gd name="T58" fmla="*/ 156 w 1085"/>
                <a:gd name="T59" fmla="*/ 544 h 679"/>
                <a:gd name="T60" fmla="*/ 143 w 1085"/>
                <a:gd name="T61" fmla="*/ 499 h 679"/>
                <a:gd name="T62" fmla="*/ 131 w 1085"/>
                <a:gd name="T63" fmla="*/ 475 h 679"/>
                <a:gd name="T64" fmla="*/ 116 w 1085"/>
                <a:gd name="T65" fmla="*/ 479 h 679"/>
                <a:gd name="T66" fmla="*/ 99 w 1085"/>
                <a:gd name="T67" fmla="*/ 492 h 679"/>
                <a:gd name="T68" fmla="*/ 87 w 1085"/>
                <a:gd name="T69" fmla="*/ 489 h 679"/>
                <a:gd name="T70" fmla="*/ 75 w 1085"/>
                <a:gd name="T71" fmla="*/ 477 h 679"/>
                <a:gd name="T72" fmla="*/ 75 w 1085"/>
                <a:gd name="T73" fmla="*/ 469 h 679"/>
                <a:gd name="T74" fmla="*/ 80 w 1085"/>
                <a:gd name="T75" fmla="*/ 455 h 679"/>
                <a:gd name="T76" fmla="*/ 85 w 1085"/>
                <a:gd name="T77" fmla="*/ 442 h 679"/>
                <a:gd name="T78" fmla="*/ 96 w 1085"/>
                <a:gd name="T79" fmla="*/ 427 h 679"/>
                <a:gd name="T80" fmla="*/ 94 w 1085"/>
                <a:gd name="T81" fmla="*/ 396 h 679"/>
                <a:gd name="T82" fmla="*/ 107 w 1085"/>
                <a:gd name="T83" fmla="*/ 364 h 679"/>
                <a:gd name="T84" fmla="*/ 119 w 1085"/>
                <a:gd name="T85" fmla="*/ 336 h 679"/>
                <a:gd name="T86" fmla="*/ 107 w 1085"/>
                <a:gd name="T87" fmla="*/ 336 h 679"/>
                <a:gd name="T88" fmla="*/ 96 w 1085"/>
                <a:gd name="T89" fmla="*/ 332 h 679"/>
                <a:gd name="T90" fmla="*/ 85 w 1085"/>
                <a:gd name="T91" fmla="*/ 319 h 679"/>
                <a:gd name="T92" fmla="*/ 75 w 1085"/>
                <a:gd name="T93" fmla="*/ 309 h 679"/>
                <a:gd name="T94" fmla="*/ 65 w 1085"/>
                <a:gd name="T95" fmla="*/ 289 h 679"/>
                <a:gd name="T96" fmla="*/ 54 w 1085"/>
                <a:gd name="T97" fmla="*/ 272 h 679"/>
                <a:gd name="T98" fmla="*/ 37 w 1085"/>
                <a:gd name="T99" fmla="*/ 240 h 679"/>
                <a:gd name="T100" fmla="*/ 18 w 1085"/>
                <a:gd name="T101" fmla="*/ 218 h 679"/>
                <a:gd name="T102" fmla="*/ 17 w 1085"/>
                <a:gd name="T103" fmla="*/ 203 h 679"/>
                <a:gd name="T104" fmla="*/ 20 w 1085"/>
                <a:gd name="T105" fmla="*/ 195 h 679"/>
                <a:gd name="T106" fmla="*/ 8 w 1085"/>
                <a:gd name="T107" fmla="*/ 159 h 679"/>
                <a:gd name="T108" fmla="*/ 0 w 1085"/>
                <a:gd name="T109" fmla="*/ 127 h 679"/>
                <a:gd name="T110" fmla="*/ 8 w 1085"/>
                <a:gd name="T111" fmla="*/ 74 h 679"/>
                <a:gd name="T112" fmla="*/ 22 w 1085"/>
                <a:gd name="T113" fmla="*/ 15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 h="679">
                  <a:moveTo>
                    <a:pt x="28" y="0"/>
                  </a:moveTo>
                  <a:lnTo>
                    <a:pt x="188" y="30"/>
                  </a:lnTo>
                  <a:lnTo>
                    <a:pt x="358" y="60"/>
                  </a:lnTo>
                  <a:lnTo>
                    <a:pt x="536" y="89"/>
                  </a:lnTo>
                  <a:lnTo>
                    <a:pt x="716" y="112"/>
                  </a:lnTo>
                  <a:lnTo>
                    <a:pt x="843" y="127"/>
                  </a:lnTo>
                  <a:lnTo>
                    <a:pt x="966" y="139"/>
                  </a:lnTo>
                  <a:lnTo>
                    <a:pt x="1085" y="148"/>
                  </a:lnTo>
                  <a:lnTo>
                    <a:pt x="1082" y="185"/>
                  </a:lnTo>
                  <a:lnTo>
                    <a:pt x="1079" y="228"/>
                  </a:lnTo>
                  <a:lnTo>
                    <a:pt x="1075" y="279"/>
                  </a:lnTo>
                  <a:lnTo>
                    <a:pt x="1072" y="334"/>
                  </a:lnTo>
                  <a:lnTo>
                    <a:pt x="1069" y="391"/>
                  </a:lnTo>
                  <a:lnTo>
                    <a:pt x="1065" y="448"/>
                  </a:lnTo>
                  <a:lnTo>
                    <a:pt x="1062" y="502"/>
                  </a:lnTo>
                  <a:lnTo>
                    <a:pt x="1058" y="553"/>
                  </a:lnTo>
                  <a:lnTo>
                    <a:pt x="1057" y="588"/>
                  </a:lnTo>
                  <a:lnTo>
                    <a:pt x="1055" y="616"/>
                  </a:lnTo>
                  <a:lnTo>
                    <a:pt x="1053" y="640"/>
                  </a:lnTo>
                  <a:lnTo>
                    <a:pt x="1053" y="655"/>
                  </a:lnTo>
                  <a:lnTo>
                    <a:pt x="1052" y="660"/>
                  </a:lnTo>
                  <a:lnTo>
                    <a:pt x="1052" y="665"/>
                  </a:lnTo>
                  <a:lnTo>
                    <a:pt x="1050" y="670"/>
                  </a:lnTo>
                  <a:lnTo>
                    <a:pt x="1048" y="674"/>
                  </a:lnTo>
                  <a:lnTo>
                    <a:pt x="1045" y="679"/>
                  </a:lnTo>
                  <a:lnTo>
                    <a:pt x="1025" y="677"/>
                  </a:lnTo>
                  <a:lnTo>
                    <a:pt x="995" y="674"/>
                  </a:lnTo>
                  <a:lnTo>
                    <a:pt x="956" y="670"/>
                  </a:lnTo>
                  <a:lnTo>
                    <a:pt x="912" y="667"/>
                  </a:lnTo>
                  <a:lnTo>
                    <a:pt x="864" y="662"/>
                  </a:lnTo>
                  <a:lnTo>
                    <a:pt x="810" y="658"/>
                  </a:lnTo>
                  <a:lnTo>
                    <a:pt x="756" y="653"/>
                  </a:lnTo>
                  <a:lnTo>
                    <a:pt x="701" y="647"/>
                  </a:lnTo>
                  <a:lnTo>
                    <a:pt x="647" y="642"/>
                  </a:lnTo>
                  <a:lnTo>
                    <a:pt x="595" y="637"/>
                  </a:lnTo>
                  <a:lnTo>
                    <a:pt x="546" y="632"/>
                  </a:lnTo>
                  <a:lnTo>
                    <a:pt x="504" y="627"/>
                  </a:lnTo>
                  <a:lnTo>
                    <a:pt x="469" y="621"/>
                  </a:lnTo>
                  <a:lnTo>
                    <a:pt x="442" y="616"/>
                  </a:lnTo>
                  <a:lnTo>
                    <a:pt x="423" y="611"/>
                  </a:lnTo>
                  <a:lnTo>
                    <a:pt x="405" y="608"/>
                  </a:lnTo>
                  <a:lnTo>
                    <a:pt x="391" y="608"/>
                  </a:lnTo>
                  <a:lnTo>
                    <a:pt x="383" y="611"/>
                  </a:lnTo>
                  <a:lnTo>
                    <a:pt x="378" y="620"/>
                  </a:lnTo>
                  <a:lnTo>
                    <a:pt x="376" y="632"/>
                  </a:lnTo>
                  <a:lnTo>
                    <a:pt x="375" y="648"/>
                  </a:lnTo>
                  <a:lnTo>
                    <a:pt x="373" y="667"/>
                  </a:lnTo>
                  <a:lnTo>
                    <a:pt x="366" y="662"/>
                  </a:lnTo>
                  <a:lnTo>
                    <a:pt x="363" y="657"/>
                  </a:lnTo>
                  <a:lnTo>
                    <a:pt x="359" y="652"/>
                  </a:lnTo>
                  <a:lnTo>
                    <a:pt x="358" y="648"/>
                  </a:lnTo>
                  <a:lnTo>
                    <a:pt x="356" y="645"/>
                  </a:lnTo>
                  <a:lnTo>
                    <a:pt x="356" y="642"/>
                  </a:lnTo>
                  <a:lnTo>
                    <a:pt x="354" y="640"/>
                  </a:lnTo>
                  <a:lnTo>
                    <a:pt x="351" y="640"/>
                  </a:lnTo>
                  <a:lnTo>
                    <a:pt x="348" y="640"/>
                  </a:lnTo>
                  <a:lnTo>
                    <a:pt x="343" y="642"/>
                  </a:lnTo>
                  <a:lnTo>
                    <a:pt x="339" y="643"/>
                  </a:lnTo>
                  <a:lnTo>
                    <a:pt x="339" y="645"/>
                  </a:lnTo>
                  <a:lnTo>
                    <a:pt x="338" y="647"/>
                  </a:lnTo>
                  <a:lnTo>
                    <a:pt x="338" y="650"/>
                  </a:lnTo>
                  <a:lnTo>
                    <a:pt x="336" y="655"/>
                  </a:lnTo>
                  <a:lnTo>
                    <a:pt x="334" y="658"/>
                  </a:lnTo>
                  <a:lnTo>
                    <a:pt x="332" y="660"/>
                  </a:lnTo>
                  <a:lnTo>
                    <a:pt x="331" y="662"/>
                  </a:lnTo>
                  <a:lnTo>
                    <a:pt x="329" y="662"/>
                  </a:lnTo>
                  <a:lnTo>
                    <a:pt x="326" y="660"/>
                  </a:lnTo>
                  <a:lnTo>
                    <a:pt x="322" y="658"/>
                  </a:lnTo>
                  <a:lnTo>
                    <a:pt x="307" y="655"/>
                  </a:lnTo>
                  <a:lnTo>
                    <a:pt x="294" y="653"/>
                  </a:lnTo>
                  <a:lnTo>
                    <a:pt x="289" y="653"/>
                  </a:lnTo>
                  <a:lnTo>
                    <a:pt x="284" y="652"/>
                  </a:lnTo>
                  <a:lnTo>
                    <a:pt x="279" y="648"/>
                  </a:lnTo>
                  <a:lnTo>
                    <a:pt x="274" y="647"/>
                  </a:lnTo>
                  <a:lnTo>
                    <a:pt x="269" y="645"/>
                  </a:lnTo>
                  <a:lnTo>
                    <a:pt x="265" y="645"/>
                  </a:lnTo>
                  <a:lnTo>
                    <a:pt x="262" y="647"/>
                  </a:lnTo>
                  <a:lnTo>
                    <a:pt x="259" y="648"/>
                  </a:lnTo>
                  <a:lnTo>
                    <a:pt x="257" y="650"/>
                  </a:lnTo>
                  <a:lnTo>
                    <a:pt x="252" y="652"/>
                  </a:lnTo>
                  <a:lnTo>
                    <a:pt x="247" y="653"/>
                  </a:lnTo>
                  <a:lnTo>
                    <a:pt x="237" y="653"/>
                  </a:lnTo>
                  <a:lnTo>
                    <a:pt x="227" y="650"/>
                  </a:lnTo>
                  <a:lnTo>
                    <a:pt x="217" y="648"/>
                  </a:lnTo>
                  <a:lnTo>
                    <a:pt x="213" y="648"/>
                  </a:lnTo>
                  <a:lnTo>
                    <a:pt x="210" y="650"/>
                  </a:lnTo>
                  <a:lnTo>
                    <a:pt x="208" y="652"/>
                  </a:lnTo>
                  <a:lnTo>
                    <a:pt x="205" y="655"/>
                  </a:lnTo>
                  <a:lnTo>
                    <a:pt x="201" y="657"/>
                  </a:lnTo>
                  <a:lnTo>
                    <a:pt x="198" y="657"/>
                  </a:lnTo>
                  <a:lnTo>
                    <a:pt x="195" y="657"/>
                  </a:lnTo>
                  <a:lnTo>
                    <a:pt x="193" y="655"/>
                  </a:lnTo>
                  <a:lnTo>
                    <a:pt x="191" y="652"/>
                  </a:lnTo>
                  <a:lnTo>
                    <a:pt x="191" y="648"/>
                  </a:lnTo>
                  <a:lnTo>
                    <a:pt x="191" y="645"/>
                  </a:lnTo>
                  <a:lnTo>
                    <a:pt x="191" y="642"/>
                  </a:lnTo>
                  <a:lnTo>
                    <a:pt x="193" y="637"/>
                  </a:lnTo>
                  <a:lnTo>
                    <a:pt x="190" y="627"/>
                  </a:lnTo>
                  <a:lnTo>
                    <a:pt x="186" y="616"/>
                  </a:lnTo>
                  <a:lnTo>
                    <a:pt x="181" y="603"/>
                  </a:lnTo>
                  <a:lnTo>
                    <a:pt x="178" y="598"/>
                  </a:lnTo>
                  <a:lnTo>
                    <a:pt x="176" y="596"/>
                  </a:lnTo>
                  <a:lnTo>
                    <a:pt x="175" y="595"/>
                  </a:lnTo>
                  <a:lnTo>
                    <a:pt x="171" y="595"/>
                  </a:lnTo>
                  <a:lnTo>
                    <a:pt x="168" y="596"/>
                  </a:lnTo>
                  <a:lnTo>
                    <a:pt x="166" y="596"/>
                  </a:lnTo>
                  <a:lnTo>
                    <a:pt x="161" y="596"/>
                  </a:lnTo>
                  <a:lnTo>
                    <a:pt x="159" y="595"/>
                  </a:lnTo>
                  <a:lnTo>
                    <a:pt x="158" y="593"/>
                  </a:lnTo>
                  <a:lnTo>
                    <a:pt x="156" y="590"/>
                  </a:lnTo>
                  <a:lnTo>
                    <a:pt x="156" y="586"/>
                  </a:lnTo>
                  <a:lnTo>
                    <a:pt x="158" y="581"/>
                  </a:lnTo>
                  <a:lnTo>
                    <a:pt x="159" y="578"/>
                  </a:lnTo>
                  <a:lnTo>
                    <a:pt x="159" y="574"/>
                  </a:lnTo>
                  <a:lnTo>
                    <a:pt x="161" y="571"/>
                  </a:lnTo>
                  <a:lnTo>
                    <a:pt x="163" y="566"/>
                  </a:lnTo>
                  <a:lnTo>
                    <a:pt x="163" y="561"/>
                  </a:lnTo>
                  <a:lnTo>
                    <a:pt x="161" y="556"/>
                  </a:lnTo>
                  <a:lnTo>
                    <a:pt x="158" y="551"/>
                  </a:lnTo>
                  <a:lnTo>
                    <a:pt x="156" y="544"/>
                  </a:lnTo>
                  <a:lnTo>
                    <a:pt x="151" y="532"/>
                  </a:lnTo>
                  <a:lnTo>
                    <a:pt x="144" y="521"/>
                  </a:lnTo>
                  <a:lnTo>
                    <a:pt x="143" y="511"/>
                  </a:lnTo>
                  <a:lnTo>
                    <a:pt x="143" y="499"/>
                  </a:lnTo>
                  <a:lnTo>
                    <a:pt x="141" y="489"/>
                  </a:lnTo>
                  <a:lnTo>
                    <a:pt x="138" y="482"/>
                  </a:lnTo>
                  <a:lnTo>
                    <a:pt x="134" y="479"/>
                  </a:lnTo>
                  <a:lnTo>
                    <a:pt x="131" y="475"/>
                  </a:lnTo>
                  <a:lnTo>
                    <a:pt x="127" y="474"/>
                  </a:lnTo>
                  <a:lnTo>
                    <a:pt x="124" y="474"/>
                  </a:lnTo>
                  <a:lnTo>
                    <a:pt x="119" y="475"/>
                  </a:lnTo>
                  <a:lnTo>
                    <a:pt x="116" y="479"/>
                  </a:lnTo>
                  <a:lnTo>
                    <a:pt x="112" y="482"/>
                  </a:lnTo>
                  <a:lnTo>
                    <a:pt x="107" y="485"/>
                  </a:lnTo>
                  <a:lnTo>
                    <a:pt x="104" y="490"/>
                  </a:lnTo>
                  <a:lnTo>
                    <a:pt x="99" y="492"/>
                  </a:lnTo>
                  <a:lnTo>
                    <a:pt x="96" y="494"/>
                  </a:lnTo>
                  <a:lnTo>
                    <a:pt x="92" y="494"/>
                  </a:lnTo>
                  <a:lnTo>
                    <a:pt x="89" y="492"/>
                  </a:lnTo>
                  <a:lnTo>
                    <a:pt x="87" y="489"/>
                  </a:lnTo>
                  <a:lnTo>
                    <a:pt x="85" y="487"/>
                  </a:lnTo>
                  <a:lnTo>
                    <a:pt x="82" y="484"/>
                  </a:lnTo>
                  <a:lnTo>
                    <a:pt x="79" y="482"/>
                  </a:lnTo>
                  <a:lnTo>
                    <a:pt x="75" y="477"/>
                  </a:lnTo>
                  <a:lnTo>
                    <a:pt x="75" y="474"/>
                  </a:lnTo>
                  <a:lnTo>
                    <a:pt x="75" y="470"/>
                  </a:lnTo>
                  <a:lnTo>
                    <a:pt x="75" y="469"/>
                  </a:lnTo>
                  <a:lnTo>
                    <a:pt x="75" y="469"/>
                  </a:lnTo>
                  <a:lnTo>
                    <a:pt x="75" y="467"/>
                  </a:lnTo>
                  <a:lnTo>
                    <a:pt x="77" y="464"/>
                  </a:lnTo>
                  <a:lnTo>
                    <a:pt x="79" y="460"/>
                  </a:lnTo>
                  <a:lnTo>
                    <a:pt x="80" y="455"/>
                  </a:lnTo>
                  <a:lnTo>
                    <a:pt x="82" y="448"/>
                  </a:lnTo>
                  <a:lnTo>
                    <a:pt x="82" y="445"/>
                  </a:lnTo>
                  <a:lnTo>
                    <a:pt x="84" y="443"/>
                  </a:lnTo>
                  <a:lnTo>
                    <a:pt x="85" y="442"/>
                  </a:lnTo>
                  <a:lnTo>
                    <a:pt x="87" y="440"/>
                  </a:lnTo>
                  <a:lnTo>
                    <a:pt x="90" y="438"/>
                  </a:lnTo>
                  <a:lnTo>
                    <a:pt x="92" y="435"/>
                  </a:lnTo>
                  <a:lnTo>
                    <a:pt x="96" y="427"/>
                  </a:lnTo>
                  <a:lnTo>
                    <a:pt x="92" y="416"/>
                  </a:lnTo>
                  <a:lnTo>
                    <a:pt x="90" y="406"/>
                  </a:lnTo>
                  <a:lnTo>
                    <a:pt x="92" y="401"/>
                  </a:lnTo>
                  <a:lnTo>
                    <a:pt x="94" y="396"/>
                  </a:lnTo>
                  <a:lnTo>
                    <a:pt x="96" y="391"/>
                  </a:lnTo>
                  <a:lnTo>
                    <a:pt x="99" y="385"/>
                  </a:lnTo>
                  <a:lnTo>
                    <a:pt x="102" y="374"/>
                  </a:lnTo>
                  <a:lnTo>
                    <a:pt x="107" y="364"/>
                  </a:lnTo>
                  <a:lnTo>
                    <a:pt x="114" y="353"/>
                  </a:lnTo>
                  <a:lnTo>
                    <a:pt x="117" y="344"/>
                  </a:lnTo>
                  <a:lnTo>
                    <a:pt x="119" y="338"/>
                  </a:lnTo>
                  <a:lnTo>
                    <a:pt x="119" y="336"/>
                  </a:lnTo>
                  <a:lnTo>
                    <a:pt x="117" y="334"/>
                  </a:lnTo>
                  <a:lnTo>
                    <a:pt x="114" y="334"/>
                  </a:lnTo>
                  <a:lnTo>
                    <a:pt x="112" y="336"/>
                  </a:lnTo>
                  <a:lnTo>
                    <a:pt x="107" y="336"/>
                  </a:lnTo>
                  <a:lnTo>
                    <a:pt x="104" y="336"/>
                  </a:lnTo>
                  <a:lnTo>
                    <a:pt x="101" y="336"/>
                  </a:lnTo>
                  <a:lnTo>
                    <a:pt x="97" y="334"/>
                  </a:lnTo>
                  <a:lnTo>
                    <a:pt x="96" y="332"/>
                  </a:lnTo>
                  <a:lnTo>
                    <a:pt x="92" y="329"/>
                  </a:lnTo>
                  <a:lnTo>
                    <a:pt x="90" y="324"/>
                  </a:lnTo>
                  <a:lnTo>
                    <a:pt x="89" y="321"/>
                  </a:lnTo>
                  <a:lnTo>
                    <a:pt x="85" y="319"/>
                  </a:lnTo>
                  <a:lnTo>
                    <a:pt x="82" y="319"/>
                  </a:lnTo>
                  <a:lnTo>
                    <a:pt x="80" y="316"/>
                  </a:lnTo>
                  <a:lnTo>
                    <a:pt x="77" y="312"/>
                  </a:lnTo>
                  <a:lnTo>
                    <a:pt x="75" y="309"/>
                  </a:lnTo>
                  <a:lnTo>
                    <a:pt x="74" y="304"/>
                  </a:lnTo>
                  <a:lnTo>
                    <a:pt x="72" y="301"/>
                  </a:lnTo>
                  <a:lnTo>
                    <a:pt x="69" y="294"/>
                  </a:lnTo>
                  <a:lnTo>
                    <a:pt x="65" y="289"/>
                  </a:lnTo>
                  <a:lnTo>
                    <a:pt x="62" y="282"/>
                  </a:lnTo>
                  <a:lnTo>
                    <a:pt x="59" y="279"/>
                  </a:lnTo>
                  <a:lnTo>
                    <a:pt x="57" y="275"/>
                  </a:lnTo>
                  <a:lnTo>
                    <a:pt x="54" y="272"/>
                  </a:lnTo>
                  <a:lnTo>
                    <a:pt x="50" y="267"/>
                  </a:lnTo>
                  <a:lnTo>
                    <a:pt x="47" y="259"/>
                  </a:lnTo>
                  <a:lnTo>
                    <a:pt x="42" y="250"/>
                  </a:lnTo>
                  <a:lnTo>
                    <a:pt x="37" y="240"/>
                  </a:lnTo>
                  <a:lnTo>
                    <a:pt x="33" y="235"/>
                  </a:lnTo>
                  <a:lnTo>
                    <a:pt x="28" y="228"/>
                  </a:lnTo>
                  <a:lnTo>
                    <a:pt x="23" y="223"/>
                  </a:lnTo>
                  <a:lnTo>
                    <a:pt x="18" y="218"/>
                  </a:lnTo>
                  <a:lnTo>
                    <a:pt x="15" y="213"/>
                  </a:lnTo>
                  <a:lnTo>
                    <a:pt x="13" y="210"/>
                  </a:lnTo>
                  <a:lnTo>
                    <a:pt x="15" y="206"/>
                  </a:lnTo>
                  <a:lnTo>
                    <a:pt x="17" y="203"/>
                  </a:lnTo>
                  <a:lnTo>
                    <a:pt x="18" y="201"/>
                  </a:lnTo>
                  <a:lnTo>
                    <a:pt x="20" y="200"/>
                  </a:lnTo>
                  <a:lnTo>
                    <a:pt x="20" y="198"/>
                  </a:lnTo>
                  <a:lnTo>
                    <a:pt x="20" y="195"/>
                  </a:lnTo>
                  <a:lnTo>
                    <a:pt x="17" y="188"/>
                  </a:lnTo>
                  <a:lnTo>
                    <a:pt x="15" y="178"/>
                  </a:lnTo>
                  <a:lnTo>
                    <a:pt x="12" y="168"/>
                  </a:lnTo>
                  <a:lnTo>
                    <a:pt x="8" y="159"/>
                  </a:lnTo>
                  <a:lnTo>
                    <a:pt x="5" y="151"/>
                  </a:lnTo>
                  <a:lnTo>
                    <a:pt x="3" y="141"/>
                  </a:lnTo>
                  <a:lnTo>
                    <a:pt x="0" y="131"/>
                  </a:lnTo>
                  <a:lnTo>
                    <a:pt x="0" y="127"/>
                  </a:lnTo>
                  <a:lnTo>
                    <a:pt x="0" y="122"/>
                  </a:lnTo>
                  <a:lnTo>
                    <a:pt x="1" y="109"/>
                  </a:lnTo>
                  <a:lnTo>
                    <a:pt x="5" y="92"/>
                  </a:lnTo>
                  <a:lnTo>
                    <a:pt x="8" y="74"/>
                  </a:lnTo>
                  <a:lnTo>
                    <a:pt x="12" y="57"/>
                  </a:lnTo>
                  <a:lnTo>
                    <a:pt x="13" y="45"/>
                  </a:lnTo>
                  <a:lnTo>
                    <a:pt x="17" y="32"/>
                  </a:lnTo>
                  <a:lnTo>
                    <a:pt x="22" y="15"/>
                  </a:lnTo>
                  <a:lnTo>
                    <a:pt x="2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 name="Freeform 60"/>
            <p:cNvSpPr>
              <a:spLocks noEditPoints="1"/>
            </p:cNvSpPr>
            <p:nvPr/>
          </p:nvSpPr>
          <p:spPr bwMode="auto">
            <a:xfrm>
              <a:off x="5488344" y="4541524"/>
              <a:ext cx="601426" cy="474397"/>
            </a:xfrm>
            <a:custGeom>
              <a:avLst/>
              <a:gdLst>
                <a:gd name="T0" fmla="*/ 738 w 767"/>
                <a:gd name="T1" fmla="*/ 603 h 605"/>
                <a:gd name="T2" fmla="*/ 743 w 767"/>
                <a:gd name="T3" fmla="*/ 605 h 605"/>
                <a:gd name="T4" fmla="*/ 745 w 767"/>
                <a:gd name="T5" fmla="*/ 605 h 605"/>
                <a:gd name="T6" fmla="*/ 745 w 767"/>
                <a:gd name="T7" fmla="*/ 605 h 605"/>
                <a:gd name="T8" fmla="*/ 742 w 767"/>
                <a:gd name="T9" fmla="*/ 605 h 605"/>
                <a:gd name="T10" fmla="*/ 740 w 767"/>
                <a:gd name="T11" fmla="*/ 605 h 605"/>
                <a:gd name="T12" fmla="*/ 738 w 767"/>
                <a:gd name="T13" fmla="*/ 605 h 605"/>
                <a:gd name="T14" fmla="*/ 738 w 767"/>
                <a:gd name="T15" fmla="*/ 603 h 605"/>
                <a:gd name="T16" fmla="*/ 69 w 767"/>
                <a:gd name="T17" fmla="*/ 0 h 605"/>
                <a:gd name="T18" fmla="*/ 71 w 767"/>
                <a:gd name="T19" fmla="*/ 0 h 605"/>
                <a:gd name="T20" fmla="*/ 76 w 767"/>
                <a:gd name="T21" fmla="*/ 2 h 605"/>
                <a:gd name="T22" fmla="*/ 88 w 767"/>
                <a:gd name="T23" fmla="*/ 4 h 605"/>
                <a:gd name="T24" fmla="*/ 105 w 767"/>
                <a:gd name="T25" fmla="*/ 5 h 605"/>
                <a:gd name="T26" fmla="*/ 130 w 767"/>
                <a:gd name="T27" fmla="*/ 9 h 605"/>
                <a:gd name="T28" fmla="*/ 162 w 767"/>
                <a:gd name="T29" fmla="*/ 14 h 605"/>
                <a:gd name="T30" fmla="*/ 205 w 767"/>
                <a:gd name="T31" fmla="*/ 19 h 605"/>
                <a:gd name="T32" fmla="*/ 259 w 767"/>
                <a:gd name="T33" fmla="*/ 25 h 605"/>
                <a:gd name="T34" fmla="*/ 323 w 767"/>
                <a:gd name="T35" fmla="*/ 32 h 605"/>
                <a:gd name="T36" fmla="*/ 389 w 767"/>
                <a:gd name="T37" fmla="*/ 39 h 605"/>
                <a:gd name="T38" fmla="*/ 456 w 767"/>
                <a:gd name="T39" fmla="*/ 46 h 605"/>
                <a:gd name="T40" fmla="*/ 523 w 767"/>
                <a:gd name="T41" fmla="*/ 51 h 605"/>
                <a:gd name="T42" fmla="*/ 589 w 767"/>
                <a:gd name="T43" fmla="*/ 56 h 605"/>
                <a:gd name="T44" fmla="*/ 651 w 767"/>
                <a:gd name="T45" fmla="*/ 59 h 605"/>
                <a:gd name="T46" fmla="*/ 706 w 767"/>
                <a:gd name="T47" fmla="*/ 62 h 605"/>
                <a:gd name="T48" fmla="*/ 755 w 767"/>
                <a:gd name="T49" fmla="*/ 62 h 605"/>
                <a:gd name="T50" fmla="*/ 758 w 767"/>
                <a:gd name="T51" fmla="*/ 62 h 605"/>
                <a:gd name="T52" fmla="*/ 762 w 767"/>
                <a:gd name="T53" fmla="*/ 64 h 605"/>
                <a:gd name="T54" fmla="*/ 765 w 767"/>
                <a:gd name="T55" fmla="*/ 67 h 605"/>
                <a:gd name="T56" fmla="*/ 765 w 767"/>
                <a:gd name="T57" fmla="*/ 69 h 605"/>
                <a:gd name="T58" fmla="*/ 767 w 767"/>
                <a:gd name="T59" fmla="*/ 69 h 605"/>
                <a:gd name="T60" fmla="*/ 738 w 767"/>
                <a:gd name="T61" fmla="*/ 603 h 605"/>
                <a:gd name="T62" fmla="*/ 738 w 767"/>
                <a:gd name="T63" fmla="*/ 603 h 605"/>
                <a:gd name="T64" fmla="*/ 726 w 767"/>
                <a:gd name="T65" fmla="*/ 603 h 605"/>
                <a:gd name="T66" fmla="*/ 706 w 767"/>
                <a:gd name="T67" fmla="*/ 602 h 605"/>
                <a:gd name="T68" fmla="*/ 679 w 767"/>
                <a:gd name="T69" fmla="*/ 600 h 605"/>
                <a:gd name="T70" fmla="*/ 642 w 767"/>
                <a:gd name="T71" fmla="*/ 598 h 605"/>
                <a:gd name="T72" fmla="*/ 592 w 767"/>
                <a:gd name="T73" fmla="*/ 597 h 605"/>
                <a:gd name="T74" fmla="*/ 547 w 767"/>
                <a:gd name="T75" fmla="*/ 595 h 605"/>
                <a:gd name="T76" fmla="*/ 496 w 767"/>
                <a:gd name="T77" fmla="*/ 592 h 605"/>
                <a:gd name="T78" fmla="*/ 442 w 767"/>
                <a:gd name="T79" fmla="*/ 587 h 605"/>
                <a:gd name="T80" fmla="*/ 387 w 767"/>
                <a:gd name="T81" fmla="*/ 582 h 605"/>
                <a:gd name="T82" fmla="*/ 330 w 767"/>
                <a:gd name="T83" fmla="*/ 577 h 605"/>
                <a:gd name="T84" fmla="*/ 274 w 767"/>
                <a:gd name="T85" fmla="*/ 572 h 605"/>
                <a:gd name="T86" fmla="*/ 221 w 767"/>
                <a:gd name="T87" fmla="*/ 566 h 605"/>
                <a:gd name="T88" fmla="*/ 170 w 767"/>
                <a:gd name="T89" fmla="*/ 561 h 605"/>
                <a:gd name="T90" fmla="*/ 123 w 767"/>
                <a:gd name="T91" fmla="*/ 556 h 605"/>
                <a:gd name="T92" fmla="*/ 83 w 767"/>
                <a:gd name="T93" fmla="*/ 553 h 605"/>
                <a:gd name="T94" fmla="*/ 47 w 767"/>
                <a:gd name="T95" fmla="*/ 548 h 605"/>
                <a:gd name="T96" fmla="*/ 22 w 767"/>
                <a:gd name="T97" fmla="*/ 546 h 605"/>
                <a:gd name="T98" fmla="*/ 5 w 767"/>
                <a:gd name="T99" fmla="*/ 543 h 605"/>
                <a:gd name="T100" fmla="*/ 0 w 767"/>
                <a:gd name="T101" fmla="*/ 543 h 605"/>
                <a:gd name="T102" fmla="*/ 69 w 767"/>
                <a:gd name="T103"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7" h="605">
                  <a:moveTo>
                    <a:pt x="738" y="603"/>
                  </a:moveTo>
                  <a:lnTo>
                    <a:pt x="743" y="605"/>
                  </a:lnTo>
                  <a:lnTo>
                    <a:pt x="745" y="605"/>
                  </a:lnTo>
                  <a:lnTo>
                    <a:pt x="745" y="605"/>
                  </a:lnTo>
                  <a:lnTo>
                    <a:pt x="742" y="605"/>
                  </a:lnTo>
                  <a:lnTo>
                    <a:pt x="740" y="605"/>
                  </a:lnTo>
                  <a:lnTo>
                    <a:pt x="738" y="605"/>
                  </a:lnTo>
                  <a:lnTo>
                    <a:pt x="738" y="603"/>
                  </a:lnTo>
                  <a:close/>
                  <a:moveTo>
                    <a:pt x="69" y="0"/>
                  </a:moveTo>
                  <a:lnTo>
                    <a:pt x="71" y="0"/>
                  </a:lnTo>
                  <a:lnTo>
                    <a:pt x="76" y="2"/>
                  </a:lnTo>
                  <a:lnTo>
                    <a:pt x="88" y="4"/>
                  </a:lnTo>
                  <a:lnTo>
                    <a:pt x="105" y="5"/>
                  </a:lnTo>
                  <a:lnTo>
                    <a:pt x="130" y="9"/>
                  </a:lnTo>
                  <a:lnTo>
                    <a:pt x="162" y="14"/>
                  </a:lnTo>
                  <a:lnTo>
                    <a:pt x="205" y="19"/>
                  </a:lnTo>
                  <a:lnTo>
                    <a:pt x="259" y="25"/>
                  </a:lnTo>
                  <a:lnTo>
                    <a:pt x="323" y="32"/>
                  </a:lnTo>
                  <a:lnTo>
                    <a:pt x="389" y="39"/>
                  </a:lnTo>
                  <a:lnTo>
                    <a:pt x="456" y="46"/>
                  </a:lnTo>
                  <a:lnTo>
                    <a:pt x="523" y="51"/>
                  </a:lnTo>
                  <a:lnTo>
                    <a:pt x="589" y="56"/>
                  </a:lnTo>
                  <a:lnTo>
                    <a:pt x="651" y="59"/>
                  </a:lnTo>
                  <a:lnTo>
                    <a:pt x="706" y="62"/>
                  </a:lnTo>
                  <a:lnTo>
                    <a:pt x="755" y="62"/>
                  </a:lnTo>
                  <a:lnTo>
                    <a:pt x="758" y="62"/>
                  </a:lnTo>
                  <a:lnTo>
                    <a:pt x="762" y="64"/>
                  </a:lnTo>
                  <a:lnTo>
                    <a:pt x="765" y="67"/>
                  </a:lnTo>
                  <a:lnTo>
                    <a:pt x="765" y="69"/>
                  </a:lnTo>
                  <a:lnTo>
                    <a:pt x="767" y="69"/>
                  </a:lnTo>
                  <a:lnTo>
                    <a:pt x="738" y="603"/>
                  </a:lnTo>
                  <a:lnTo>
                    <a:pt x="738" y="603"/>
                  </a:lnTo>
                  <a:lnTo>
                    <a:pt x="726" y="603"/>
                  </a:lnTo>
                  <a:lnTo>
                    <a:pt x="706" y="602"/>
                  </a:lnTo>
                  <a:lnTo>
                    <a:pt x="679" y="600"/>
                  </a:lnTo>
                  <a:lnTo>
                    <a:pt x="642" y="598"/>
                  </a:lnTo>
                  <a:lnTo>
                    <a:pt x="592" y="597"/>
                  </a:lnTo>
                  <a:lnTo>
                    <a:pt x="547" y="595"/>
                  </a:lnTo>
                  <a:lnTo>
                    <a:pt x="496" y="592"/>
                  </a:lnTo>
                  <a:lnTo>
                    <a:pt x="442" y="587"/>
                  </a:lnTo>
                  <a:lnTo>
                    <a:pt x="387" y="582"/>
                  </a:lnTo>
                  <a:lnTo>
                    <a:pt x="330" y="577"/>
                  </a:lnTo>
                  <a:lnTo>
                    <a:pt x="274" y="572"/>
                  </a:lnTo>
                  <a:lnTo>
                    <a:pt x="221" y="566"/>
                  </a:lnTo>
                  <a:lnTo>
                    <a:pt x="170" y="561"/>
                  </a:lnTo>
                  <a:lnTo>
                    <a:pt x="123" y="556"/>
                  </a:lnTo>
                  <a:lnTo>
                    <a:pt x="83" y="553"/>
                  </a:lnTo>
                  <a:lnTo>
                    <a:pt x="47" y="548"/>
                  </a:lnTo>
                  <a:lnTo>
                    <a:pt x="22" y="546"/>
                  </a:lnTo>
                  <a:lnTo>
                    <a:pt x="5" y="543"/>
                  </a:lnTo>
                  <a:lnTo>
                    <a:pt x="0" y="543"/>
                  </a:lnTo>
                  <a:lnTo>
                    <a:pt x="6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 name="Freeform 61"/>
            <p:cNvSpPr>
              <a:spLocks/>
            </p:cNvSpPr>
            <p:nvPr/>
          </p:nvSpPr>
          <p:spPr bwMode="auto">
            <a:xfrm>
              <a:off x="5380918" y="4103981"/>
              <a:ext cx="579470" cy="479886"/>
            </a:xfrm>
            <a:custGeom>
              <a:avLst/>
              <a:gdLst>
                <a:gd name="T0" fmla="*/ 111 w 739"/>
                <a:gd name="T1" fmla="*/ 4 h 612"/>
                <a:gd name="T2" fmla="*/ 141 w 739"/>
                <a:gd name="T3" fmla="*/ 10 h 612"/>
                <a:gd name="T4" fmla="*/ 171 w 739"/>
                <a:gd name="T5" fmla="*/ 15 h 612"/>
                <a:gd name="T6" fmla="*/ 226 w 739"/>
                <a:gd name="T7" fmla="*/ 22 h 612"/>
                <a:gd name="T8" fmla="*/ 290 w 739"/>
                <a:gd name="T9" fmla="*/ 31 h 612"/>
                <a:gd name="T10" fmla="*/ 346 w 739"/>
                <a:gd name="T11" fmla="*/ 37 h 612"/>
                <a:gd name="T12" fmla="*/ 381 w 739"/>
                <a:gd name="T13" fmla="*/ 41 h 612"/>
                <a:gd name="T14" fmla="*/ 435 w 739"/>
                <a:gd name="T15" fmla="*/ 46 h 612"/>
                <a:gd name="T16" fmla="*/ 509 w 739"/>
                <a:gd name="T17" fmla="*/ 52 h 612"/>
                <a:gd name="T18" fmla="*/ 589 w 739"/>
                <a:gd name="T19" fmla="*/ 59 h 612"/>
                <a:gd name="T20" fmla="*/ 663 w 739"/>
                <a:gd name="T21" fmla="*/ 66 h 612"/>
                <a:gd name="T22" fmla="*/ 719 w 739"/>
                <a:gd name="T23" fmla="*/ 71 h 612"/>
                <a:gd name="T24" fmla="*/ 739 w 739"/>
                <a:gd name="T25" fmla="*/ 73 h 612"/>
                <a:gd name="T26" fmla="*/ 737 w 739"/>
                <a:gd name="T27" fmla="*/ 91 h 612"/>
                <a:gd name="T28" fmla="*/ 734 w 739"/>
                <a:gd name="T29" fmla="*/ 138 h 612"/>
                <a:gd name="T30" fmla="*/ 729 w 739"/>
                <a:gd name="T31" fmla="*/ 199 h 612"/>
                <a:gd name="T32" fmla="*/ 726 w 739"/>
                <a:gd name="T33" fmla="*/ 259 h 612"/>
                <a:gd name="T34" fmla="*/ 722 w 739"/>
                <a:gd name="T35" fmla="*/ 305 h 612"/>
                <a:gd name="T36" fmla="*/ 721 w 739"/>
                <a:gd name="T37" fmla="*/ 352 h 612"/>
                <a:gd name="T38" fmla="*/ 715 w 739"/>
                <a:gd name="T39" fmla="*/ 420 h 612"/>
                <a:gd name="T40" fmla="*/ 710 w 739"/>
                <a:gd name="T41" fmla="*/ 498 h 612"/>
                <a:gd name="T42" fmla="*/ 707 w 739"/>
                <a:gd name="T43" fmla="*/ 565 h 612"/>
                <a:gd name="T44" fmla="*/ 704 w 739"/>
                <a:gd name="T45" fmla="*/ 605 h 612"/>
                <a:gd name="T46" fmla="*/ 699 w 739"/>
                <a:gd name="T47" fmla="*/ 610 h 612"/>
                <a:gd name="T48" fmla="*/ 663 w 739"/>
                <a:gd name="T49" fmla="*/ 609 h 612"/>
                <a:gd name="T50" fmla="*/ 606 w 739"/>
                <a:gd name="T51" fmla="*/ 604 h 612"/>
                <a:gd name="T52" fmla="*/ 542 w 739"/>
                <a:gd name="T53" fmla="*/ 597 h 612"/>
                <a:gd name="T54" fmla="*/ 487 w 739"/>
                <a:gd name="T55" fmla="*/ 592 h 612"/>
                <a:gd name="T56" fmla="*/ 450 w 739"/>
                <a:gd name="T57" fmla="*/ 588 h 612"/>
                <a:gd name="T58" fmla="*/ 395 w 739"/>
                <a:gd name="T59" fmla="*/ 582 h 612"/>
                <a:gd name="T60" fmla="*/ 319 w 739"/>
                <a:gd name="T61" fmla="*/ 573 h 612"/>
                <a:gd name="T62" fmla="*/ 233 w 739"/>
                <a:gd name="T63" fmla="*/ 562 h 612"/>
                <a:gd name="T64" fmla="*/ 147 w 739"/>
                <a:gd name="T65" fmla="*/ 552 h 612"/>
                <a:gd name="T66" fmla="*/ 72 w 739"/>
                <a:gd name="T67" fmla="*/ 541 h 612"/>
                <a:gd name="T68" fmla="*/ 20 w 739"/>
                <a:gd name="T69" fmla="*/ 535 h 612"/>
                <a:gd name="T70" fmla="*/ 0 w 739"/>
                <a:gd name="T71" fmla="*/ 533 h 612"/>
                <a:gd name="T72" fmla="*/ 3 w 739"/>
                <a:gd name="T73" fmla="*/ 513 h 612"/>
                <a:gd name="T74" fmla="*/ 11 w 739"/>
                <a:gd name="T75" fmla="*/ 459 h 612"/>
                <a:gd name="T76" fmla="*/ 21 w 739"/>
                <a:gd name="T77" fmla="*/ 383 h 612"/>
                <a:gd name="T78" fmla="*/ 35 w 739"/>
                <a:gd name="T79" fmla="*/ 294 h 612"/>
                <a:gd name="T80" fmla="*/ 47 w 739"/>
                <a:gd name="T81" fmla="*/ 205 h 612"/>
                <a:gd name="T82" fmla="*/ 58 w 739"/>
                <a:gd name="T83" fmla="*/ 125 h 612"/>
                <a:gd name="T84" fmla="*/ 65 w 739"/>
                <a:gd name="T85" fmla="*/ 66 h 612"/>
                <a:gd name="T86" fmla="*/ 69 w 739"/>
                <a:gd name="T87" fmla="*/ 37 h 612"/>
                <a:gd name="T88" fmla="*/ 77 w 739"/>
                <a:gd name="T89" fmla="*/ 7 h 612"/>
                <a:gd name="T90" fmla="*/ 95 w 739"/>
                <a:gd name="T9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612">
                  <a:moveTo>
                    <a:pt x="95" y="0"/>
                  </a:moveTo>
                  <a:lnTo>
                    <a:pt x="111" y="4"/>
                  </a:lnTo>
                  <a:lnTo>
                    <a:pt x="126" y="7"/>
                  </a:lnTo>
                  <a:lnTo>
                    <a:pt x="141" y="10"/>
                  </a:lnTo>
                  <a:lnTo>
                    <a:pt x="151" y="12"/>
                  </a:lnTo>
                  <a:lnTo>
                    <a:pt x="171" y="15"/>
                  </a:lnTo>
                  <a:lnTo>
                    <a:pt x="196" y="19"/>
                  </a:lnTo>
                  <a:lnTo>
                    <a:pt x="226" y="22"/>
                  </a:lnTo>
                  <a:lnTo>
                    <a:pt x="258" y="27"/>
                  </a:lnTo>
                  <a:lnTo>
                    <a:pt x="290" y="31"/>
                  </a:lnTo>
                  <a:lnTo>
                    <a:pt x="321" y="34"/>
                  </a:lnTo>
                  <a:lnTo>
                    <a:pt x="346" y="37"/>
                  </a:lnTo>
                  <a:lnTo>
                    <a:pt x="366" y="39"/>
                  </a:lnTo>
                  <a:lnTo>
                    <a:pt x="381" y="41"/>
                  </a:lnTo>
                  <a:lnTo>
                    <a:pt x="405" y="42"/>
                  </a:lnTo>
                  <a:lnTo>
                    <a:pt x="435" y="46"/>
                  </a:lnTo>
                  <a:lnTo>
                    <a:pt x="470" y="49"/>
                  </a:lnTo>
                  <a:lnTo>
                    <a:pt x="509" y="52"/>
                  </a:lnTo>
                  <a:lnTo>
                    <a:pt x="549" y="56"/>
                  </a:lnTo>
                  <a:lnTo>
                    <a:pt x="589" y="59"/>
                  </a:lnTo>
                  <a:lnTo>
                    <a:pt x="628" y="63"/>
                  </a:lnTo>
                  <a:lnTo>
                    <a:pt x="663" y="66"/>
                  </a:lnTo>
                  <a:lnTo>
                    <a:pt x="694" y="68"/>
                  </a:lnTo>
                  <a:lnTo>
                    <a:pt x="719" y="71"/>
                  </a:lnTo>
                  <a:lnTo>
                    <a:pt x="734" y="71"/>
                  </a:lnTo>
                  <a:lnTo>
                    <a:pt x="739" y="73"/>
                  </a:lnTo>
                  <a:lnTo>
                    <a:pt x="739" y="78"/>
                  </a:lnTo>
                  <a:lnTo>
                    <a:pt x="737" y="91"/>
                  </a:lnTo>
                  <a:lnTo>
                    <a:pt x="736" y="113"/>
                  </a:lnTo>
                  <a:lnTo>
                    <a:pt x="734" y="138"/>
                  </a:lnTo>
                  <a:lnTo>
                    <a:pt x="732" y="168"/>
                  </a:lnTo>
                  <a:lnTo>
                    <a:pt x="729" y="199"/>
                  </a:lnTo>
                  <a:lnTo>
                    <a:pt x="727" y="231"/>
                  </a:lnTo>
                  <a:lnTo>
                    <a:pt x="726" y="259"/>
                  </a:lnTo>
                  <a:lnTo>
                    <a:pt x="724" y="284"/>
                  </a:lnTo>
                  <a:lnTo>
                    <a:pt x="722" y="305"/>
                  </a:lnTo>
                  <a:lnTo>
                    <a:pt x="721" y="325"/>
                  </a:lnTo>
                  <a:lnTo>
                    <a:pt x="721" y="352"/>
                  </a:lnTo>
                  <a:lnTo>
                    <a:pt x="717" y="385"/>
                  </a:lnTo>
                  <a:lnTo>
                    <a:pt x="715" y="420"/>
                  </a:lnTo>
                  <a:lnTo>
                    <a:pt x="714" y="459"/>
                  </a:lnTo>
                  <a:lnTo>
                    <a:pt x="710" y="498"/>
                  </a:lnTo>
                  <a:lnTo>
                    <a:pt x="709" y="533"/>
                  </a:lnTo>
                  <a:lnTo>
                    <a:pt x="707" y="565"/>
                  </a:lnTo>
                  <a:lnTo>
                    <a:pt x="705" y="588"/>
                  </a:lnTo>
                  <a:lnTo>
                    <a:pt x="704" y="605"/>
                  </a:lnTo>
                  <a:lnTo>
                    <a:pt x="704" y="612"/>
                  </a:lnTo>
                  <a:lnTo>
                    <a:pt x="699" y="610"/>
                  </a:lnTo>
                  <a:lnTo>
                    <a:pt x="685" y="610"/>
                  </a:lnTo>
                  <a:lnTo>
                    <a:pt x="663" y="609"/>
                  </a:lnTo>
                  <a:lnTo>
                    <a:pt x="637" y="605"/>
                  </a:lnTo>
                  <a:lnTo>
                    <a:pt x="606" y="604"/>
                  </a:lnTo>
                  <a:lnTo>
                    <a:pt x="574" y="600"/>
                  </a:lnTo>
                  <a:lnTo>
                    <a:pt x="542" y="597"/>
                  </a:lnTo>
                  <a:lnTo>
                    <a:pt x="514" y="595"/>
                  </a:lnTo>
                  <a:lnTo>
                    <a:pt x="487" y="592"/>
                  </a:lnTo>
                  <a:lnTo>
                    <a:pt x="465" y="590"/>
                  </a:lnTo>
                  <a:lnTo>
                    <a:pt x="450" y="588"/>
                  </a:lnTo>
                  <a:lnTo>
                    <a:pt x="425" y="585"/>
                  </a:lnTo>
                  <a:lnTo>
                    <a:pt x="395" y="582"/>
                  </a:lnTo>
                  <a:lnTo>
                    <a:pt x="359" y="578"/>
                  </a:lnTo>
                  <a:lnTo>
                    <a:pt x="319" y="573"/>
                  </a:lnTo>
                  <a:lnTo>
                    <a:pt x="277" y="567"/>
                  </a:lnTo>
                  <a:lnTo>
                    <a:pt x="233" y="562"/>
                  </a:lnTo>
                  <a:lnTo>
                    <a:pt x="189" y="557"/>
                  </a:lnTo>
                  <a:lnTo>
                    <a:pt x="147" y="552"/>
                  </a:lnTo>
                  <a:lnTo>
                    <a:pt x="107" y="546"/>
                  </a:lnTo>
                  <a:lnTo>
                    <a:pt x="72" y="541"/>
                  </a:lnTo>
                  <a:lnTo>
                    <a:pt x="43" y="538"/>
                  </a:lnTo>
                  <a:lnTo>
                    <a:pt x="20" y="535"/>
                  </a:lnTo>
                  <a:lnTo>
                    <a:pt x="5" y="533"/>
                  </a:lnTo>
                  <a:lnTo>
                    <a:pt x="0" y="533"/>
                  </a:lnTo>
                  <a:lnTo>
                    <a:pt x="1" y="528"/>
                  </a:lnTo>
                  <a:lnTo>
                    <a:pt x="3" y="513"/>
                  </a:lnTo>
                  <a:lnTo>
                    <a:pt x="6" y="489"/>
                  </a:lnTo>
                  <a:lnTo>
                    <a:pt x="11" y="459"/>
                  </a:lnTo>
                  <a:lnTo>
                    <a:pt x="16" y="424"/>
                  </a:lnTo>
                  <a:lnTo>
                    <a:pt x="21" y="383"/>
                  </a:lnTo>
                  <a:lnTo>
                    <a:pt x="28" y="340"/>
                  </a:lnTo>
                  <a:lnTo>
                    <a:pt x="35" y="294"/>
                  </a:lnTo>
                  <a:lnTo>
                    <a:pt x="40" y="249"/>
                  </a:lnTo>
                  <a:lnTo>
                    <a:pt x="47" y="205"/>
                  </a:lnTo>
                  <a:lnTo>
                    <a:pt x="53" y="163"/>
                  </a:lnTo>
                  <a:lnTo>
                    <a:pt x="58" y="125"/>
                  </a:lnTo>
                  <a:lnTo>
                    <a:pt x="62" y="93"/>
                  </a:lnTo>
                  <a:lnTo>
                    <a:pt x="65" y="66"/>
                  </a:lnTo>
                  <a:lnTo>
                    <a:pt x="69" y="47"/>
                  </a:lnTo>
                  <a:lnTo>
                    <a:pt x="69" y="37"/>
                  </a:lnTo>
                  <a:lnTo>
                    <a:pt x="70" y="21"/>
                  </a:lnTo>
                  <a:lnTo>
                    <a:pt x="77" y="7"/>
                  </a:lnTo>
                  <a:lnTo>
                    <a:pt x="85" y="0"/>
                  </a:lnTo>
                  <a:lnTo>
                    <a:pt x="9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 name="Freeform 62"/>
            <p:cNvSpPr>
              <a:spLocks/>
            </p:cNvSpPr>
            <p:nvPr/>
          </p:nvSpPr>
          <p:spPr bwMode="auto">
            <a:xfrm>
              <a:off x="4941807" y="3613901"/>
              <a:ext cx="491648" cy="803731"/>
            </a:xfrm>
            <a:custGeom>
              <a:avLst/>
              <a:gdLst>
                <a:gd name="T0" fmla="*/ 267 w 627"/>
                <a:gd name="T1" fmla="*/ 64 h 1025"/>
                <a:gd name="T2" fmla="*/ 254 w 627"/>
                <a:gd name="T3" fmla="*/ 141 h 1025"/>
                <a:gd name="T4" fmla="*/ 262 w 627"/>
                <a:gd name="T5" fmla="*/ 178 h 1025"/>
                <a:gd name="T6" fmla="*/ 274 w 627"/>
                <a:gd name="T7" fmla="*/ 217 h 1025"/>
                <a:gd name="T8" fmla="*/ 267 w 627"/>
                <a:gd name="T9" fmla="*/ 229 h 1025"/>
                <a:gd name="T10" fmla="*/ 287 w 627"/>
                <a:gd name="T11" fmla="*/ 254 h 1025"/>
                <a:gd name="T12" fmla="*/ 308 w 627"/>
                <a:gd name="T13" fmla="*/ 291 h 1025"/>
                <a:gd name="T14" fmla="*/ 323 w 627"/>
                <a:gd name="T15" fmla="*/ 313 h 1025"/>
                <a:gd name="T16" fmla="*/ 334 w 627"/>
                <a:gd name="T17" fmla="*/ 335 h 1025"/>
                <a:gd name="T18" fmla="*/ 346 w 627"/>
                <a:gd name="T19" fmla="*/ 348 h 1025"/>
                <a:gd name="T20" fmla="*/ 361 w 627"/>
                <a:gd name="T21" fmla="*/ 355 h 1025"/>
                <a:gd name="T22" fmla="*/ 373 w 627"/>
                <a:gd name="T23" fmla="*/ 357 h 1025"/>
                <a:gd name="T24" fmla="*/ 353 w 627"/>
                <a:gd name="T25" fmla="*/ 404 h 1025"/>
                <a:gd name="T26" fmla="*/ 346 w 627"/>
                <a:gd name="T27" fmla="*/ 435 h 1025"/>
                <a:gd name="T28" fmla="*/ 339 w 627"/>
                <a:gd name="T29" fmla="*/ 461 h 1025"/>
                <a:gd name="T30" fmla="*/ 333 w 627"/>
                <a:gd name="T31" fmla="*/ 479 h 1025"/>
                <a:gd name="T32" fmla="*/ 329 w 627"/>
                <a:gd name="T33" fmla="*/ 489 h 1025"/>
                <a:gd name="T34" fmla="*/ 339 w 627"/>
                <a:gd name="T35" fmla="*/ 506 h 1025"/>
                <a:gd name="T36" fmla="*/ 353 w 627"/>
                <a:gd name="T37" fmla="*/ 511 h 1025"/>
                <a:gd name="T38" fmla="*/ 373 w 627"/>
                <a:gd name="T39" fmla="*/ 494 h 1025"/>
                <a:gd name="T40" fmla="*/ 392 w 627"/>
                <a:gd name="T41" fmla="*/ 501 h 1025"/>
                <a:gd name="T42" fmla="*/ 405 w 627"/>
                <a:gd name="T43" fmla="*/ 551 h 1025"/>
                <a:gd name="T44" fmla="*/ 417 w 627"/>
                <a:gd name="T45" fmla="*/ 585 h 1025"/>
                <a:gd name="T46" fmla="*/ 410 w 627"/>
                <a:gd name="T47" fmla="*/ 605 h 1025"/>
                <a:gd name="T48" fmla="*/ 420 w 627"/>
                <a:gd name="T49" fmla="*/ 615 h 1025"/>
                <a:gd name="T50" fmla="*/ 432 w 627"/>
                <a:gd name="T51" fmla="*/ 617 h 1025"/>
                <a:gd name="T52" fmla="*/ 445 w 627"/>
                <a:gd name="T53" fmla="*/ 661 h 1025"/>
                <a:gd name="T54" fmla="*/ 449 w 627"/>
                <a:gd name="T55" fmla="*/ 676 h 1025"/>
                <a:gd name="T56" fmla="*/ 464 w 627"/>
                <a:gd name="T57" fmla="*/ 669 h 1025"/>
                <a:gd name="T58" fmla="*/ 501 w 627"/>
                <a:gd name="T59" fmla="*/ 672 h 1025"/>
                <a:gd name="T60" fmla="*/ 519 w 627"/>
                <a:gd name="T61" fmla="*/ 664 h 1025"/>
                <a:gd name="T62" fmla="*/ 543 w 627"/>
                <a:gd name="T63" fmla="*/ 672 h 1025"/>
                <a:gd name="T64" fmla="*/ 583 w 627"/>
                <a:gd name="T65" fmla="*/ 681 h 1025"/>
                <a:gd name="T66" fmla="*/ 592 w 627"/>
                <a:gd name="T67" fmla="*/ 669 h 1025"/>
                <a:gd name="T68" fmla="*/ 602 w 627"/>
                <a:gd name="T69" fmla="*/ 659 h 1025"/>
                <a:gd name="T70" fmla="*/ 612 w 627"/>
                <a:gd name="T71" fmla="*/ 667 h 1025"/>
                <a:gd name="T72" fmla="*/ 625 w 627"/>
                <a:gd name="T73" fmla="*/ 696 h 1025"/>
                <a:gd name="T74" fmla="*/ 0 w 627"/>
                <a:gd name="T75" fmla="*/ 918 h 1025"/>
                <a:gd name="T76" fmla="*/ 30 w 627"/>
                <a:gd name="T77" fmla="*/ 773 h 1025"/>
                <a:gd name="T78" fmla="*/ 47 w 627"/>
                <a:gd name="T79" fmla="*/ 686 h 1025"/>
                <a:gd name="T80" fmla="*/ 71 w 627"/>
                <a:gd name="T81" fmla="*/ 639 h 1025"/>
                <a:gd name="T82" fmla="*/ 69 w 627"/>
                <a:gd name="T83" fmla="*/ 632 h 1025"/>
                <a:gd name="T84" fmla="*/ 49 w 627"/>
                <a:gd name="T85" fmla="*/ 617 h 1025"/>
                <a:gd name="T86" fmla="*/ 47 w 627"/>
                <a:gd name="T87" fmla="*/ 605 h 1025"/>
                <a:gd name="T88" fmla="*/ 69 w 627"/>
                <a:gd name="T89" fmla="*/ 567 h 1025"/>
                <a:gd name="T90" fmla="*/ 96 w 627"/>
                <a:gd name="T91" fmla="*/ 540 h 1025"/>
                <a:gd name="T92" fmla="*/ 111 w 627"/>
                <a:gd name="T93" fmla="*/ 513 h 1025"/>
                <a:gd name="T94" fmla="*/ 129 w 627"/>
                <a:gd name="T95" fmla="*/ 484 h 1025"/>
                <a:gd name="T96" fmla="*/ 141 w 627"/>
                <a:gd name="T97" fmla="*/ 471 h 1025"/>
                <a:gd name="T98" fmla="*/ 148 w 627"/>
                <a:gd name="T99" fmla="*/ 442 h 1025"/>
                <a:gd name="T100" fmla="*/ 138 w 627"/>
                <a:gd name="T101" fmla="*/ 427 h 1025"/>
                <a:gd name="T102" fmla="*/ 129 w 627"/>
                <a:gd name="T103" fmla="*/ 417 h 1025"/>
                <a:gd name="T104" fmla="*/ 126 w 627"/>
                <a:gd name="T105" fmla="*/ 395 h 1025"/>
                <a:gd name="T106" fmla="*/ 119 w 627"/>
                <a:gd name="T107" fmla="*/ 346 h 1025"/>
                <a:gd name="T108" fmla="*/ 133 w 627"/>
                <a:gd name="T109" fmla="*/ 279 h 1025"/>
                <a:gd name="T110" fmla="*/ 168 w 627"/>
                <a:gd name="T111" fmla="*/ 11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7" h="1025">
                  <a:moveTo>
                    <a:pt x="193" y="0"/>
                  </a:moveTo>
                  <a:lnTo>
                    <a:pt x="282" y="19"/>
                  </a:lnTo>
                  <a:lnTo>
                    <a:pt x="276" y="34"/>
                  </a:lnTo>
                  <a:lnTo>
                    <a:pt x="271" y="51"/>
                  </a:lnTo>
                  <a:lnTo>
                    <a:pt x="267" y="64"/>
                  </a:lnTo>
                  <a:lnTo>
                    <a:pt x="266" y="76"/>
                  </a:lnTo>
                  <a:lnTo>
                    <a:pt x="262" y="93"/>
                  </a:lnTo>
                  <a:lnTo>
                    <a:pt x="259" y="111"/>
                  </a:lnTo>
                  <a:lnTo>
                    <a:pt x="255" y="128"/>
                  </a:lnTo>
                  <a:lnTo>
                    <a:pt x="254" y="141"/>
                  </a:lnTo>
                  <a:lnTo>
                    <a:pt x="254" y="146"/>
                  </a:lnTo>
                  <a:lnTo>
                    <a:pt x="254" y="150"/>
                  </a:lnTo>
                  <a:lnTo>
                    <a:pt x="257" y="160"/>
                  </a:lnTo>
                  <a:lnTo>
                    <a:pt x="259" y="170"/>
                  </a:lnTo>
                  <a:lnTo>
                    <a:pt x="262" y="178"/>
                  </a:lnTo>
                  <a:lnTo>
                    <a:pt x="266" y="187"/>
                  </a:lnTo>
                  <a:lnTo>
                    <a:pt x="269" y="197"/>
                  </a:lnTo>
                  <a:lnTo>
                    <a:pt x="271" y="207"/>
                  </a:lnTo>
                  <a:lnTo>
                    <a:pt x="274" y="214"/>
                  </a:lnTo>
                  <a:lnTo>
                    <a:pt x="274" y="217"/>
                  </a:lnTo>
                  <a:lnTo>
                    <a:pt x="274" y="219"/>
                  </a:lnTo>
                  <a:lnTo>
                    <a:pt x="272" y="220"/>
                  </a:lnTo>
                  <a:lnTo>
                    <a:pt x="271" y="222"/>
                  </a:lnTo>
                  <a:lnTo>
                    <a:pt x="269" y="225"/>
                  </a:lnTo>
                  <a:lnTo>
                    <a:pt x="267" y="229"/>
                  </a:lnTo>
                  <a:lnTo>
                    <a:pt x="269" y="232"/>
                  </a:lnTo>
                  <a:lnTo>
                    <a:pt x="272" y="237"/>
                  </a:lnTo>
                  <a:lnTo>
                    <a:pt x="277" y="242"/>
                  </a:lnTo>
                  <a:lnTo>
                    <a:pt x="282" y="247"/>
                  </a:lnTo>
                  <a:lnTo>
                    <a:pt x="287" y="254"/>
                  </a:lnTo>
                  <a:lnTo>
                    <a:pt x="291" y="259"/>
                  </a:lnTo>
                  <a:lnTo>
                    <a:pt x="296" y="269"/>
                  </a:lnTo>
                  <a:lnTo>
                    <a:pt x="301" y="278"/>
                  </a:lnTo>
                  <a:lnTo>
                    <a:pt x="304" y="286"/>
                  </a:lnTo>
                  <a:lnTo>
                    <a:pt x="308" y="291"/>
                  </a:lnTo>
                  <a:lnTo>
                    <a:pt x="311" y="294"/>
                  </a:lnTo>
                  <a:lnTo>
                    <a:pt x="313" y="298"/>
                  </a:lnTo>
                  <a:lnTo>
                    <a:pt x="316" y="301"/>
                  </a:lnTo>
                  <a:lnTo>
                    <a:pt x="319" y="308"/>
                  </a:lnTo>
                  <a:lnTo>
                    <a:pt x="323" y="313"/>
                  </a:lnTo>
                  <a:lnTo>
                    <a:pt x="326" y="320"/>
                  </a:lnTo>
                  <a:lnTo>
                    <a:pt x="328" y="323"/>
                  </a:lnTo>
                  <a:lnTo>
                    <a:pt x="329" y="328"/>
                  </a:lnTo>
                  <a:lnTo>
                    <a:pt x="331" y="331"/>
                  </a:lnTo>
                  <a:lnTo>
                    <a:pt x="334" y="335"/>
                  </a:lnTo>
                  <a:lnTo>
                    <a:pt x="336" y="338"/>
                  </a:lnTo>
                  <a:lnTo>
                    <a:pt x="339" y="338"/>
                  </a:lnTo>
                  <a:lnTo>
                    <a:pt x="343" y="340"/>
                  </a:lnTo>
                  <a:lnTo>
                    <a:pt x="344" y="343"/>
                  </a:lnTo>
                  <a:lnTo>
                    <a:pt x="346" y="348"/>
                  </a:lnTo>
                  <a:lnTo>
                    <a:pt x="350" y="351"/>
                  </a:lnTo>
                  <a:lnTo>
                    <a:pt x="351" y="353"/>
                  </a:lnTo>
                  <a:lnTo>
                    <a:pt x="355" y="355"/>
                  </a:lnTo>
                  <a:lnTo>
                    <a:pt x="358" y="355"/>
                  </a:lnTo>
                  <a:lnTo>
                    <a:pt x="361" y="355"/>
                  </a:lnTo>
                  <a:lnTo>
                    <a:pt x="366" y="355"/>
                  </a:lnTo>
                  <a:lnTo>
                    <a:pt x="368" y="353"/>
                  </a:lnTo>
                  <a:lnTo>
                    <a:pt x="371" y="353"/>
                  </a:lnTo>
                  <a:lnTo>
                    <a:pt x="373" y="355"/>
                  </a:lnTo>
                  <a:lnTo>
                    <a:pt x="373" y="357"/>
                  </a:lnTo>
                  <a:lnTo>
                    <a:pt x="371" y="363"/>
                  </a:lnTo>
                  <a:lnTo>
                    <a:pt x="368" y="372"/>
                  </a:lnTo>
                  <a:lnTo>
                    <a:pt x="361" y="383"/>
                  </a:lnTo>
                  <a:lnTo>
                    <a:pt x="356" y="393"/>
                  </a:lnTo>
                  <a:lnTo>
                    <a:pt x="353" y="404"/>
                  </a:lnTo>
                  <a:lnTo>
                    <a:pt x="350" y="410"/>
                  </a:lnTo>
                  <a:lnTo>
                    <a:pt x="348" y="415"/>
                  </a:lnTo>
                  <a:lnTo>
                    <a:pt x="346" y="420"/>
                  </a:lnTo>
                  <a:lnTo>
                    <a:pt x="344" y="425"/>
                  </a:lnTo>
                  <a:lnTo>
                    <a:pt x="346" y="435"/>
                  </a:lnTo>
                  <a:lnTo>
                    <a:pt x="350" y="446"/>
                  </a:lnTo>
                  <a:lnTo>
                    <a:pt x="346" y="454"/>
                  </a:lnTo>
                  <a:lnTo>
                    <a:pt x="344" y="457"/>
                  </a:lnTo>
                  <a:lnTo>
                    <a:pt x="341" y="459"/>
                  </a:lnTo>
                  <a:lnTo>
                    <a:pt x="339" y="461"/>
                  </a:lnTo>
                  <a:lnTo>
                    <a:pt x="338" y="462"/>
                  </a:lnTo>
                  <a:lnTo>
                    <a:pt x="336" y="464"/>
                  </a:lnTo>
                  <a:lnTo>
                    <a:pt x="336" y="467"/>
                  </a:lnTo>
                  <a:lnTo>
                    <a:pt x="334" y="474"/>
                  </a:lnTo>
                  <a:lnTo>
                    <a:pt x="333" y="479"/>
                  </a:lnTo>
                  <a:lnTo>
                    <a:pt x="331" y="483"/>
                  </a:lnTo>
                  <a:lnTo>
                    <a:pt x="329" y="486"/>
                  </a:lnTo>
                  <a:lnTo>
                    <a:pt x="329" y="488"/>
                  </a:lnTo>
                  <a:lnTo>
                    <a:pt x="329" y="488"/>
                  </a:lnTo>
                  <a:lnTo>
                    <a:pt x="329" y="489"/>
                  </a:lnTo>
                  <a:lnTo>
                    <a:pt x="329" y="493"/>
                  </a:lnTo>
                  <a:lnTo>
                    <a:pt x="329" y="496"/>
                  </a:lnTo>
                  <a:lnTo>
                    <a:pt x="333" y="501"/>
                  </a:lnTo>
                  <a:lnTo>
                    <a:pt x="336" y="503"/>
                  </a:lnTo>
                  <a:lnTo>
                    <a:pt x="339" y="506"/>
                  </a:lnTo>
                  <a:lnTo>
                    <a:pt x="341" y="508"/>
                  </a:lnTo>
                  <a:lnTo>
                    <a:pt x="343" y="511"/>
                  </a:lnTo>
                  <a:lnTo>
                    <a:pt x="346" y="513"/>
                  </a:lnTo>
                  <a:lnTo>
                    <a:pt x="350" y="513"/>
                  </a:lnTo>
                  <a:lnTo>
                    <a:pt x="353" y="511"/>
                  </a:lnTo>
                  <a:lnTo>
                    <a:pt x="358" y="509"/>
                  </a:lnTo>
                  <a:lnTo>
                    <a:pt x="361" y="504"/>
                  </a:lnTo>
                  <a:lnTo>
                    <a:pt x="366" y="501"/>
                  </a:lnTo>
                  <a:lnTo>
                    <a:pt x="370" y="498"/>
                  </a:lnTo>
                  <a:lnTo>
                    <a:pt x="373" y="494"/>
                  </a:lnTo>
                  <a:lnTo>
                    <a:pt x="378" y="493"/>
                  </a:lnTo>
                  <a:lnTo>
                    <a:pt x="381" y="493"/>
                  </a:lnTo>
                  <a:lnTo>
                    <a:pt x="385" y="494"/>
                  </a:lnTo>
                  <a:lnTo>
                    <a:pt x="388" y="498"/>
                  </a:lnTo>
                  <a:lnTo>
                    <a:pt x="392" y="501"/>
                  </a:lnTo>
                  <a:lnTo>
                    <a:pt x="395" y="508"/>
                  </a:lnTo>
                  <a:lnTo>
                    <a:pt x="397" y="518"/>
                  </a:lnTo>
                  <a:lnTo>
                    <a:pt x="397" y="530"/>
                  </a:lnTo>
                  <a:lnTo>
                    <a:pt x="398" y="540"/>
                  </a:lnTo>
                  <a:lnTo>
                    <a:pt x="405" y="551"/>
                  </a:lnTo>
                  <a:lnTo>
                    <a:pt x="410" y="563"/>
                  </a:lnTo>
                  <a:lnTo>
                    <a:pt x="412" y="570"/>
                  </a:lnTo>
                  <a:lnTo>
                    <a:pt x="415" y="575"/>
                  </a:lnTo>
                  <a:lnTo>
                    <a:pt x="417" y="580"/>
                  </a:lnTo>
                  <a:lnTo>
                    <a:pt x="417" y="585"/>
                  </a:lnTo>
                  <a:lnTo>
                    <a:pt x="415" y="590"/>
                  </a:lnTo>
                  <a:lnTo>
                    <a:pt x="413" y="593"/>
                  </a:lnTo>
                  <a:lnTo>
                    <a:pt x="413" y="597"/>
                  </a:lnTo>
                  <a:lnTo>
                    <a:pt x="412" y="600"/>
                  </a:lnTo>
                  <a:lnTo>
                    <a:pt x="410" y="605"/>
                  </a:lnTo>
                  <a:lnTo>
                    <a:pt x="410" y="609"/>
                  </a:lnTo>
                  <a:lnTo>
                    <a:pt x="412" y="612"/>
                  </a:lnTo>
                  <a:lnTo>
                    <a:pt x="413" y="614"/>
                  </a:lnTo>
                  <a:lnTo>
                    <a:pt x="415" y="615"/>
                  </a:lnTo>
                  <a:lnTo>
                    <a:pt x="420" y="615"/>
                  </a:lnTo>
                  <a:lnTo>
                    <a:pt x="422" y="615"/>
                  </a:lnTo>
                  <a:lnTo>
                    <a:pt x="425" y="614"/>
                  </a:lnTo>
                  <a:lnTo>
                    <a:pt x="429" y="614"/>
                  </a:lnTo>
                  <a:lnTo>
                    <a:pt x="430" y="615"/>
                  </a:lnTo>
                  <a:lnTo>
                    <a:pt x="432" y="617"/>
                  </a:lnTo>
                  <a:lnTo>
                    <a:pt x="435" y="622"/>
                  </a:lnTo>
                  <a:lnTo>
                    <a:pt x="440" y="635"/>
                  </a:lnTo>
                  <a:lnTo>
                    <a:pt x="444" y="646"/>
                  </a:lnTo>
                  <a:lnTo>
                    <a:pt x="447" y="656"/>
                  </a:lnTo>
                  <a:lnTo>
                    <a:pt x="445" y="661"/>
                  </a:lnTo>
                  <a:lnTo>
                    <a:pt x="445" y="664"/>
                  </a:lnTo>
                  <a:lnTo>
                    <a:pt x="445" y="667"/>
                  </a:lnTo>
                  <a:lnTo>
                    <a:pt x="445" y="671"/>
                  </a:lnTo>
                  <a:lnTo>
                    <a:pt x="447" y="674"/>
                  </a:lnTo>
                  <a:lnTo>
                    <a:pt x="449" y="676"/>
                  </a:lnTo>
                  <a:lnTo>
                    <a:pt x="452" y="676"/>
                  </a:lnTo>
                  <a:lnTo>
                    <a:pt x="455" y="676"/>
                  </a:lnTo>
                  <a:lnTo>
                    <a:pt x="459" y="674"/>
                  </a:lnTo>
                  <a:lnTo>
                    <a:pt x="462" y="671"/>
                  </a:lnTo>
                  <a:lnTo>
                    <a:pt x="464" y="669"/>
                  </a:lnTo>
                  <a:lnTo>
                    <a:pt x="467" y="667"/>
                  </a:lnTo>
                  <a:lnTo>
                    <a:pt x="471" y="667"/>
                  </a:lnTo>
                  <a:lnTo>
                    <a:pt x="481" y="669"/>
                  </a:lnTo>
                  <a:lnTo>
                    <a:pt x="491" y="672"/>
                  </a:lnTo>
                  <a:lnTo>
                    <a:pt x="501" y="672"/>
                  </a:lnTo>
                  <a:lnTo>
                    <a:pt x="506" y="671"/>
                  </a:lnTo>
                  <a:lnTo>
                    <a:pt x="511" y="669"/>
                  </a:lnTo>
                  <a:lnTo>
                    <a:pt x="513" y="667"/>
                  </a:lnTo>
                  <a:lnTo>
                    <a:pt x="516" y="666"/>
                  </a:lnTo>
                  <a:lnTo>
                    <a:pt x="519" y="664"/>
                  </a:lnTo>
                  <a:lnTo>
                    <a:pt x="523" y="664"/>
                  </a:lnTo>
                  <a:lnTo>
                    <a:pt x="528" y="666"/>
                  </a:lnTo>
                  <a:lnTo>
                    <a:pt x="533" y="667"/>
                  </a:lnTo>
                  <a:lnTo>
                    <a:pt x="538" y="671"/>
                  </a:lnTo>
                  <a:lnTo>
                    <a:pt x="543" y="672"/>
                  </a:lnTo>
                  <a:lnTo>
                    <a:pt x="548" y="672"/>
                  </a:lnTo>
                  <a:lnTo>
                    <a:pt x="561" y="674"/>
                  </a:lnTo>
                  <a:lnTo>
                    <a:pt x="576" y="677"/>
                  </a:lnTo>
                  <a:lnTo>
                    <a:pt x="580" y="679"/>
                  </a:lnTo>
                  <a:lnTo>
                    <a:pt x="583" y="681"/>
                  </a:lnTo>
                  <a:lnTo>
                    <a:pt x="585" y="681"/>
                  </a:lnTo>
                  <a:lnTo>
                    <a:pt x="586" y="679"/>
                  </a:lnTo>
                  <a:lnTo>
                    <a:pt x="588" y="677"/>
                  </a:lnTo>
                  <a:lnTo>
                    <a:pt x="590" y="674"/>
                  </a:lnTo>
                  <a:lnTo>
                    <a:pt x="592" y="669"/>
                  </a:lnTo>
                  <a:lnTo>
                    <a:pt x="592" y="666"/>
                  </a:lnTo>
                  <a:lnTo>
                    <a:pt x="593" y="664"/>
                  </a:lnTo>
                  <a:lnTo>
                    <a:pt x="593" y="662"/>
                  </a:lnTo>
                  <a:lnTo>
                    <a:pt x="597" y="661"/>
                  </a:lnTo>
                  <a:lnTo>
                    <a:pt x="602" y="659"/>
                  </a:lnTo>
                  <a:lnTo>
                    <a:pt x="605" y="659"/>
                  </a:lnTo>
                  <a:lnTo>
                    <a:pt x="608" y="659"/>
                  </a:lnTo>
                  <a:lnTo>
                    <a:pt x="610" y="661"/>
                  </a:lnTo>
                  <a:lnTo>
                    <a:pt x="610" y="664"/>
                  </a:lnTo>
                  <a:lnTo>
                    <a:pt x="612" y="667"/>
                  </a:lnTo>
                  <a:lnTo>
                    <a:pt x="613" y="671"/>
                  </a:lnTo>
                  <a:lnTo>
                    <a:pt x="617" y="676"/>
                  </a:lnTo>
                  <a:lnTo>
                    <a:pt x="620" y="681"/>
                  </a:lnTo>
                  <a:lnTo>
                    <a:pt x="627" y="686"/>
                  </a:lnTo>
                  <a:lnTo>
                    <a:pt x="625" y="696"/>
                  </a:lnTo>
                  <a:lnTo>
                    <a:pt x="578" y="1025"/>
                  </a:lnTo>
                  <a:lnTo>
                    <a:pt x="435" y="1003"/>
                  </a:lnTo>
                  <a:lnTo>
                    <a:pt x="292" y="978"/>
                  </a:lnTo>
                  <a:lnTo>
                    <a:pt x="145" y="950"/>
                  </a:lnTo>
                  <a:lnTo>
                    <a:pt x="0" y="918"/>
                  </a:lnTo>
                  <a:lnTo>
                    <a:pt x="5" y="896"/>
                  </a:lnTo>
                  <a:lnTo>
                    <a:pt x="10" y="867"/>
                  </a:lnTo>
                  <a:lnTo>
                    <a:pt x="17" y="837"/>
                  </a:lnTo>
                  <a:lnTo>
                    <a:pt x="24" y="805"/>
                  </a:lnTo>
                  <a:lnTo>
                    <a:pt x="30" y="773"/>
                  </a:lnTo>
                  <a:lnTo>
                    <a:pt x="35" y="745"/>
                  </a:lnTo>
                  <a:lnTo>
                    <a:pt x="40" y="721"/>
                  </a:lnTo>
                  <a:lnTo>
                    <a:pt x="44" y="703"/>
                  </a:lnTo>
                  <a:lnTo>
                    <a:pt x="45" y="696"/>
                  </a:lnTo>
                  <a:lnTo>
                    <a:pt x="47" y="686"/>
                  </a:lnTo>
                  <a:lnTo>
                    <a:pt x="52" y="672"/>
                  </a:lnTo>
                  <a:lnTo>
                    <a:pt x="59" y="659"/>
                  </a:lnTo>
                  <a:lnTo>
                    <a:pt x="66" y="646"/>
                  </a:lnTo>
                  <a:lnTo>
                    <a:pt x="67" y="640"/>
                  </a:lnTo>
                  <a:lnTo>
                    <a:pt x="71" y="639"/>
                  </a:lnTo>
                  <a:lnTo>
                    <a:pt x="71" y="635"/>
                  </a:lnTo>
                  <a:lnTo>
                    <a:pt x="72" y="634"/>
                  </a:lnTo>
                  <a:lnTo>
                    <a:pt x="72" y="634"/>
                  </a:lnTo>
                  <a:lnTo>
                    <a:pt x="71" y="632"/>
                  </a:lnTo>
                  <a:lnTo>
                    <a:pt x="69" y="632"/>
                  </a:lnTo>
                  <a:lnTo>
                    <a:pt x="67" y="630"/>
                  </a:lnTo>
                  <a:lnTo>
                    <a:pt x="64" y="627"/>
                  </a:lnTo>
                  <a:lnTo>
                    <a:pt x="59" y="624"/>
                  </a:lnTo>
                  <a:lnTo>
                    <a:pt x="52" y="620"/>
                  </a:lnTo>
                  <a:lnTo>
                    <a:pt x="49" y="617"/>
                  </a:lnTo>
                  <a:lnTo>
                    <a:pt x="47" y="615"/>
                  </a:lnTo>
                  <a:lnTo>
                    <a:pt x="47" y="612"/>
                  </a:lnTo>
                  <a:lnTo>
                    <a:pt x="47" y="610"/>
                  </a:lnTo>
                  <a:lnTo>
                    <a:pt x="47" y="607"/>
                  </a:lnTo>
                  <a:lnTo>
                    <a:pt x="47" y="605"/>
                  </a:lnTo>
                  <a:lnTo>
                    <a:pt x="49" y="602"/>
                  </a:lnTo>
                  <a:lnTo>
                    <a:pt x="49" y="598"/>
                  </a:lnTo>
                  <a:lnTo>
                    <a:pt x="52" y="588"/>
                  </a:lnTo>
                  <a:lnTo>
                    <a:pt x="59" y="578"/>
                  </a:lnTo>
                  <a:lnTo>
                    <a:pt x="69" y="567"/>
                  </a:lnTo>
                  <a:lnTo>
                    <a:pt x="79" y="558"/>
                  </a:lnTo>
                  <a:lnTo>
                    <a:pt x="86" y="553"/>
                  </a:lnTo>
                  <a:lnTo>
                    <a:pt x="89" y="550"/>
                  </a:lnTo>
                  <a:lnTo>
                    <a:pt x="92" y="545"/>
                  </a:lnTo>
                  <a:lnTo>
                    <a:pt x="96" y="540"/>
                  </a:lnTo>
                  <a:lnTo>
                    <a:pt x="97" y="533"/>
                  </a:lnTo>
                  <a:lnTo>
                    <a:pt x="101" y="526"/>
                  </a:lnTo>
                  <a:lnTo>
                    <a:pt x="103" y="521"/>
                  </a:lnTo>
                  <a:lnTo>
                    <a:pt x="108" y="518"/>
                  </a:lnTo>
                  <a:lnTo>
                    <a:pt x="111" y="513"/>
                  </a:lnTo>
                  <a:lnTo>
                    <a:pt x="116" y="508"/>
                  </a:lnTo>
                  <a:lnTo>
                    <a:pt x="121" y="503"/>
                  </a:lnTo>
                  <a:lnTo>
                    <a:pt x="124" y="496"/>
                  </a:lnTo>
                  <a:lnTo>
                    <a:pt x="128" y="489"/>
                  </a:lnTo>
                  <a:lnTo>
                    <a:pt x="129" y="484"/>
                  </a:lnTo>
                  <a:lnTo>
                    <a:pt x="133" y="479"/>
                  </a:lnTo>
                  <a:lnTo>
                    <a:pt x="136" y="476"/>
                  </a:lnTo>
                  <a:lnTo>
                    <a:pt x="138" y="474"/>
                  </a:lnTo>
                  <a:lnTo>
                    <a:pt x="139" y="472"/>
                  </a:lnTo>
                  <a:lnTo>
                    <a:pt x="141" y="471"/>
                  </a:lnTo>
                  <a:lnTo>
                    <a:pt x="145" y="466"/>
                  </a:lnTo>
                  <a:lnTo>
                    <a:pt x="146" y="459"/>
                  </a:lnTo>
                  <a:lnTo>
                    <a:pt x="146" y="452"/>
                  </a:lnTo>
                  <a:lnTo>
                    <a:pt x="148" y="446"/>
                  </a:lnTo>
                  <a:lnTo>
                    <a:pt x="148" y="442"/>
                  </a:lnTo>
                  <a:lnTo>
                    <a:pt x="148" y="437"/>
                  </a:lnTo>
                  <a:lnTo>
                    <a:pt x="145" y="435"/>
                  </a:lnTo>
                  <a:lnTo>
                    <a:pt x="143" y="434"/>
                  </a:lnTo>
                  <a:lnTo>
                    <a:pt x="141" y="430"/>
                  </a:lnTo>
                  <a:lnTo>
                    <a:pt x="138" y="427"/>
                  </a:lnTo>
                  <a:lnTo>
                    <a:pt x="136" y="425"/>
                  </a:lnTo>
                  <a:lnTo>
                    <a:pt x="133" y="422"/>
                  </a:lnTo>
                  <a:lnTo>
                    <a:pt x="131" y="420"/>
                  </a:lnTo>
                  <a:lnTo>
                    <a:pt x="131" y="420"/>
                  </a:lnTo>
                  <a:lnTo>
                    <a:pt x="129" y="417"/>
                  </a:lnTo>
                  <a:lnTo>
                    <a:pt x="126" y="410"/>
                  </a:lnTo>
                  <a:lnTo>
                    <a:pt x="126" y="407"/>
                  </a:lnTo>
                  <a:lnTo>
                    <a:pt x="124" y="404"/>
                  </a:lnTo>
                  <a:lnTo>
                    <a:pt x="124" y="400"/>
                  </a:lnTo>
                  <a:lnTo>
                    <a:pt x="126" y="395"/>
                  </a:lnTo>
                  <a:lnTo>
                    <a:pt x="128" y="387"/>
                  </a:lnTo>
                  <a:lnTo>
                    <a:pt x="126" y="377"/>
                  </a:lnTo>
                  <a:lnTo>
                    <a:pt x="123" y="367"/>
                  </a:lnTo>
                  <a:lnTo>
                    <a:pt x="119" y="357"/>
                  </a:lnTo>
                  <a:lnTo>
                    <a:pt x="119" y="346"/>
                  </a:lnTo>
                  <a:lnTo>
                    <a:pt x="121" y="338"/>
                  </a:lnTo>
                  <a:lnTo>
                    <a:pt x="123" y="326"/>
                  </a:lnTo>
                  <a:lnTo>
                    <a:pt x="124" y="318"/>
                  </a:lnTo>
                  <a:lnTo>
                    <a:pt x="128" y="303"/>
                  </a:lnTo>
                  <a:lnTo>
                    <a:pt x="133" y="279"/>
                  </a:lnTo>
                  <a:lnTo>
                    <a:pt x="138" y="251"/>
                  </a:lnTo>
                  <a:lnTo>
                    <a:pt x="145" y="219"/>
                  </a:lnTo>
                  <a:lnTo>
                    <a:pt x="153" y="183"/>
                  </a:lnTo>
                  <a:lnTo>
                    <a:pt x="160" y="146"/>
                  </a:lnTo>
                  <a:lnTo>
                    <a:pt x="168" y="111"/>
                  </a:lnTo>
                  <a:lnTo>
                    <a:pt x="176" y="78"/>
                  </a:lnTo>
                  <a:lnTo>
                    <a:pt x="183" y="46"/>
                  </a:lnTo>
                  <a:lnTo>
                    <a:pt x="188" y="20"/>
                  </a:lnTo>
                  <a:lnTo>
                    <a:pt x="19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 name="Freeform 63"/>
            <p:cNvSpPr>
              <a:spLocks/>
            </p:cNvSpPr>
            <p:nvPr/>
          </p:nvSpPr>
          <p:spPr bwMode="auto">
            <a:xfrm>
              <a:off x="7056599" y="4965737"/>
              <a:ext cx="701010" cy="249353"/>
            </a:xfrm>
            <a:custGeom>
              <a:avLst/>
              <a:gdLst>
                <a:gd name="T0" fmla="*/ 893 w 894"/>
                <a:gd name="T1" fmla="*/ 15 h 318"/>
                <a:gd name="T2" fmla="*/ 881 w 894"/>
                <a:gd name="T3" fmla="*/ 44 h 318"/>
                <a:gd name="T4" fmla="*/ 869 w 894"/>
                <a:gd name="T5" fmla="*/ 62 h 318"/>
                <a:gd name="T6" fmla="*/ 861 w 894"/>
                <a:gd name="T7" fmla="*/ 74 h 318"/>
                <a:gd name="T8" fmla="*/ 835 w 894"/>
                <a:gd name="T9" fmla="*/ 76 h 318"/>
                <a:gd name="T10" fmla="*/ 810 w 894"/>
                <a:gd name="T11" fmla="*/ 98 h 318"/>
                <a:gd name="T12" fmla="*/ 802 w 894"/>
                <a:gd name="T13" fmla="*/ 93 h 318"/>
                <a:gd name="T14" fmla="*/ 792 w 894"/>
                <a:gd name="T15" fmla="*/ 104 h 318"/>
                <a:gd name="T16" fmla="*/ 778 w 894"/>
                <a:gd name="T17" fmla="*/ 108 h 318"/>
                <a:gd name="T18" fmla="*/ 775 w 894"/>
                <a:gd name="T19" fmla="*/ 126 h 318"/>
                <a:gd name="T20" fmla="*/ 763 w 894"/>
                <a:gd name="T21" fmla="*/ 135 h 318"/>
                <a:gd name="T22" fmla="*/ 719 w 894"/>
                <a:gd name="T23" fmla="*/ 168 h 318"/>
                <a:gd name="T24" fmla="*/ 708 w 894"/>
                <a:gd name="T25" fmla="*/ 170 h 318"/>
                <a:gd name="T26" fmla="*/ 672 w 894"/>
                <a:gd name="T27" fmla="*/ 197 h 318"/>
                <a:gd name="T28" fmla="*/ 646 w 894"/>
                <a:gd name="T29" fmla="*/ 234 h 318"/>
                <a:gd name="T30" fmla="*/ 622 w 894"/>
                <a:gd name="T31" fmla="*/ 259 h 318"/>
                <a:gd name="T32" fmla="*/ 456 w 894"/>
                <a:gd name="T33" fmla="*/ 279 h 318"/>
                <a:gd name="T34" fmla="*/ 230 w 894"/>
                <a:gd name="T35" fmla="*/ 299 h 318"/>
                <a:gd name="T36" fmla="*/ 41 w 894"/>
                <a:gd name="T37" fmla="*/ 316 h 318"/>
                <a:gd name="T38" fmla="*/ 2 w 894"/>
                <a:gd name="T39" fmla="*/ 314 h 318"/>
                <a:gd name="T40" fmla="*/ 10 w 894"/>
                <a:gd name="T41" fmla="*/ 303 h 318"/>
                <a:gd name="T42" fmla="*/ 24 w 894"/>
                <a:gd name="T43" fmla="*/ 289 h 318"/>
                <a:gd name="T44" fmla="*/ 24 w 894"/>
                <a:gd name="T45" fmla="*/ 278 h 318"/>
                <a:gd name="T46" fmla="*/ 9 w 894"/>
                <a:gd name="T47" fmla="*/ 269 h 318"/>
                <a:gd name="T48" fmla="*/ 12 w 894"/>
                <a:gd name="T49" fmla="*/ 257 h 318"/>
                <a:gd name="T50" fmla="*/ 24 w 894"/>
                <a:gd name="T51" fmla="*/ 262 h 318"/>
                <a:gd name="T52" fmla="*/ 20 w 894"/>
                <a:gd name="T53" fmla="*/ 249 h 318"/>
                <a:gd name="T54" fmla="*/ 29 w 894"/>
                <a:gd name="T55" fmla="*/ 241 h 318"/>
                <a:gd name="T56" fmla="*/ 30 w 894"/>
                <a:gd name="T57" fmla="*/ 220 h 318"/>
                <a:gd name="T58" fmla="*/ 46 w 894"/>
                <a:gd name="T59" fmla="*/ 210 h 318"/>
                <a:gd name="T60" fmla="*/ 49 w 894"/>
                <a:gd name="T61" fmla="*/ 197 h 318"/>
                <a:gd name="T62" fmla="*/ 52 w 894"/>
                <a:gd name="T63" fmla="*/ 187 h 318"/>
                <a:gd name="T64" fmla="*/ 52 w 894"/>
                <a:gd name="T65" fmla="*/ 172 h 318"/>
                <a:gd name="T66" fmla="*/ 59 w 894"/>
                <a:gd name="T67" fmla="*/ 158 h 318"/>
                <a:gd name="T68" fmla="*/ 54 w 894"/>
                <a:gd name="T69" fmla="*/ 152 h 318"/>
                <a:gd name="T70" fmla="*/ 57 w 894"/>
                <a:gd name="T71" fmla="*/ 145 h 318"/>
                <a:gd name="T72" fmla="*/ 62 w 894"/>
                <a:gd name="T73" fmla="*/ 136 h 318"/>
                <a:gd name="T74" fmla="*/ 62 w 894"/>
                <a:gd name="T75" fmla="*/ 123 h 318"/>
                <a:gd name="T76" fmla="*/ 66 w 894"/>
                <a:gd name="T77" fmla="*/ 116 h 318"/>
                <a:gd name="T78" fmla="*/ 86 w 894"/>
                <a:gd name="T79" fmla="*/ 115 h 318"/>
                <a:gd name="T80" fmla="*/ 158 w 894"/>
                <a:gd name="T81" fmla="*/ 104 h 318"/>
                <a:gd name="T82" fmla="*/ 222 w 894"/>
                <a:gd name="T83" fmla="*/ 96 h 318"/>
                <a:gd name="T84" fmla="*/ 220 w 894"/>
                <a:gd name="T85" fmla="*/ 79 h 318"/>
                <a:gd name="T86" fmla="*/ 225 w 894"/>
                <a:gd name="T87" fmla="*/ 73 h 318"/>
                <a:gd name="T88" fmla="*/ 256 w 894"/>
                <a:gd name="T89" fmla="*/ 76 h 318"/>
                <a:gd name="T90" fmla="*/ 325 w 894"/>
                <a:gd name="T91" fmla="*/ 69 h 318"/>
                <a:gd name="T92" fmla="*/ 402 w 894"/>
                <a:gd name="T93" fmla="*/ 61 h 318"/>
                <a:gd name="T94" fmla="*/ 514 w 894"/>
                <a:gd name="T95" fmla="*/ 52 h 318"/>
                <a:gd name="T96" fmla="*/ 590 w 894"/>
                <a:gd name="T97" fmla="*/ 42 h 318"/>
                <a:gd name="T98" fmla="*/ 664 w 894"/>
                <a:gd name="T99" fmla="*/ 34 h 318"/>
                <a:gd name="T100" fmla="*/ 758 w 894"/>
                <a:gd name="T101" fmla="*/ 22 h 318"/>
                <a:gd name="T102" fmla="*/ 837 w 894"/>
                <a:gd name="T103"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4" h="318">
                  <a:moveTo>
                    <a:pt x="894" y="0"/>
                  </a:moveTo>
                  <a:lnTo>
                    <a:pt x="894" y="2"/>
                  </a:lnTo>
                  <a:lnTo>
                    <a:pt x="894" y="4"/>
                  </a:lnTo>
                  <a:lnTo>
                    <a:pt x="894" y="9"/>
                  </a:lnTo>
                  <a:lnTo>
                    <a:pt x="893" y="15"/>
                  </a:lnTo>
                  <a:lnTo>
                    <a:pt x="891" y="24"/>
                  </a:lnTo>
                  <a:lnTo>
                    <a:pt x="889" y="31"/>
                  </a:lnTo>
                  <a:lnTo>
                    <a:pt x="888" y="36"/>
                  </a:lnTo>
                  <a:lnTo>
                    <a:pt x="884" y="41"/>
                  </a:lnTo>
                  <a:lnTo>
                    <a:pt x="881" y="44"/>
                  </a:lnTo>
                  <a:lnTo>
                    <a:pt x="877" y="46"/>
                  </a:lnTo>
                  <a:lnTo>
                    <a:pt x="874" y="49"/>
                  </a:lnTo>
                  <a:lnTo>
                    <a:pt x="872" y="52"/>
                  </a:lnTo>
                  <a:lnTo>
                    <a:pt x="871" y="57"/>
                  </a:lnTo>
                  <a:lnTo>
                    <a:pt x="869" y="62"/>
                  </a:lnTo>
                  <a:lnTo>
                    <a:pt x="867" y="67"/>
                  </a:lnTo>
                  <a:lnTo>
                    <a:pt x="866" y="73"/>
                  </a:lnTo>
                  <a:lnTo>
                    <a:pt x="864" y="74"/>
                  </a:lnTo>
                  <a:lnTo>
                    <a:pt x="862" y="74"/>
                  </a:lnTo>
                  <a:lnTo>
                    <a:pt x="861" y="74"/>
                  </a:lnTo>
                  <a:lnTo>
                    <a:pt x="857" y="73"/>
                  </a:lnTo>
                  <a:lnTo>
                    <a:pt x="854" y="71"/>
                  </a:lnTo>
                  <a:lnTo>
                    <a:pt x="851" y="71"/>
                  </a:lnTo>
                  <a:lnTo>
                    <a:pt x="846" y="71"/>
                  </a:lnTo>
                  <a:lnTo>
                    <a:pt x="835" y="76"/>
                  </a:lnTo>
                  <a:lnTo>
                    <a:pt x="825" y="84"/>
                  </a:lnTo>
                  <a:lnTo>
                    <a:pt x="817" y="94"/>
                  </a:lnTo>
                  <a:lnTo>
                    <a:pt x="814" y="96"/>
                  </a:lnTo>
                  <a:lnTo>
                    <a:pt x="812" y="98"/>
                  </a:lnTo>
                  <a:lnTo>
                    <a:pt x="810" y="98"/>
                  </a:lnTo>
                  <a:lnTo>
                    <a:pt x="810" y="98"/>
                  </a:lnTo>
                  <a:lnTo>
                    <a:pt x="809" y="98"/>
                  </a:lnTo>
                  <a:lnTo>
                    <a:pt x="807" y="96"/>
                  </a:lnTo>
                  <a:lnTo>
                    <a:pt x="805" y="94"/>
                  </a:lnTo>
                  <a:lnTo>
                    <a:pt x="802" y="93"/>
                  </a:lnTo>
                  <a:lnTo>
                    <a:pt x="800" y="93"/>
                  </a:lnTo>
                  <a:lnTo>
                    <a:pt x="798" y="94"/>
                  </a:lnTo>
                  <a:lnTo>
                    <a:pt x="795" y="98"/>
                  </a:lnTo>
                  <a:lnTo>
                    <a:pt x="793" y="101"/>
                  </a:lnTo>
                  <a:lnTo>
                    <a:pt x="792" y="104"/>
                  </a:lnTo>
                  <a:lnTo>
                    <a:pt x="790" y="106"/>
                  </a:lnTo>
                  <a:lnTo>
                    <a:pt x="787" y="106"/>
                  </a:lnTo>
                  <a:lnTo>
                    <a:pt x="782" y="106"/>
                  </a:lnTo>
                  <a:lnTo>
                    <a:pt x="780" y="106"/>
                  </a:lnTo>
                  <a:lnTo>
                    <a:pt x="778" y="108"/>
                  </a:lnTo>
                  <a:lnTo>
                    <a:pt x="777" y="111"/>
                  </a:lnTo>
                  <a:lnTo>
                    <a:pt x="777" y="115"/>
                  </a:lnTo>
                  <a:lnTo>
                    <a:pt x="775" y="120"/>
                  </a:lnTo>
                  <a:lnTo>
                    <a:pt x="775" y="123"/>
                  </a:lnTo>
                  <a:lnTo>
                    <a:pt x="775" y="126"/>
                  </a:lnTo>
                  <a:lnTo>
                    <a:pt x="773" y="130"/>
                  </a:lnTo>
                  <a:lnTo>
                    <a:pt x="772" y="131"/>
                  </a:lnTo>
                  <a:lnTo>
                    <a:pt x="770" y="131"/>
                  </a:lnTo>
                  <a:lnTo>
                    <a:pt x="767" y="133"/>
                  </a:lnTo>
                  <a:lnTo>
                    <a:pt x="763" y="135"/>
                  </a:lnTo>
                  <a:lnTo>
                    <a:pt x="755" y="140"/>
                  </a:lnTo>
                  <a:lnTo>
                    <a:pt x="743" y="148"/>
                  </a:lnTo>
                  <a:lnTo>
                    <a:pt x="731" y="157"/>
                  </a:lnTo>
                  <a:lnTo>
                    <a:pt x="723" y="165"/>
                  </a:lnTo>
                  <a:lnTo>
                    <a:pt x="719" y="168"/>
                  </a:lnTo>
                  <a:lnTo>
                    <a:pt x="716" y="170"/>
                  </a:lnTo>
                  <a:lnTo>
                    <a:pt x="714" y="172"/>
                  </a:lnTo>
                  <a:lnTo>
                    <a:pt x="713" y="172"/>
                  </a:lnTo>
                  <a:lnTo>
                    <a:pt x="711" y="172"/>
                  </a:lnTo>
                  <a:lnTo>
                    <a:pt x="708" y="170"/>
                  </a:lnTo>
                  <a:lnTo>
                    <a:pt x="703" y="170"/>
                  </a:lnTo>
                  <a:lnTo>
                    <a:pt x="696" y="172"/>
                  </a:lnTo>
                  <a:lnTo>
                    <a:pt x="688" y="177"/>
                  </a:lnTo>
                  <a:lnTo>
                    <a:pt x="679" y="183"/>
                  </a:lnTo>
                  <a:lnTo>
                    <a:pt x="672" y="197"/>
                  </a:lnTo>
                  <a:lnTo>
                    <a:pt x="666" y="212"/>
                  </a:lnTo>
                  <a:lnTo>
                    <a:pt x="659" y="220"/>
                  </a:lnTo>
                  <a:lnTo>
                    <a:pt x="652" y="224"/>
                  </a:lnTo>
                  <a:lnTo>
                    <a:pt x="647" y="227"/>
                  </a:lnTo>
                  <a:lnTo>
                    <a:pt x="646" y="234"/>
                  </a:lnTo>
                  <a:lnTo>
                    <a:pt x="644" y="244"/>
                  </a:lnTo>
                  <a:lnTo>
                    <a:pt x="644" y="252"/>
                  </a:lnTo>
                  <a:lnTo>
                    <a:pt x="644" y="256"/>
                  </a:lnTo>
                  <a:lnTo>
                    <a:pt x="637" y="257"/>
                  </a:lnTo>
                  <a:lnTo>
                    <a:pt x="622" y="259"/>
                  </a:lnTo>
                  <a:lnTo>
                    <a:pt x="595" y="261"/>
                  </a:lnTo>
                  <a:lnTo>
                    <a:pt x="558" y="266"/>
                  </a:lnTo>
                  <a:lnTo>
                    <a:pt x="511" y="272"/>
                  </a:lnTo>
                  <a:lnTo>
                    <a:pt x="488" y="276"/>
                  </a:lnTo>
                  <a:lnTo>
                    <a:pt x="456" y="279"/>
                  </a:lnTo>
                  <a:lnTo>
                    <a:pt x="417" y="283"/>
                  </a:lnTo>
                  <a:lnTo>
                    <a:pt x="373" y="288"/>
                  </a:lnTo>
                  <a:lnTo>
                    <a:pt x="328" y="291"/>
                  </a:lnTo>
                  <a:lnTo>
                    <a:pt x="279" y="296"/>
                  </a:lnTo>
                  <a:lnTo>
                    <a:pt x="230" y="299"/>
                  </a:lnTo>
                  <a:lnTo>
                    <a:pt x="183" y="304"/>
                  </a:lnTo>
                  <a:lnTo>
                    <a:pt x="140" y="308"/>
                  </a:lnTo>
                  <a:lnTo>
                    <a:pt x="99" y="311"/>
                  </a:lnTo>
                  <a:lnTo>
                    <a:pt x="66" y="314"/>
                  </a:lnTo>
                  <a:lnTo>
                    <a:pt x="41" y="316"/>
                  </a:lnTo>
                  <a:lnTo>
                    <a:pt x="24" y="318"/>
                  </a:lnTo>
                  <a:lnTo>
                    <a:pt x="17" y="318"/>
                  </a:lnTo>
                  <a:lnTo>
                    <a:pt x="0" y="318"/>
                  </a:lnTo>
                  <a:lnTo>
                    <a:pt x="2" y="316"/>
                  </a:lnTo>
                  <a:lnTo>
                    <a:pt x="2" y="314"/>
                  </a:lnTo>
                  <a:lnTo>
                    <a:pt x="2" y="313"/>
                  </a:lnTo>
                  <a:lnTo>
                    <a:pt x="4" y="309"/>
                  </a:lnTo>
                  <a:lnTo>
                    <a:pt x="4" y="308"/>
                  </a:lnTo>
                  <a:lnTo>
                    <a:pt x="7" y="306"/>
                  </a:lnTo>
                  <a:lnTo>
                    <a:pt x="10" y="303"/>
                  </a:lnTo>
                  <a:lnTo>
                    <a:pt x="15" y="299"/>
                  </a:lnTo>
                  <a:lnTo>
                    <a:pt x="19" y="296"/>
                  </a:lnTo>
                  <a:lnTo>
                    <a:pt x="22" y="294"/>
                  </a:lnTo>
                  <a:lnTo>
                    <a:pt x="24" y="291"/>
                  </a:lnTo>
                  <a:lnTo>
                    <a:pt x="24" y="289"/>
                  </a:lnTo>
                  <a:lnTo>
                    <a:pt x="24" y="288"/>
                  </a:lnTo>
                  <a:lnTo>
                    <a:pt x="24" y="284"/>
                  </a:lnTo>
                  <a:lnTo>
                    <a:pt x="25" y="281"/>
                  </a:lnTo>
                  <a:lnTo>
                    <a:pt x="25" y="279"/>
                  </a:lnTo>
                  <a:lnTo>
                    <a:pt x="24" y="278"/>
                  </a:lnTo>
                  <a:lnTo>
                    <a:pt x="20" y="276"/>
                  </a:lnTo>
                  <a:lnTo>
                    <a:pt x="19" y="274"/>
                  </a:lnTo>
                  <a:lnTo>
                    <a:pt x="15" y="274"/>
                  </a:lnTo>
                  <a:lnTo>
                    <a:pt x="12" y="272"/>
                  </a:lnTo>
                  <a:lnTo>
                    <a:pt x="9" y="269"/>
                  </a:lnTo>
                  <a:lnTo>
                    <a:pt x="7" y="266"/>
                  </a:lnTo>
                  <a:lnTo>
                    <a:pt x="7" y="264"/>
                  </a:lnTo>
                  <a:lnTo>
                    <a:pt x="9" y="261"/>
                  </a:lnTo>
                  <a:lnTo>
                    <a:pt x="10" y="259"/>
                  </a:lnTo>
                  <a:lnTo>
                    <a:pt x="12" y="257"/>
                  </a:lnTo>
                  <a:lnTo>
                    <a:pt x="15" y="257"/>
                  </a:lnTo>
                  <a:lnTo>
                    <a:pt x="19" y="259"/>
                  </a:lnTo>
                  <a:lnTo>
                    <a:pt x="22" y="261"/>
                  </a:lnTo>
                  <a:lnTo>
                    <a:pt x="24" y="262"/>
                  </a:lnTo>
                  <a:lnTo>
                    <a:pt x="24" y="262"/>
                  </a:lnTo>
                  <a:lnTo>
                    <a:pt x="24" y="259"/>
                  </a:lnTo>
                  <a:lnTo>
                    <a:pt x="24" y="257"/>
                  </a:lnTo>
                  <a:lnTo>
                    <a:pt x="22" y="254"/>
                  </a:lnTo>
                  <a:lnTo>
                    <a:pt x="20" y="252"/>
                  </a:lnTo>
                  <a:lnTo>
                    <a:pt x="20" y="249"/>
                  </a:lnTo>
                  <a:lnTo>
                    <a:pt x="20" y="247"/>
                  </a:lnTo>
                  <a:lnTo>
                    <a:pt x="22" y="247"/>
                  </a:lnTo>
                  <a:lnTo>
                    <a:pt x="25" y="246"/>
                  </a:lnTo>
                  <a:lnTo>
                    <a:pt x="27" y="244"/>
                  </a:lnTo>
                  <a:lnTo>
                    <a:pt x="29" y="241"/>
                  </a:lnTo>
                  <a:lnTo>
                    <a:pt x="30" y="237"/>
                  </a:lnTo>
                  <a:lnTo>
                    <a:pt x="30" y="230"/>
                  </a:lnTo>
                  <a:lnTo>
                    <a:pt x="29" y="227"/>
                  </a:lnTo>
                  <a:lnTo>
                    <a:pt x="29" y="224"/>
                  </a:lnTo>
                  <a:lnTo>
                    <a:pt x="30" y="220"/>
                  </a:lnTo>
                  <a:lnTo>
                    <a:pt x="34" y="217"/>
                  </a:lnTo>
                  <a:lnTo>
                    <a:pt x="37" y="215"/>
                  </a:lnTo>
                  <a:lnTo>
                    <a:pt x="41" y="214"/>
                  </a:lnTo>
                  <a:lnTo>
                    <a:pt x="44" y="212"/>
                  </a:lnTo>
                  <a:lnTo>
                    <a:pt x="46" y="210"/>
                  </a:lnTo>
                  <a:lnTo>
                    <a:pt x="47" y="209"/>
                  </a:lnTo>
                  <a:lnTo>
                    <a:pt x="49" y="205"/>
                  </a:lnTo>
                  <a:lnTo>
                    <a:pt x="49" y="202"/>
                  </a:lnTo>
                  <a:lnTo>
                    <a:pt x="49" y="199"/>
                  </a:lnTo>
                  <a:lnTo>
                    <a:pt x="49" y="197"/>
                  </a:lnTo>
                  <a:lnTo>
                    <a:pt x="51" y="194"/>
                  </a:lnTo>
                  <a:lnTo>
                    <a:pt x="52" y="194"/>
                  </a:lnTo>
                  <a:lnTo>
                    <a:pt x="52" y="192"/>
                  </a:lnTo>
                  <a:lnTo>
                    <a:pt x="52" y="190"/>
                  </a:lnTo>
                  <a:lnTo>
                    <a:pt x="52" y="187"/>
                  </a:lnTo>
                  <a:lnTo>
                    <a:pt x="52" y="183"/>
                  </a:lnTo>
                  <a:lnTo>
                    <a:pt x="51" y="180"/>
                  </a:lnTo>
                  <a:lnTo>
                    <a:pt x="51" y="178"/>
                  </a:lnTo>
                  <a:lnTo>
                    <a:pt x="51" y="175"/>
                  </a:lnTo>
                  <a:lnTo>
                    <a:pt x="52" y="172"/>
                  </a:lnTo>
                  <a:lnTo>
                    <a:pt x="52" y="170"/>
                  </a:lnTo>
                  <a:lnTo>
                    <a:pt x="54" y="168"/>
                  </a:lnTo>
                  <a:lnTo>
                    <a:pt x="56" y="167"/>
                  </a:lnTo>
                  <a:lnTo>
                    <a:pt x="59" y="162"/>
                  </a:lnTo>
                  <a:lnTo>
                    <a:pt x="59" y="158"/>
                  </a:lnTo>
                  <a:lnTo>
                    <a:pt x="59" y="157"/>
                  </a:lnTo>
                  <a:lnTo>
                    <a:pt x="57" y="155"/>
                  </a:lnTo>
                  <a:lnTo>
                    <a:pt x="56" y="153"/>
                  </a:lnTo>
                  <a:lnTo>
                    <a:pt x="56" y="153"/>
                  </a:lnTo>
                  <a:lnTo>
                    <a:pt x="54" y="152"/>
                  </a:lnTo>
                  <a:lnTo>
                    <a:pt x="54" y="148"/>
                  </a:lnTo>
                  <a:lnTo>
                    <a:pt x="54" y="146"/>
                  </a:lnTo>
                  <a:lnTo>
                    <a:pt x="56" y="145"/>
                  </a:lnTo>
                  <a:lnTo>
                    <a:pt x="57" y="145"/>
                  </a:lnTo>
                  <a:lnTo>
                    <a:pt x="57" y="145"/>
                  </a:lnTo>
                  <a:lnTo>
                    <a:pt x="59" y="145"/>
                  </a:lnTo>
                  <a:lnTo>
                    <a:pt x="59" y="143"/>
                  </a:lnTo>
                  <a:lnTo>
                    <a:pt x="57" y="141"/>
                  </a:lnTo>
                  <a:lnTo>
                    <a:pt x="59" y="138"/>
                  </a:lnTo>
                  <a:lnTo>
                    <a:pt x="62" y="136"/>
                  </a:lnTo>
                  <a:lnTo>
                    <a:pt x="64" y="135"/>
                  </a:lnTo>
                  <a:lnTo>
                    <a:pt x="64" y="133"/>
                  </a:lnTo>
                  <a:lnTo>
                    <a:pt x="62" y="130"/>
                  </a:lnTo>
                  <a:lnTo>
                    <a:pt x="62" y="126"/>
                  </a:lnTo>
                  <a:lnTo>
                    <a:pt x="62" y="123"/>
                  </a:lnTo>
                  <a:lnTo>
                    <a:pt x="62" y="118"/>
                  </a:lnTo>
                  <a:lnTo>
                    <a:pt x="62" y="115"/>
                  </a:lnTo>
                  <a:lnTo>
                    <a:pt x="62" y="115"/>
                  </a:lnTo>
                  <a:lnTo>
                    <a:pt x="64" y="115"/>
                  </a:lnTo>
                  <a:lnTo>
                    <a:pt x="66" y="116"/>
                  </a:lnTo>
                  <a:lnTo>
                    <a:pt x="69" y="118"/>
                  </a:lnTo>
                  <a:lnTo>
                    <a:pt x="74" y="118"/>
                  </a:lnTo>
                  <a:lnTo>
                    <a:pt x="78" y="118"/>
                  </a:lnTo>
                  <a:lnTo>
                    <a:pt x="81" y="116"/>
                  </a:lnTo>
                  <a:lnTo>
                    <a:pt x="86" y="115"/>
                  </a:lnTo>
                  <a:lnTo>
                    <a:pt x="93" y="113"/>
                  </a:lnTo>
                  <a:lnTo>
                    <a:pt x="101" y="109"/>
                  </a:lnTo>
                  <a:lnTo>
                    <a:pt x="113" y="109"/>
                  </a:lnTo>
                  <a:lnTo>
                    <a:pt x="133" y="106"/>
                  </a:lnTo>
                  <a:lnTo>
                    <a:pt x="158" y="104"/>
                  </a:lnTo>
                  <a:lnTo>
                    <a:pt x="182" y="103"/>
                  </a:lnTo>
                  <a:lnTo>
                    <a:pt x="202" y="101"/>
                  </a:lnTo>
                  <a:lnTo>
                    <a:pt x="215" y="99"/>
                  </a:lnTo>
                  <a:lnTo>
                    <a:pt x="219" y="98"/>
                  </a:lnTo>
                  <a:lnTo>
                    <a:pt x="222" y="96"/>
                  </a:lnTo>
                  <a:lnTo>
                    <a:pt x="222" y="93"/>
                  </a:lnTo>
                  <a:lnTo>
                    <a:pt x="222" y="89"/>
                  </a:lnTo>
                  <a:lnTo>
                    <a:pt x="222" y="86"/>
                  </a:lnTo>
                  <a:lnTo>
                    <a:pt x="220" y="83"/>
                  </a:lnTo>
                  <a:lnTo>
                    <a:pt x="220" y="79"/>
                  </a:lnTo>
                  <a:lnTo>
                    <a:pt x="219" y="78"/>
                  </a:lnTo>
                  <a:lnTo>
                    <a:pt x="219" y="74"/>
                  </a:lnTo>
                  <a:lnTo>
                    <a:pt x="220" y="73"/>
                  </a:lnTo>
                  <a:lnTo>
                    <a:pt x="222" y="73"/>
                  </a:lnTo>
                  <a:lnTo>
                    <a:pt x="225" y="73"/>
                  </a:lnTo>
                  <a:lnTo>
                    <a:pt x="229" y="73"/>
                  </a:lnTo>
                  <a:lnTo>
                    <a:pt x="234" y="74"/>
                  </a:lnTo>
                  <a:lnTo>
                    <a:pt x="237" y="74"/>
                  </a:lnTo>
                  <a:lnTo>
                    <a:pt x="242" y="74"/>
                  </a:lnTo>
                  <a:lnTo>
                    <a:pt x="256" y="76"/>
                  </a:lnTo>
                  <a:lnTo>
                    <a:pt x="271" y="76"/>
                  </a:lnTo>
                  <a:lnTo>
                    <a:pt x="283" y="74"/>
                  </a:lnTo>
                  <a:lnTo>
                    <a:pt x="293" y="73"/>
                  </a:lnTo>
                  <a:lnTo>
                    <a:pt x="308" y="71"/>
                  </a:lnTo>
                  <a:lnTo>
                    <a:pt x="325" y="69"/>
                  </a:lnTo>
                  <a:lnTo>
                    <a:pt x="341" y="67"/>
                  </a:lnTo>
                  <a:lnTo>
                    <a:pt x="353" y="66"/>
                  </a:lnTo>
                  <a:lnTo>
                    <a:pt x="363" y="64"/>
                  </a:lnTo>
                  <a:lnTo>
                    <a:pt x="380" y="62"/>
                  </a:lnTo>
                  <a:lnTo>
                    <a:pt x="402" y="61"/>
                  </a:lnTo>
                  <a:lnTo>
                    <a:pt x="427" y="59"/>
                  </a:lnTo>
                  <a:lnTo>
                    <a:pt x="454" y="57"/>
                  </a:lnTo>
                  <a:lnTo>
                    <a:pt x="477" y="54"/>
                  </a:lnTo>
                  <a:lnTo>
                    <a:pt x="499" y="54"/>
                  </a:lnTo>
                  <a:lnTo>
                    <a:pt x="514" y="52"/>
                  </a:lnTo>
                  <a:lnTo>
                    <a:pt x="523" y="51"/>
                  </a:lnTo>
                  <a:lnTo>
                    <a:pt x="531" y="49"/>
                  </a:lnTo>
                  <a:lnTo>
                    <a:pt x="546" y="47"/>
                  </a:lnTo>
                  <a:lnTo>
                    <a:pt x="567" y="46"/>
                  </a:lnTo>
                  <a:lnTo>
                    <a:pt x="590" y="42"/>
                  </a:lnTo>
                  <a:lnTo>
                    <a:pt x="612" y="39"/>
                  </a:lnTo>
                  <a:lnTo>
                    <a:pt x="632" y="37"/>
                  </a:lnTo>
                  <a:lnTo>
                    <a:pt x="649" y="36"/>
                  </a:lnTo>
                  <a:lnTo>
                    <a:pt x="656" y="36"/>
                  </a:lnTo>
                  <a:lnTo>
                    <a:pt x="664" y="34"/>
                  </a:lnTo>
                  <a:lnTo>
                    <a:pt x="679" y="32"/>
                  </a:lnTo>
                  <a:lnTo>
                    <a:pt x="698" y="31"/>
                  </a:lnTo>
                  <a:lnTo>
                    <a:pt x="719" y="27"/>
                  </a:lnTo>
                  <a:lnTo>
                    <a:pt x="741" y="24"/>
                  </a:lnTo>
                  <a:lnTo>
                    <a:pt x="758" y="22"/>
                  </a:lnTo>
                  <a:lnTo>
                    <a:pt x="768" y="19"/>
                  </a:lnTo>
                  <a:lnTo>
                    <a:pt x="778" y="17"/>
                  </a:lnTo>
                  <a:lnTo>
                    <a:pt x="795" y="15"/>
                  </a:lnTo>
                  <a:lnTo>
                    <a:pt x="815" y="12"/>
                  </a:lnTo>
                  <a:lnTo>
                    <a:pt x="837" y="9"/>
                  </a:lnTo>
                  <a:lnTo>
                    <a:pt x="859" y="5"/>
                  </a:lnTo>
                  <a:lnTo>
                    <a:pt x="877" y="2"/>
                  </a:lnTo>
                  <a:lnTo>
                    <a:pt x="889" y="0"/>
                  </a:lnTo>
                  <a:lnTo>
                    <a:pt x="89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 name="Freeform 64"/>
            <p:cNvSpPr>
              <a:spLocks/>
            </p:cNvSpPr>
            <p:nvPr/>
          </p:nvSpPr>
          <p:spPr bwMode="auto">
            <a:xfrm>
              <a:off x="6581418" y="4630914"/>
              <a:ext cx="555946" cy="482238"/>
            </a:xfrm>
            <a:custGeom>
              <a:avLst/>
              <a:gdLst>
                <a:gd name="T0" fmla="*/ 411 w 709"/>
                <a:gd name="T1" fmla="*/ 11 h 615"/>
                <a:gd name="T2" fmla="*/ 426 w 709"/>
                <a:gd name="T3" fmla="*/ 24 h 615"/>
                <a:gd name="T4" fmla="*/ 436 w 709"/>
                <a:gd name="T5" fmla="*/ 37 h 615"/>
                <a:gd name="T6" fmla="*/ 433 w 709"/>
                <a:gd name="T7" fmla="*/ 64 h 615"/>
                <a:gd name="T8" fmla="*/ 453 w 709"/>
                <a:gd name="T9" fmla="*/ 123 h 615"/>
                <a:gd name="T10" fmla="*/ 477 w 709"/>
                <a:gd name="T11" fmla="*/ 143 h 615"/>
                <a:gd name="T12" fmla="*/ 517 w 709"/>
                <a:gd name="T13" fmla="*/ 182 h 615"/>
                <a:gd name="T14" fmla="*/ 526 w 709"/>
                <a:gd name="T15" fmla="*/ 216 h 615"/>
                <a:gd name="T16" fmla="*/ 537 w 709"/>
                <a:gd name="T17" fmla="*/ 224 h 615"/>
                <a:gd name="T18" fmla="*/ 584 w 709"/>
                <a:gd name="T19" fmla="*/ 232 h 615"/>
                <a:gd name="T20" fmla="*/ 568 w 709"/>
                <a:gd name="T21" fmla="*/ 306 h 615"/>
                <a:gd name="T22" fmla="*/ 589 w 709"/>
                <a:gd name="T23" fmla="*/ 333 h 615"/>
                <a:gd name="T24" fmla="*/ 611 w 709"/>
                <a:gd name="T25" fmla="*/ 352 h 615"/>
                <a:gd name="T26" fmla="*/ 621 w 709"/>
                <a:gd name="T27" fmla="*/ 355 h 615"/>
                <a:gd name="T28" fmla="*/ 638 w 709"/>
                <a:gd name="T29" fmla="*/ 370 h 615"/>
                <a:gd name="T30" fmla="*/ 657 w 709"/>
                <a:gd name="T31" fmla="*/ 382 h 615"/>
                <a:gd name="T32" fmla="*/ 665 w 709"/>
                <a:gd name="T33" fmla="*/ 405 h 615"/>
                <a:gd name="T34" fmla="*/ 672 w 709"/>
                <a:gd name="T35" fmla="*/ 419 h 615"/>
                <a:gd name="T36" fmla="*/ 665 w 709"/>
                <a:gd name="T37" fmla="*/ 441 h 615"/>
                <a:gd name="T38" fmla="*/ 690 w 709"/>
                <a:gd name="T39" fmla="*/ 471 h 615"/>
                <a:gd name="T40" fmla="*/ 707 w 709"/>
                <a:gd name="T41" fmla="*/ 473 h 615"/>
                <a:gd name="T42" fmla="*/ 709 w 709"/>
                <a:gd name="T43" fmla="*/ 491 h 615"/>
                <a:gd name="T44" fmla="*/ 707 w 709"/>
                <a:gd name="T45" fmla="*/ 515 h 615"/>
                <a:gd name="T46" fmla="*/ 700 w 709"/>
                <a:gd name="T47" fmla="*/ 526 h 615"/>
                <a:gd name="T48" fmla="*/ 680 w 709"/>
                <a:gd name="T49" fmla="*/ 540 h 615"/>
                <a:gd name="T50" fmla="*/ 672 w 709"/>
                <a:gd name="T51" fmla="*/ 542 h 615"/>
                <a:gd name="T52" fmla="*/ 670 w 709"/>
                <a:gd name="T53" fmla="*/ 562 h 615"/>
                <a:gd name="T54" fmla="*/ 663 w 709"/>
                <a:gd name="T55" fmla="*/ 570 h 615"/>
                <a:gd name="T56" fmla="*/ 660 w 709"/>
                <a:gd name="T57" fmla="*/ 575 h 615"/>
                <a:gd name="T58" fmla="*/ 665 w 709"/>
                <a:gd name="T59" fmla="*/ 590 h 615"/>
                <a:gd name="T60" fmla="*/ 658 w 709"/>
                <a:gd name="T61" fmla="*/ 604 h 615"/>
                <a:gd name="T62" fmla="*/ 603 w 709"/>
                <a:gd name="T63" fmla="*/ 615 h 615"/>
                <a:gd name="T64" fmla="*/ 593 w 709"/>
                <a:gd name="T65" fmla="*/ 605 h 615"/>
                <a:gd name="T66" fmla="*/ 613 w 709"/>
                <a:gd name="T67" fmla="*/ 558 h 615"/>
                <a:gd name="T68" fmla="*/ 552 w 709"/>
                <a:gd name="T69" fmla="*/ 550 h 615"/>
                <a:gd name="T70" fmla="*/ 418 w 709"/>
                <a:gd name="T71" fmla="*/ 558 h 615"/>
                <a:gd name="T72" fmla="*/ 304 w 709"/>
                <a:gd name="T73" fmla="*/ 562 h 615"/>
                <a:gd name="T74" fmla="*/ 151 w 709"/>
                <a:gd name="T75" fmla="*/ 568 h 615"/>
                <a:gd name="T76" fmla="*/ 131 w 709"/>
                <a:gd name="T77" fmla="*/ 526 h 615"/>
                <a:gd name="T78" fmla="*/ 129 w 709"/>
                <a:gd name="T79" fmla="*/ 404 h 615"/>
                <a:gd name="T80" fmla="*/ 127 w 709"/>
                <a:gd name="T81" fmla="*/ 310 h 615"/>
                <a:gd name="T82" fmla="*/ 126 w 709"/>
                <a:gd name="T83" fmla="*/ 217 h 615"/>
                <a:gd name="T84" fmla="*/ 116 w 709"/>
                <a:gd name="T85" fmla="*/ 207 h 615"/>
                <a:gd name="T86" fmla="*/ 105 w 709"/>
                <a:gd name="T87" fmla="*/ 202 h 615"/>
                <a:gd name="T88" fmla="*/ 94 w 709"/>
                <a:gd name="T89" fmla="*/ 184 h 615"/>
                <a:gd name="T90" fmla="*/ 79 w 709"/>
                <a:gd name="T91" fmla="*/ 172 h 615"/>
                <a:gd name="T92" fmla="*/ 72 w 709"/>
                <a:gd name="T93" fmla="*/ 157 h 615"/>
                <a:gd name="T94" fmla="*/ 80 w 709"/>
                <a:gd name="T95" fmla="*/ 138 h 615"/>
                <a:gd name="T96" fmla="*/ 95 w 709"/>
                <a:gd name="T97" fmla="*/ 130 h 615"/>
                <a:gd name="T98" fmla="*/ 94 w 709"/>
                <a:gd name="T99" fmla="*/ 118 h 615"/>
                <a:gd name="T100" fmla="*/ 85 w 709"/>
                <a:gd name="T101" fmla="*/ 108 h 615"/>
                <a:gd name="T102" fmla="*/ 73 w 709"/>
                <a:gd name="T103" fmla="*/ 115 h 615"/>
                <a:gd name="T104" fmla="*/ 58 w 709"/>
                <a:gd name="T105" fmla="*/ 111 h 615"/>
                <a:gd name="T106" fmla="*/ 48 w 709"/>
                <a:gd name="T107" fmla="*/ 103 h 615"/>
                <a:gd name="T108" fmla="*/ 38 w 709"/>
                <a:gd name="T109" fmla="*/ 90 h 615"/>
                <a:gd name="T110" fmla="*/ 31 w 709"/>
                <a:gd name="T111" fmla="*/ 71 h 615"/>
                <a:gd name="T112" fmla="*/ 20 w 709"/>
                <a:gd name="T113" fmla="*/ 56 h 615"/>
                <a:gd name="T114" fmla="*/ 10 w 709"/>
                <a:gd name="T115" fmla="*/ 36 h 615"/>
                <a:gd name="T116" fmla="*/ 0 w 709"/>
                <a:gd name="T117" fmla="*/ 24 h 615"/>
                <a:gd name="T118" fmla="*/ 5 w 709"/>
                <a:gd name="T119" fmla="*/ 17 h 615"/>
                <a:gd name="T120" fmla="*/ 72 w 709"/>
                <a:gd name="T121" fmla="*/ 16 h 615"/>
                <a:gd name="T122" fmla="*/ 228 w 709"/>
                <a:gd name="T123" fmla="*/ 12 h 615"/>
                <a:gd name="T124" fmla="*/ 373 w 709"/>
                <a:gd name="T12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9" h="615">
                  <a:moveTo>
                    <a:pt x="405" y="0"/>
                  </a:moveTo>
                  <a:lnTo>
                    <a:pt x="408" y="0"/>
                  </a:lnTo>
                  <a:lnTo>
                    <a:pt x="410" y="2"/>
                  </a:lnTo>
                  <a:lnTo>
                    <a:pt x="410" y="6"/>
                  </a:lnTo>
                  <a:lnTo>
                    <a:pt x="411" y="11"/>
                  </a:lnTo>
                  <a:lnTo>
                    <a:pt x="415" y="14"/>
                  </a:lnTo>
                  <a:lnTo>
                    <a:pt x="420" y="17"/>
                  </a:lnTo>
                  <a:lnTo>
                    <a:pt x="423" y="19"/>
                  </a:lnTo>
                  <a:lnTo>
                    <a:pt x="425" y="21"/>
                  </a:lnTo>
                  <a:lnTo>
                    <a:pt x="426" y="24"/>
                  </a:lnTo>
                  <a:lnTo>
                    <a:pt x="430" y="27"/>
                  </a:lnTo>
                  <a:lnTo>
                    <a:pt x="433" y="31"/>
                  </a:lnTo>
                  <a:lnTo>
                    <a:pt x="435" y="34"/>
                  </a:lnTo>
                  <a:lnTo>
                    <a:pt x="436" y="36"/>
                  </a:lnTo>
                  <a:lnTo>
                    <a:pt x="436" y="37"/>
                  </a:lnTo>
                  <a:lnTo>
                    <a:pt x="436" y="37"/>
                  </a:lnTo>
                  <a:lnTo>
                    <a:pt x="435" y="39"/>
                  </a:lnTo>
                  <a:lnTo>
                    <a:pt x="433" y="44"/>
                  </a:lnTo>
                  <a:lnTo>
                    <a:pt x="431" y="53"/>
                  </a:lnTo>
                  <a:lnTo>
                    <a:pt x="433" y="64"/>
                  </a:lnTo>
                  <a:lnTo>
                    <a:pt x="435" y="78"/>
                  </a:lnTo>
                  <a:lnTo>
                    <a:pt x="438" y="88"/>
                  </a:lnTo>
                  <a:lnTo>
                    <a:pt x="442" y="100"/>
                  </a:lnTo>
                  <a:lnTo>
                    <a:pt x="448" y="113"/>
                  </a:lnTo>
                  <a:lnTo>
                    <a:pt x="453" y="123"/>
                  </a:lnTo>
                  <a:lnTo>
                    <a:pt x="458" y="128"/>
                  </a:lnTo>
                  <a:lnTo>
                    <a:pt x="462" y="132"/>
                  </a:lnTo>
                  <a:lnTo>
                    <a:pt x="467" y="137"/>
                  </a:lnTo>
                  <a:lnTo>
                    <a:pt x="472" y="140"/>
                  </a:lnTo>
                  <a:lnTo>
                    <a:pt x="477" y="143"/>
                  </a:lnTo>
                  <a:lnTo>
                    <a:pt x="480" y="148"/>
                  </a:lnTo>
                  <a:lnTo>
                    <a:pt x="485" y="153"/>
                  </a:lnTo>
                  <a:lnTo>
                    <a:pt x="494" y="160"/>
                  </a:lnTo>
                  <a:lnTo>
                    <a:pt x="507" y="170"/>
                  </a:lnTo>
                  <a:lnTo>
                    <a:pt x="517" y="182"/>
                  </a:lnTo>
                  <a:lnTo>
                    <a:pt x="521" y="190"/>
                  </a:lnTo>
                  <a:lnTo>
                    <a:pt x="522" y="197"/>
                  </a:lnTo>
                  <a:lnTo>
                    <a:pt x="522" y="204"/>
                  </a:lnTo>
                  <a:lnTo>
                    <a:pt x="524" y="209"/>
                  </a:lnTo>
                  <a:lnTo>
                    <a:pt x="526" y="216"/>
                  </a:lnTo>
                  <a:lnTo>
                    <a:pt x="527" y="221"/>
                  </a:lnTo>
                  <a:lnTo>
                    <a:pt x="529" y="224"/>
                  </a:lnTo>
                  <a:lnTo>
                    <a:pt x="531" y="226"/>
                  </a:lnTo>
                  <a:lnTo>
                    <a:pt x="534" y="226"/>
                  </a:lnTo>
                  <a:lnTo>
                    <a:pt x="537" y="224"/>
                  </a:lnTo>
                  <a:lnTo>
                    <a:pt x="541" y="221"/>
                  </a:lnTo>
                  <a:lnTo>
                    <a:pt x="552" y="221"/>
                  </a:lnTo>
                  <a:lnTo>
                    <a:pt x="566" y="222"/>
                  </a:lnTo>
                  <a:lnTo>
                    <a:pt x="579" y="227"/>
                  </a:lnTo>
                  <a:lnTo>
                    <a:pt x="584" y="232"/>
                  </a:lnTo>
                  <a:lnTo>
                    <a:pt x="583" y="242"/>
                  </a:lnTo>
                  <a:lnTo>
                    <a:pt x="578" y="258"/>
                  </a:lnTo>
                  <a:lnTo>
                    <a:pt x="571" y="278"/>
                  </a:lnTo>
                  <a:lnTo>
                    <a:pt x="568" y="295"/>
                  </a:lnTo>
                  <a:lnTo>
                    <a:pt x="568" y="306"/>
                  </a:lnTo>
                  <a:lnTo>
                    <a:pt x="569" y="313"/>
                  </a:lnTo>
                  <a:lnTo>
                    <a:pt x="571" y="318"/>
                  </a:lnTo>
                  <a:lnTo>
                    <a:pt x="574" y="321"/>
                  </a:lnTo>
                  <a:lnTo>
                    <a:pt x="579" y="326"/>
                  </a:lnTo>
                  <a:lnTo>
                    <a:pt x="589" y="333"/>
                  </a:lnTo>
                  <a:lnTo>
                    <a:pt x="598" y="340"/>
                  </a:lnTo>
                  <a:lnTo>
                    <a:pt x="603" y="343"/>
                  </a:lnTo>
                  <a:lnTo>
                    <a:pt x="606" y="345"/>
                  </a:lnTo>
                  <a:lnTo>
                    <a:pt x="610" y="348"/>
                  </a:lnTo>
                  <a:lnTo>
                    <a:pt x="611" y="352"/>
                  </a:lnTo>
                  <a:lnTo>
                    <a:pt x="613" y="355"/>
                  </a:lnTo>
                  <a:lnTo>
                    <a:pt x="613" y="357"/>
                  </a:lnTo>
                  <a:lnTo>
                    <a:pt x="615" y="357"/>
                  </a:lnTo>
                  <a:lnTo>
                    <a:pt x="618" y="357"/>
                  </a:lnTo>
                  <a:lnTo>
                    <a:pt x="621" y="355"/>
                  </a:lnTo>
                  <a:lnTo>
                    <a:pt x="625" y="357"/>
                  </a:lnTo>
                  <a:lnTo>
                    <a:pt x="628" y="358"/>
                  </a:lnTo>
                  <a:lnTo>
                    <a:pt x="631" y="363"/>
                  </a:lnTo>
                  <a:lnTo>
                    <a:pt x="635" y="367"/>
                  </a:lnTo>
                  <a:lnTo>
                    <a:pt x="638" y="370"/>
                  </a:lnTo>
                  <a:lnTo>
                    <a:pt x="643" y="374"/>
                  </a:lnTo>
                  <a:lnTo>
                    <a:pt x="648" y="377"/>
                  </a:lnTo>
                  <a:lnTo>
                    <a:pt x="652" y="379"/>
                  </a:lnTo>
                  <a:lnTo>
                    <a:pt x="655" y="380"/>
                  </a:lnTo>
                  <a:lnTo>
                    <a:pt x="657" y="382"/>
                  </a:lnTo>
                  <a:lnTo>
                    <a:pt x="658" y="384"/>
                  </a:lnTo>
                  <a:lnTo>
                    <a:pt x="660" y="389"/>
                  </a:lnTo>
                  <a:lnTo>
                    <a:pt x="662" y="395"/>
                  </a:lnTo>
                  <a:lnTo>
                    <a:pt x="663" y="400"/>
                  </a:lnTo>
                  <a:lnTo>
                    <a:pt x="665" y="405"/>
                  </a:lnTo>
                  <a:lnTo>
                    <a:pt x="667" y="409"/>
                  </a:lnTo>
                  <a:lnTo>
                    <a:pt x="670" y="410"/>
                  </a:lnTo>
                  <a:lnTo>
                    <a:pt x="672" y="414"/>
                  </a:lnTo>
                  <a:lnTo>
                    <a:pt x="672" y="416"/>
                  </a:lnTo>
                  <a:lnTo>
                    <a:pt x="672" y="419"/>
                  </a:lnTo>
                  <a:lnTo>
                    <a:pt x="670" y="422"/>
                  </a:lnTo>
                  <a:lnTo>
                    <a:pt x="667" y="426"/>
                  </a:lnTo>
                  <a:lnTo>
                    <a:pt x="665" y="431"/>
                  </a:lnTo>
                  <a:lnTo>
                    <a:pt x="663" y="434"/>
                  </a:lnTo>
                  <a:lnTo>
                    <a:pt x="665" y="441"/>
                  </a:lnTo>
                  <a:lnTo>
                    <a:pt x="670" y="451"/>
                  </a:lnTo>
                  <a:lnTo>
                    <a:pt x="677" y="461"/>
                  </a:lnTo>
                  <a:lnTo>
                    <a:pt x="684" y="468"/>
                  </a:lnTo>
                  <a:lnTo>
                    <a:pt x="687" y="471"/>
                  </a:lnTo>
                  <a:lnTo>
                    <a:pt x="690" y="471"/>
                  </a:lnTo>
                  <a:lnTo>
                    <a:pt x="694" y="469"/>
                  </a:lnTo>
                  <a:lnTo>
                    <a:pt x="699" y="469"/>
                  </a:lnTo>
                  <a:lnTo>
                    <a:pt x="704" y="469"/>
                  </a:lnTo>
                  <a:lnTo>
                    <a:pt x="705" y="469"/>
                  </a:lnTo>
                  <a:lnTo>
                    <a:pt x="707" y="473"/>
                  </a:lnTo>
                  <a:lnTo>
                    <a:pt x="709" y="476"/>
                  </a:lnTo>
                  <a:lnTo>
                    <a:pt x="709" y="481"/>
                  </a:lnTo>
                  <a:lnTo>
                    <a:pt x="709" y="484"/>
                  </a:lnTo>
                  <a:lnTo>
                    <a:pt x="709" y="489"/>
                  </a:lnTo>
                  <a:lnTo>
                    <a:pt x="709" y="491"/>
                  </a:lnTo>
                  <a:lnTo>
                    <a:pt x="709" y="496"/>
                  </a:lnTo>
                  <a:lnTo>
                    <a:pt x="709" y="500"/>
                  </a:lnTo>
                  <a:lnTo>
                    <a:pt x="709" y="503"/>
                  </a:lnTo>
                  <a:lnTo>
                    <a:pt x="707" y="508"/>
                  </a:lnTo>
                  <a:lnTo>
                    <a:pt x="707" y="515"/>
                  </a:lnTo>
                  <a:lnTo>
                    <a:pt x="705" y="520"/>
                  </a:lnTo>
                  <a:lnTo>
                    <a:pt x="705" y="523"/>
                  </a:lnTo>
                  <a:lnTo>
                    <a:pt x="704" y="525"/>
                  </a:lnTo>
                  <a:lnTo>
                    <a:pt x="704" y="526"/>
                  </a:lnTo>
                  <a:lnTo>
                    <a:pt x="700" y="526"/>
                  </a:lnTo>
                  <a:lnTo>
                    <a:pt x="699" y="526"/>
                  </a:lnTo>
                  <a:lnTo>
                    <a:pt x="694" y="530"/>
                  </a:lnTo>
                  <a:lnTo>
                    <a:pt x="689" y="533"/>
                  </a:lnTo>
                  <a:lnTo>
                    <a:pt x="684" y="536"/>
                  </a:lnTo>
                  <a:lnTo>
                    <a:pt x="680" y="540"/>
                  </a:lnTo>
                  <a:lnTo>
                    <a:pt x="677" y="542"/>
                  </a:lnTo>
                  <a:lnTo>
                    <a:pt x="675" y="542"/>
                  </a:lnTo>
                  <a:lnTo>
                    <a:pt x="673" y="542"/>
                  </a:lnTo>
                  <a:lnTo>
                    <a:pt x="672" y="542"/>
                  </a:lnTo>
                  <a:lnTo>
                    <a:pt x="672" y="542"/>
                  </a:lnTo>
                  <a:lnTo>
                    <a:pt x="670" y="543"/>
                  </a:lnTo>
                  <a:lnTo>
                    <a:pt x="670" y="548"/>
                  </a:lnTo>
                  <a:lnTo>
                    <a:pt x="670" y="553"/>
                  </a:lnTo>
                  <a:lnTo>
                    <a:pt x="670" y="558"/>
                  </a:lnTo>
                  <a:lnTo>
                    <a:pt x="670" y="562"/>
                  </a:lnTo>
                  <a:lnTo>
                    <a:pt x="670" y="563"/>
                  </a:lnTo>
                  <a:lnTo>
                    <a:pt x="668" y="565"/>
                  </a:lnTo>
                  <a:lnTo>
                    <a:pt x="667" y="567"/>
                  </a:lnTo>
                  <a:lnTo>
                    <a:pt x="665" y="568"/>
                  </a:lnTo>
                  <a:lnTo>
                    <a:pt x="663" y="570"/>
                  </a:lnTo>
                  <a:lnTo>
                    <a:pt x="663" y="572"/>
                  </a:lnTo>
                  <a:lnTo>
                    <a:pt x="663" y="572"/>
                  </a:lnTo>
                  <a:lnTo>
                    <a:pt x="663" y="573"/>
                  </a:lnTo>
                  <a:lnTo>
                    <a:pt x="662" y="573"/>
                  </a:lnTo>
                  <a:lnTo>
                    <a:pt x="660" y="575"/>
                  </a:lnTo>
                  <a:lnTo>
                    <a:pt x="662" y="577"/>
                  </a:lnTo>
                  <a:lnTo>
                    <a:pt x="663" y="580"/>
                  </a:lnTo>
                  <a:lnTo>
                    <a:pt x="665" y="584"/>
                  </a:lnTo>
                  <a:lnTo>
                    <a:pt x="667" y="587"/>
                  </a:lnTo>
                  <a:lnTo>
                    <a:pt x="665" y="590"/>
                  </a:lnTo>
                  <a:lnTo>
                    <a:pt x="663" y="592"/>
                  </a:lnTo>
                  <a:lnTo>
                    <a:pt x="662" y="595"/>
                  </a:lnTo>
                  <a:lnTo>
                    <a:pt x="660" y="599"/>
                  </a:lnTo>
                  <a:lnTo>
                    <a:pt x="658" y="600"/>
                  </a:lnTo>
                  <a:lnTo>
                    <a:pt x="658" y="604"/>
                  </a:lnTo>
                  <a:lnTo>
                    <a:pt x="657" y="607"/>
                  </a:lnTo>
                  <a:lnTo>
                    <a:pt x="657" y="609"/>
                  </a:lnTo>
                  <a:lnTo>
                    <a:pt x="657" y="610"/>
                  </a:lnTo>
                  <a:lnTo>
                    <a:pt x="608" y="615"/>
                  </a:lnTo>
                  <a:lnTo>
                    <a:pt x="603" y="615"/>
                  </a:lnTo>
                  <a:lnTo>
                    <a:pt x="599" y="615"/>
                  </a:lnTo>
                  <a:lnTo>
                    <a:pt x="596" y="614"/>
                  </a:lnTo>
                  <a:lnTo>
                    <a:pt x="593" y="612"/>
                  </a:lnTo>
                  <a:lnTo>
                    <a:pt x="593" y="610"/>
                  </a:lnTo>
                  <a:lnTo>
                    <a:pt x="593" y="605"/>
                  </a:lnTo>
                  <a:lnTo>
                    <a:pt x="596" y="599"/>
                  </a:lnTo>
                  <a:lnTo>
                    <a:pt x="603" y="589"/>
                  </a:lnTo>
                  <a:lnTo>
                    <a:pt x="611" y="579"/>
                  </a:lnTo>
                  <a:lnTo>
                    <a:pt x="616" y="567"/>
                  </a:lnTo>
                  <a:lnTo>
                    <a:pt x="613" y="558"/>
                  </a:lnTo>
                  <a:lnTo>
                    <a:pt x="605" y="552"/>
                  </a:lnTo>
                  <a:lnTo>
                    <a:pt x="593" y="548"/>
                  </a:lnTo>
                  <a:lnTo>
                    <a:pt x="581" y="547"/>
                  </a:lnTo>
                  <a:lnTo>
                    <a:pt x="571" y="548"/>
                  </a:lnTo>
                  <a:lnTo>
                    <a:pt x="552" y="550"/>
                  </a:lnTo>
                  <a:lnTo>
                    <a:pt x="527" y="552"/>
                  </a:lnTo>
                  <a:lnTo>
                    <a:pt x="499" y="553"/>
                  </a:lnTo>
                  <a:lnTo>
                    <a:pt x="470" y="555"/>
                  </a:lnTo>
                  <a:lnTo>
                    <a:pt x="442" y="557"/>
                  </a:lnTo>
                  <a:lnTo>
                    <a:pt x="418" y="558"/>
                  </a:lnTo>
                  <a:lnTo>
                    <a:pt x="401" y="558"/>
                  </a:lnTo>
                  <a:lnTo>
                    <a:pt x="386" y="558"/>
                  </a:lnTo>
                  <a:lnTo>
                    <a:pt x="364" y="560"/>
                  </a:lnTo>
                  <a:lnTo>
                    <a:pt x="336" y="560"/>
                  </a:lnTo>
                  <a:lnTo>
                    <a:pt x="304" y="562"/>
                  </a:lnTo>
                  <a:lnTo>
                    <a:pt x="270" y="563"/>
                  </a:lnTo>
                  <a:lnTo>
                    <a:pt x="235" y="565"/>
                  </a:lnTo>
                  <a:lnTo>
                    <a:pt x="203" y="565"/>
                  </a:lnTo>
                  <a:lnTo>
                    <a:pt x="174" y="567"/>
                  </a:lnTo>
                  <a:lnTo>
                    <a:pt x="151" y="568"/>
                  </a:lnTo>
                  <a:lnTo>
                    <a:pt x="136" y="568"/>
                  </a:lnTo>
                  <a:lnTo>
                    <a:pt x="131" y="568"/>
                  </a:lnTo>
                  <a:lnTo>
                    <a:pt x="131" y="563"/>
                  </a:lnTo>
                  <a:lnTo>
                    <a:pt x="131" y="548"/>
                  </a:lnTo>
                  <a:lnTo>
                    <a:pt x="131" y="526"/>
                  </a:lnTo>
                  <a:lnTo>
                    <a:pt x="129" y="500"/>
                  </a:lnTo>
                  <a:lnTo>
                    <a:pt x="129" y="471"/>
                  </a:lnTo>
                  <a:lnTo>
                    <a:pt x="129" y="444"/>
                  </a:lnTo>
                  <a:lnTo>
                    <a:pt x="129" y="421"/>
                  </a:lnTo>
                  <a:lnTo>
                    <a:pt x="129" y="404"/>
                  </a:lnTo>
                  <a:lnTo>
                    <a:pt x="127" y="395"/>
                  </a:lnTo>
                  <a:lnTo>
                    <a:pt x="127" y="385"/>
                  </a:lnTo>
                  <a:lnTo>
                    <a:pt x="127" y="365"/>
                  </a:lnTo>
                  <a:lnTo>
                    <a:pt x="127" y="340"/>
                  </a:lnTo>
                  <a:lnTo>
                    <a:pt x="127" y="310"/>
                  </a:lnTo>
                  <a:lnTo>
                    <a:pt x="127" y="281"/>
                  </a:lnTo>
                  <a:lnTo>
                    <a:pt x="127" y="254"/>
                  </a:lnTo>
                  <a:lnTo>
                    <a:pt x="127" y="234"/>
                  </a:lnTo>
                  <a:lnTo>
                    <a:pt x="127" y="222"/>
                  </a:lnTo>
                  <a:lnTo>
                    <a:pt x="126" y="217"/>
                  </a:lnTo>
                  <a:lnTo>
                    <a:pt x="124" y="214"/>
                  </a:lnTo>
                  <a:lnTo>
                    <a:pt x="122" y="211"/>
                  </a:lnTo>
                  <a:lnTo>
                    <a:pt x="119" y="209"/>
                  </a:lnTo>
                  <a:lnTo>
                    <a:pt x="117" y="209"/>
                  </a:lnTo>
                  <a:lnTo>
                    <a:pt x="116" y="207"/>
                  </a:lnTo>
                  <a:lnTo>
                    <a:pt x="112" y="207"/>
                  </a:lnTo>
                  <a:lnTo>
                    <a:pt x="110" y="205"/>
                  </a:lnTo>
                  <a:lnTo>
                    <a:pt x="107" y="204"/>
                  </a:lnTo>
                  <a:lnTo>
                    <a:pt x="105" y="202"/>
                  </a:lnTo>
                  <a:lnTo>
                    <a:pt x="105" y="202"/>
                  </a:lnTo>
                  <a:lnTo>
                    <a:pt x="104" y="202"/>
                  </a:lnTo>
                  <a:lnTo>
                    <a:pt x="102" y="200"/>
                  </a:lnTo>
                  <a:lnTo>
                    <a:pt x="99" y="195"/>
                  </a:lnTo>
                  <a:lnTo>
                    <a:pt x="97" y="189"/>
                  </a:lnTo>
                  <a:lnTo>
                    <a:pt x="94" y="184"/>
                  </a:lnTo>
                  <a:lnTo>
                    <a:pt x="92" y="180"/>
                  </a:lnTo>
                  <a:lnTo>
                    <a:pt x="89" y="177"/>
                  </a:lnTo>
                  <a:lnTo>
                    <a:pt x="85" y="175"/>
                  </a:lnTo>
                  <a:lnTo>
                    <a:pt x="84" y="174"/>
                  </a:lnTo>
                  <a:lnTo>
                    <a:pt x="79" y="172"/>
                  </a:lnTo>
                  <a:lnTo>
                    <a:pt x="75" y="170"/>
                  </a:lnTo>
                  <a:lnTo>
                    <a:pt x="73" y="167"/>
                  </a:lnTo>
                  <a:lnTo>
                    <a:pt x="72" y="165"/>
                  </a:lnTo>
                  <a:lnTo>
                    <a:pt x="72" y="162"/>
                  </a:lnTo>
                  <a:lnTo>
                    <a:pt x="72" y="157"/>
                  </a:lnTo>
                  <a:lnTo>
                    <a:pt x="73" y="152"/>
                  </a:lnTo>
                  <a:lnTo>
                    <a:pt x="75" y="147"/>
                  </a:lnTo>
                  <a:lnTo>
                    <a:pt x="75" y="143"/>
                  </a:lnTo>
                  <a:lnTo>
                    <a:pt x="77" y="140"/>
                  </a:lnTo>
                  <a:lnTo>
                    <a:pt x="80" y="138"/>
                  </a:lnTo>
                  <a:lnTo>
                    <a:pt x="84" y="137"/>
                  </a:lnTo>
                  <a:lnTo>
                    <a:pt x="89" y="135"/>
                  </a:lnTo>
                  <a:lnTo>
                    <a:pt x="92" y="133"/>
                  </a:lnTo>
                  <a:lnTo>
                    <a:pt x="95" y="132"/>
                  </a:lnTo>
                  <a:lnTo>
                    <a:pt x="95" y="130"/>
                  </a:lnTo>
                  <a:lnTo>
                    <a:pt x="95" y="128"/>
                  </a:lnTo>
                  <a:lnTo>
                    <a:pt x="95" y="125"/>
                  </a:lnTo>
                  <a:lnTo>
                    <a:pt x="95" y="121"/>
                  </a:lnTo>
                  <a:lnTo>
                    <a:pt x="95" y="120"/>
                  </a:lnTo>
                  <a:lnTo>
                    <a:pt x="94" y="118"/>
                  </a:lnTo>
                  <a:lnTo>
                    <a:pt x="90" y="115"/>
                  </a:lnTo>
                  <a:lnTo>
                    <a:pt x="89" y="113"/>
                  </a:lnTo>
                  <a:lnTo>
                    <a:pt x="87" y="111"/>
                  </a:lnTo>
                  <a:lnTo>
                    <a:pt x="87" y="110"/>
                  </a:lnTo>
                  <a:lnTo>
                    <a:pt x="85" y="108"/>
                  </a:lnTo>
                  <a:lnTo>
                    <a:pt x="84" y="108"/>
                  </a:lnTo>
                  <a:lnTo>
                    <a:pt x="82" y="108"/>
                  </a:lnTo>
                  <a:lnTo>
                    <a:pt x="79" y="111"/>
                  </a:lnTo>
                  <a:lnTo>
                    <a:pt x="75" y="113"/>
                  </a:lnTo>
                  <a:lnTo>
                    <a:pt x="73" y="115"/>
                  </a:lnTo>
                  <a:lnTo>
                    <a:pt x="72" y="115"/>
                  </a:lnTo>
                  <a:lnTo>
                    <a:pt x="70" y="115"/>
                  </a:lnTo>
                  <a:lnTo>
                    <a:pt x="67" y="113"/>
                  </a:lnTo>
                  <a:lnTo>
                    <a:pt x="62" y="111"/>
                  </a:lnTo>
                  <a:lnTo>
                    <a:pt x="58" y="111"/>
                  </a:lnTo>
                  <a:lnTo>
                    <a:pt x="57" y="111"/>
                  </a:lnTo>
                  <a:lnTo>
                    <a:pt x="55" y="111"/>
                  </a:lnTo>
                  <a:lnTo>
                    <a:pt x="53" y="108"/>
                  </a:lnTo>
                  <a:lnTo>
                    <a:pt x="52" y="106"/>
                  </a:lnTo>
                  <a:lnTo>
                    <a:pt x="48" y="103"/>
                  </a:lnTo>
                  <a:lnTo>
                    <a:pt x="47" y="100"/>
                  </a:lnTo>
                  <a:lnTo>
                    <a:pt x="43" y="96"/>
                  </a:lnTo>
                  <a:lnTo>
                    <a:pt x="42" y="95"/>
                  </a:lnTo>
                  <a:lnTo>
                    <a:pt x="40" y="93"/>
                  </a:lnTo>
                  <a:lnTo>
                    <a:pt x="38" y="90"/>
                  </a:lnTo>
                  <a:lnTo>
                    <a:pt x="37" y="85"/>
                  </a:lnTo>
                  <a:lnTo>
                    <a:pt x="35" y="81"/>
                  </a:lnTo>
                  <a:lnTo>
                    <a:pt x="33" y="78"/>
                  </a:lnTo>
                  <a:lnTo>
                    <a:pt x="31" y="74"/>
                  </a:lnTo>
                  <a:lnTo>
                    <a:pt x="31" y="71"/>
                  </a:lnTo>
                  <a:lnTo>
                    <a:pt x="30" y="68"/>
                  </a:lnTo>
                  <a:lnTo>
                    <a:pt x="28" y="64"/>
                  </a:lnTo>
                  <a:lnTo>
                    <a:pt x="25" y="63"/>
                  </a:lnTo>
                  <a:lnTo>
                    <a:pt x="23" y="59"/>
                  </a:lnTo>
                  <a:lnTo>
                    <a:pt x="20" y="56"/>
                  </a:lnTo>
                  <a:lnTo>
                    <a:pt x="18" y="51"/>
                  </a:lnTo>
                  <a:lnTo>
                    <a:pt x="16" y="48"/>
                  </a:lnTo>
                  <a:lnTo>
                    <a:pt x="15" y="42"/>
                  </a:lnTo>
                  <a:lnTo>
                    <a:pt x="11" y="39"/>
                  </a:lnTo>
                  <a:lnTo>
                    <a:pt x="10" y="36"/>
                  </a:lnTo>
                  <a:lnTo>
                    <a:pt x="5" y="34"/>
                  </a:lnTo>
                  <a:lnTo>
                    <a:pt x="3" y="32"/>
                  </a:lnTo>
                  <a:lnTo>
                    <a:pt x="1" y="31"/>
                  </a:lnTo>
                  <a:lnTo>
                    <a:pt x="0" y="27"/>
                  </a:lnTo>
                  <a:lnTo>
                    <a:pt x="0" y="24"/>
                  </a:lnTo>
                  <a:lnTo>
                    <a:pt x="0" y="21"/>
                  </a:lnTo>
                  <a:lnTo>
                    <a:pt x="1" y="17"/>
                  </a:lnTo>
                  <a:lnTo>
                    <a:pt x="3" y="17"/>
                  </a:lnTo>
                  <a:lnTo>
                    <a:pt x="3" y="16"/>
                  </a:lnTo>
                  <a:lnTo>
                    <a:pt x="5" y="17"/>
                  </a:lnTo>
                  <a:lnTo>
                    <a:pt x="5" y="17"/>
                  </a:lnTo>
                  <a:lnTo>
                    <a:pt x="10" y="17"/>
                  </a:lnTo>
                  <a:lnTo>
                    <a:pt x="23" y="17"/>
                  </a:lnTo>
                  <a:lnTo>
                    <a:pt x="45" y="16"/>
                  </a:lnTo>
                  <a:lnTo>
                    <a:pt x="72" y="16"/>
                  </a:lnTo>
                  <a:lnTo>
                    <a:pt x="102" y="16"/>
                  </a:lnTo>
                  <a:lnTo>
                    <a:pt x="136" y="14"/>
                  </a:lnTo>
                  <a:lnTo>
                    <a:pt x="168" y="14"/>
                  </a:lnTo>
                  <a:lnTo>
                    <a:pt x="200" y="14"/>
                  </a:lnTo>
                  <a:lnTo>
                    <a:pt x="228" y="12"/>
                  </a:lnTo>
                  <a:lnTo>
                    <a:pt x="252" y="12"/>
                  </a:lnTo>
                  <a:lnTo>
                    <a:pt x="285" y="11"/>
                  </a:lnTo>
                  <a:lnTo>
                    <a:pt x="319" y="9"/>
                  </a:lnTo>
                  <a:lnTo>
                    <a:pt x="349" y="7"/>
                  </a:lnTo>
                  <a:lnTo>
                    <a:pt x="373" y="4"/>
                  </a:lnTo>
                  <a:lnTo>
                    <a:pt x="391" y="2"/>
                  </a:lnTo>
                  <a:lnTo>
                    <a:pt x="400" y="0"/>
                  </a:lnTo>
                  <a:lnTo>
                    <a:pt x="40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 name="Freeform 65"/>
            <p:cNvSpPr>
              <a:spLocks/>
            </p:cNvSpPr>
            <p:nvPr/>
          </p:nvSpPr>
          <p:spPr bwMode="auto">
            <a:xfrm>
              <a:off x="7757609" y="4307070"/>
              <a:ext cx="481454" cy="319140"/>
            </a:xfrm>
            <a:custGeom>
              <a:avLst/>
              <a:gdLst>
                <a:gd name="T0" fmla="*/ 504 w 614"/>
                <a:gd name="T1" fmla="*/ 5 h 407"/>
                <a:gd name="T2" fmla="*/ 513 w 614"/>
                <a:gd name="T3" fmla="*/ 12 h 407"/>
                <a:gd name="T4" fmla="*/ 520 w 614"/>
                <a:gd name="T5" fmla="*/ 14 h 407"/>
                <a:gd name="T6" fmla="*/ 526 w 614"/>
                <a:gd name="T7" fmla="*/ 17 h 407"/>
                <a:gd name="T8" fmla="*/ 535 w 614"/>
                <a:gd name="T9" fmla="*/ 24 h 407"/>
                <a:gd name="T10" fmla="*/ 538 w 614"/>
                <a:gd name="T11" fmla="*/ 40 h 407"/>
                <a:gd name="T12" fmla="*/ 545 w 614"/>
                <a:gd name="T13" fmla="*/ 52 h 407"/>
                <a:gd name="T14" fmla="*/ 551 w 614"/>
                <a:gd name="T15" fmla="*/ 56 h 407"/>
                <a:gd name="T16" fmla="*/ 572 w 614"/>
                <a:gd name="T17" fmla="*/ 66 h 407"/>
                <a:gd name="T18" fmla="*/ 580 w 614"/>
                <a:gd name="T19" fmla="*/ 71 h 407"/>
                <a:gd name="T20" fmla="*/ 573 w 614"/>
                <a:gd name="T21" fmla="*/ 79 h 407"/>
                <a:gd name="T22" fmla="*/ 567 w 614"/>
                <a:gd name="T23" fmla="*/ 91 h 407"/>
                <a:gd name="T24" fmla="*/ 563 w 614"/>
                <a:gd name="T25" fmla="*/ 108 h 407"/>
                <a:gd name="T26" fmla="*/ 558 w 614"/>
                <a:gd name="T27" fmla="*/ 123 h 407"/>
                <a:gd name="T28" fmla="*/ 551 w 614"/>
                <a:gd name="T29" fmla="*/ 131 h 407"/>
                <a:gd name="T30" fmla="*/ 556 w 614"/>
                <a:gd name="T31" fmla="*/ 135 h 407"/>
                <a:gd name="T32" fmla="*/ 562 w 614"/>
                <a:gd name="T33" fmla="*/ 141 h 407"/>
                <a:gd name="T34" fmla="*/ 562 w 614"/>
                <a:gd name="T35" fmla="*/ 146 h 407"/>
                <a:gd name="T36" fmla="*/ 555 w 614"/>
                <a:gd name="T37" fmla="*/ 160 h 407"/>
                <a:gd name="T38" fmla="*/ 553 w 614"/>
                <a:gd name="T39" fmla="*/ 175 h 407"/>
                <a:gd name="T40" fmla="*/ 560 w 614"/>
                <a:gd name="T41" fmla="*/ 185 h 407"/>
                <a:gd name="T42" fmla="*/ 568 w 614"/>
                <a:gd name="T43" fmla="*/ 188 h 407"/>
                <a:gd name="T44" fmla="*/ 572 w 614"/>
                <a:gd name="T45" fmla="*/ 198 h 407"/>
                <a:gd name="T46" fmla="*/ 575 w 614"/>
                <a:gd name="T47" fmla="*/ 202 h 407"/>
                <a:gd name="T48" fmla="*/ 590 w 614"/>
                <a:gd name="T49" fmla="*/ 203 h 407"/>
                <a:gd name="T50" fmla="*/ 600 w 614"/>
                <a:gd name="T51" fmla="*/ 208 h 407"/>
                <a:gd name="T52" fmla="*/ 604 w 614"/>
                <a:gd name="T53" fmla="*/ 219 h 407"/>
                <a:gd name="T54" fmla="*/ 612 w 614"/>
                <a:gd name="T55" fmla="*/ 229 h 407"/>
                <a:gd name="T56" fmla="*/ 614 w 614"/>
                <a:gd name="T57" fmla="*/ 234 h 407"/>
                <a:gd name="T58" fmla="*/ 609 w 614"/>
                <a:gd name="T59" fmla="*/ 237 h 407"/>
                <a:gd name="T60" fmla="*/ 583 w 614"/>
                <a:gd name="T61" fmla="*/ 272 h 407"/>
                <a:gd name="T62" fmla="*/ 577 w 614"/>
                <a:gd name="T63" fmla="*/ 282 h 407"/>
                <a:gd name="T64" fmla="*/ 570 w 614"/>
                <a:gd name="T65" fmla="*/ 282 h 407"/>
                <a:gd name="T66" fmla="*/ 563 w 614"/>
                <a:gd name="T67" fmla="*/ 293 h 407"/>
                <a:gd name="T68" fmla="*/ 558 w 614"/>
                <a:gd name="T69" fmla="*/ 304 h 407"/>
                <a:gd name="T70" fmla="*/ 553 w 614"/>
                <a:gd name="T71" fmla="*/ 303 h 407"/>
                <a:gd name="T72" fmla="*/ 541 w 614"/>
                <a:gd name="T73" fmla="*/ 296 h 407"/>
                <a:gd name="T74" fmla="*/ 530 w 614"/>
                <a:gd name="T75" fmla="*/ 304 h 407"/>
                <a:gd name="T76" fmla="*/ 508 w 614"/>
                <a:gd name="T77" fmla="*/ 316 h 407"/>
                <a:gd name="T78" fmla="*/ 472 w 614"/>
                <a:gd name="T79" fmla="*/ 323 h 407"/>
                <a:gd name="T80" fmla="*/ 427 w 614"/>
                <a:gd name="T81" fmla="*/ 331 h 407"/>
                <a:gd name="T82" fmla="*/ 321 w 614"/>
                <a:gd name="T83" fmla="*/ 353 h 407"/>
                <a:gd name="T84" fmla="*/ 199 w 614"/>
                <a:gd name="T85" fmla="*/ 377 h 407"/>
                <a:gd name="T86" fmla="*/ 96 w 614"/>
                <a:gd name="T87" fmla="*/ 398 h 407"/>
                <a:gd name="T88" fmla="*/ 52 w 614"/>
                <a:gd name="T89" fmla="*/ 407 h 407"/>
                <a:gd name="T90" fmla="*/ 51 w 614"/>
                <a:gd name="T91" fmla="*/ 402 h 407"/>
                <a:gd name="T92" fmla="*/ 46 w 614"/>
                <a:gd name="T93" fmla="*/ 377 h 407"/>
                <a:gd name="T94" fmla="*/ 32 w 614"/>
                <a:gd name="T95" fmla="*/ 296 h 407"/>
                <a:gd name="T96" fmla="*/ 17 w 614"/>
                <a:gd name="T97" fmla="*/ 197 h 407"/>
                <a:gd name="T98" fmla="*/ 4 w 614"/>
                <a:gd name="T99" fmla="*/ 118 h 407"/>
                <a:gd name="T100" fmla="*/ 66 w 614"/>
                <a:gd name="T101" fmla="*/ 51 h 407"/>
                <a:gd name="T102" fmla="*/ 69 w 614"/>
                <a:gd name="T103" fmla="*/ 77 h 407"/>
                <a:gd name="T104" fmla="*/ 74 w 614"/>
                <a:gd name="T105" fmla="*/ 89 h 407"/>
                <a:gd name="T106" fmla="*/ 93 w 614"/>
                <a:gd name="T107" fmla="*/ 88 h 407"/>
                <a:gd name="T108" fmla="*/ 163 w 614"/>
                <a:gd name="T109" fmla="*/ 72 h 407"/>
                <a:gd name="T110" fmla="*/ 242 w 614"/>
                <a:gd name="T111" fmla="*/ 57 h 407"/>
                <a:gd name="T112" fmla="*/ 279 w 614"/>
                <a:gd name="T113" fmla="*/ 49 h 407"/>
                <a:gd name="T114" fmla="*/ 318 w 614"/>
                <a:gd name="T115" fmla="*/ 40 h 407"/>
                <a:gd name="T116" fmla="*/ 392 w 614"/>
                <a:gd name="T117" fmla="*/ 25 h 407"/>
                <a:gd name="T118" fmla="*/ 449 w 614"/>
                <a:gd name="T119" fmla="*/ 14 h 407"/>
                <a:gd name="T120" fmla="*/ 471 w 614"/>
                <a:gd name="T121" fmla="*/ 7 h 407"/>
                <a:gd name="T122" fmla="*/ 496 w 614"/>
                <a:gd name="T1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4" h="407">
                  <a:moveTo>
                    <a:pt x="496" y="0"/>
                  </a:moveTo>
                  <a:lnTo>
                    <a:pt x="501" y="2"/>
                  </a:lnTo>
                  <a:lnTo>
                    <a:pt x="504" y="5"/>
                  </a:lnTo>
                  <a:lnTo>
                    <a:pt x="508" y="7"/>
                  </a:lnTo>
                  <a:lnTo>
                    <a:pt x="509" y="10"/>
                  </a:lnTo>
                  <a:lnTo>
                    <a:pt x="513" y="12"/>
                  </a:lnTo>
                  <a:lnTo>
                    <a:pt x="514" y="12"/>
                  </a:lnTo>
                  <a:lnTo>
                    <a:pt x="518" y="12"/>
                  </a:lnTo>
                  <a:lnTo>
                    <a:pt x="520" y="14"/>
                  </a:lnTo>
                  <a:lnTo>
                    <a:pt x="521" y="14"/>
                  </a:lnTo>
                  <a:lnTo>
                    <a:pt x="523" y="15"/>
                  </a:lnTo>
                  <a:lnTo>
                    <a:pt x="526" y="17"/>
                  </a:lnTo>
                  <a:lnTo>
                    <a:pt x="530" y="20"/>
                  </a:lnTo>
                  <a:lnTo>
                    <a:pt x="531" y="22"/>
                  </a:lnTo>
                  <a:lnTo>
                    <a:pt x="535" y="24"/>
                  </a:lnTo>
                  <a:lnTo>
                    <a:pt x="536" y="27"/>
                  </a:lnTo>
                  <a:lnTo>
                    <a:pt x="538" y="34"/>
                  </a:lnTo>
                  <a:lnTo>
                    <a:pt x="538" y="40"/>
                  </a:lnTo>
                  <a:lnTo>
                    <a:pt x="540" y="46"/>
                  </a:lnTo>
                  <a:lnTo>
                    <a:pt x="541" y="49"/>
                  </a:lnTo>
                  <a:lnTo>
                    <a:pt x="545" y="52"/>
                  </a:lnTo>
                  <a:lnTo>
                    <a:pt x="546" y="54"/>
                  </a:lnTo>
                  <a:lnTo>
                    <a:pt x="550" y="54"/>
                  </a:lnTo>
                  <a:lnTo>
                    <a:pt x="551" y="56"/>
                  </a:lnTo>
                  <a:lnTo>
                    <a:pt x="556" y="59"/>
                  </a:lnTo>
                  <a:lnTo>
                    <a:pt x="565" y="62"/>
                  </a:lnTo>
                  <a:lnTo>
                    <a:pt x="572" y="66"/>
                  </a:lnTo>
                  <a:lnTo>
                    <a:pt x="578" y="67"/>
                  </a:lnTo>
                  <a:lnTo>
                    <a:pt x="582" y="69"/>
                  </a:lnTo>
                  <a:lnTo>
                    <a:pt x="580" y="71"/>
                  </a:lnTo>
                  <a:lnTo>
                    <a:pt x="578" y="72"/>
                  </a:lnTo>
                  <a:lnTo>
                    <a:pt x="577" y="76"/>
                  </a:lnTo>
                  <a:lnTo>
                    <a:pt x="573" y="79"/>
                  </a:lnTo>
                  <a:lnTo>
                    <a:pt x="570" y="82"/>
                  </a:lnTo>
                  <a:lnTo>
                    <a:pt x="568" y="88"/>
                  </a:lnTo>
                  <a:lnTo>
                    <a:pt x="567" y="91"/>
                  </a:lnTo>
                  <a:lnTo>
                    <a:pt x="565" y="96"/>
                  </a:lnTo>
                  <a:lnTo>
                    <a:pt x="565" y="101"/>
                  </a:lnTo>
                  <a:lnTo>
                    <a:pt x="563" y="108"/>
                  </a:lnTo>
                  <a:lnTo>
                    <a:pt x="563" y="113"/>
                  </a:lnTo>
                  <a:lnTo>
                    <a:pt x="562" y="118"/>
                  </a:lnTo>
                  <a:lnTo>
                    <a:pt x="558" y="123"/>
                  </a:lnTo>
                  <a:lnTo>
                    <a:pt x="555" y="126"/>
                  </a:lnTo>
                  <a:lnTo>
                    <a:pt x="551" y="130"/>
                  </a:lnTo>
                  <a:lnTo>
                    <a:pt x="551" y="131"/>
                  </a:lnTo>
                  <a:lnTo>
                    <a:pt x="551" y="133"/>
                  </a:lnTo>
                  <a:lnTo>
                    <a:pt x="553" y="135"/>
                  </a:lnTo>
                  <a:lnTo>
                    <a:pt x="556" y="135"/>
                  </a:lnTo>
                  <a:lnTo>
                    <a:pt x="558" y="136"/>
                  </a:lnTo>
                  <a:lnTo>
                    <a:pt x="562" y="140"/>
                  </a:lnTo>
                  <a:lnTo>
                    <a:pt x="562" y="141"/>
                  </a:lnTo>
                  <a:lnTo>
                    <a:pt x="562" y="143"/>
                  </a:lnTo>
                  <a:lnTo>
                    <a:pt x="562" y="145"/>
                  </a:lnTo>
                  <a:lnTo>
                    <a:pt x="562" y="146"/>
                  </a:lnTo>
                  <a:lnTo>
                    <a:pt x="560" y="150"/>
                  </a:lnTo>
                  <a:lnTo>
                    <a:pt x="558" y="155"/>
                  </a:lnTo>
                  <a:lnTo>
                    <a:pt x="555" y="160"/>
                  </a:lnTo>
                  <a:lnTo>
                    <a:pt x="555" y="165"/>
                  </a:lnTo>
                  <a:lnTo>
                    <a:pt x="553" y="172"/>
                  </a:lnTo>
                  <a:lnTo>
                    <a:pt x="553" y="175"/>
                  </a:lnTo>
                  <a:lnTo>
                    <a:pt x="555" y="180"/>
                  </a:lnTo>
                  <a:lnTo>
                    <a:pt x="558" y="182"/>
                  </a:lnTo>
                  <a:lnTo>
                    <a:pt x="560" y="185"/>
                  </a:lnTo>
                  <a:lnTo>
                    <a:pt x="563" y="187"/>
                  </a:lnTo>
                  <a:lnTo>
                    <a:pt x="567" y="187"/>
                  </a:lnTo>
                  <a:lnTo>
                    <a:pt x="568" y="188"/>
                  </a:lnTo>
                  <a:lnTo>
                    <a:pt x="570" y="192"/>
                  </a:lnTo>
                  <a:lnTo>
                    <a:pt x="570" y="195"/>
                  </a:lnTo>
                  <a:lnTo>
                    <a:pt x="572" y="198"/>
                  </a:lnTo>
                  <a:lnTo>
                    <a:pt x="572" y="200"/>
                  </a:lnTo>
                  <a:lnTo>
                    <a:pt x="573" y="202"/>
                  </a:lnTo>
                  <a:lnTo>
                    <a:pt x="575" y="202"/>
                  </a:lnTo>
                  <a:lnTo>
                    <a:pt x="580" y="203"/>
                  </a:lnTo>
                  <a:lnTo>
                    <a:pt x="585" y="203"/>
                  </a:lnTo>
                  <a:lnTo>
                    <a:pt x="590" y="203"/>
                  </a:lnTo>
                  <a:lnTo>
                    <a:pt x="595" y="203"/>
                  </a:lnTo>
                  <a:lnTo>
                    <a:pt x="599" y="207"/>
                  </a:lnTo>
                  <a:lnTo>
                    <a:pt x="600" y="208"/>
                  </a:lnTo>
                  <a:lnTo>
                    <a:pt x="602" y="212"/>
                  </a:lnTo>
                  <a:lnTo>
                    <a:pt x="604" y="215"/>
                  </a:lnTo>
                  <a:lnTo>
                    <a:pt x="604" y="219"/>
                  </a:lnTo>
                  <a:lnTo>
                    <a:pt x="607" y="222"/>
                  </a:lnTo>
                  <a:lnTo>
                    <a:pt x="610" y="225"/>
                  </a:lnTo>
                  <a:lnTo>
                    <a:pt x="612" y="229"/>
                  </a:lnTo>
                  <a:lnTo>
                    <a:pt x="614" y="230"/>
                  </a:lnTo>
                  <a:lnTo>
                    <a:pt x="614" y="232"/>
                  </a:lnTo>
                  <a:lnTo>
                    <a:pt x="614" y="234"/>
                  </a:lnTo>
                  <a:lnTo>
                    <a:pt x="612" y="235"/>
                  </a:lnTo>
                  <a:lnTo>
                    <a:pt x="610" y="237"/>
                  </a:lnTo>
                  <a:lnTo>
                    <a:pt x="609" y="237"/>
                  </a:lnTo>
                  <a:lnTo>
                    <a:pt x="602" y="247"/>
                  </a:lnTo>
                  <a:lnTo>
                    <a:pt x="592" y="259"/>
                  </a:lnTo>
                  <a:lnTo>
                    <a:pt x="583" y="272"/>
                  </a:lnTo>
                  <a:lnTo>
                    <a:pt x="582" y="277"/>
                  </a:lnTo>
                  <a:lnTo>
                    <a:pt x="578" y="281"/>
                  </a:lnTo>
                  <a:lnTo>
                    <a:pt x="577" y="282"/>
                  </a:lnTo>
                  <a:lnTo>
                    <a:pt x="575" y="282"/>
                  </a:lnTo>
                  <a:lnTo>
                    <a:pt x="573" y="282"/>
                  </a:lnTo>
                  <a:lnTo>
                    <a:pt x="570" y="282"/>
                  </a:lnTo>
                  <a:lnTo>
                    <a:pt x="568" y="284"/>
                  </a:lnTo>
                  <a:lnTo>
                    <a:pt x="565" y="287"/>
                  </a:lnTo>
                  <a:lnTo>
                    <a:pt x="563" y="293"/>
                  </a:lnTo>
                  <a:lnTo>
                    <a:pt x="562" y="298"/>
                  </a:lnTo>
                  <a:lnTo>
                    <a:pt x="560" y="301"/>
                  </a:lnTo>
                  <a:lnTo>
                    <a:pt x="558" y="304"/>
                  </a:lnTo>
                  <a:lnTo>
                    <a:pt x="556" y="306"/>
                  </a:lnTo>
                  <a:lnTo>
                    <a:pt x="555" y="304"/>
                  </a:lnTo>
                  <a:lnTo>
                    <a:pt x="553" y="303"/>
                  </a:lnTo>
                  <a:lnTo>
                    <a:pt x="550" y="299"/>
                  </a:lnTo>
                  <a:lnTo>
                    <a:pt x="545" y="296"/>
                  </a:lnTo>
                  <a:lnTo>
                    <a:pt x="541" y="296"/>
                  </a:lnTo>
                  <a:lnTo>
                    <a:pt x="538" y="298"/>
                  </a:lnTo>
                  <a:lnTo>
                    <a:pt x="533" y="299"/>
                  </a:lnTo>
                  <a:lnTo>
                    <a:pt x="530" y="304"/>
                  </a:lnTo>
                  <a:lnTo>
                    <a:pt x="525" y="308"/>
                  </a:lnTo>
                  <a:lnTo>
                    <a:pt x="518" y="313"/>
                  </a:lnTo>
                  <a:lnTo>
                    <a:pt x="508" y="316"/>
                  </a:lnTo>
                  <a:lnTo>
                    <a:pt x="493" y="319"/>
                  </a:lnTo>
                  <a:lnTo>
                    <a:pt x="479" y="321"/>
                  </a:lnTo>
                  <a:lnTo>
                    <a:pt x="472" y="323"/>
                  </a:lnTo>
                  <a:lnTo>
                    <a:pt x="466" y="324"/>
                  </a:lnTo>
                  <a:lnTo>
                    <a:pt x="451" y="326"/>
                  </a:lnTo>
                  <a:lnTo>
                    <a:pt x="427" y="331"/>
                  </a:lnTo>
                  <a:lnTo>
                    <a:pt x="397" y="338"/>
                  </a:lnTo>
                  <a:lnTo>
                    <a:pt x="362" y="345"/>
                  </a:lnTo>
                  <a:lnTo>
                    <a:pt x="321" y="353"/>
                  </a:lnTo>
                  <a:lnTo>
                    <a:pt x="281" y="361"/>
                  </a:lnTo>
                  <a:lnTo>
                    <a:pt x="239" y="370"/>
                  </a:lnTo>
                  <a:lnTo>
                    <a:pt x="199" y="377"/>
                  </a:lnTo>
                  <a:lnTo>
                    <a:pt x="160" y="385"/>
                  </a:lnTo>
                  <a:lnTo>
                    <a:pt x="125" y="392"/>
                  </a:lnTo>
                  <a:lnTo>
                    <a:pt x="96" y="398"/>
                  </a:lnTo>
                  <a:lnTo>
                    <a:pt x="73" y="402"/>
                  </a:lnTo>
                  <a:lnTo>
                    <a:pt x="57" y="405"/>
                  </a:lnTo>
                  <a:lnTo>
                    <a:pt x="52" y="407"/>
                  </a:lnTo>
                  <a:lnTo>
                    <a:pt x="52" y="405"/>
                  </a:lnTo>
                  <a:lnTo>
                    <a:pt x="51" y="403"/>
                  </a:lnTo>
                  <a:lnTo>
                    <a:pt x="51" y="402"/>
                  </a:lnTo>
                  <a:lnTo>
                    <a:pt x="49" y="397"/>
                  </a:lnTo>
                  <a:lnTo>
                    <a:pt x="49" y="392"/>
                  </a:lnTo>
                  <a:lnTo>
                    <a:pt x="46" y="377"/>
                  </a:lnTo>
                  <a:lnTo>
                    <a:pt x="42" y="355"/>
                  </a:lnTo>
                  <a:lnTo>
                    <a:pt x="37" y="328"/>
                  </a:lnTo>
                  <a:lnTo>
                    <a:pt x="32" y="296"/>
                  </a:lnTo>
                  <a:lnTo>
                    <a:pt x="27" y="262"/>
                  </a:lnTo>
                  <a:lnTo>
                    <a:pt x="22" y="229"/>
                  </a:lnTo>
                  <a:lnTo>
                    <a:pt x="17" y="197"/>
                  </a:lnTo>
                  <a:lnTo>
                    <a:pt x="12" y="165"/>
                  </a:lnTo>
                  <a:lnTo>
                    <a:pt x="7" y="140"/>
                  </a:lnTo>
                  <a:lnTo>
                    <a:pt x="4" y="118"/>
                  </a:lnTo>
                  <a:lnTo>
                    <a:pt x="2" y="104"/>
                  </a:lnTo>
                  <a:lnTo>
                    <a:pt x="0" y="99"/>
                  </a:lnTo>
                  <a:lnTo>
                    <a:pt x="66" y="51"/>
                  </a:lnTo>
                  <a:lnTo>
                    <a:pt x="66" y="56"/>
                  </a:lnTo>
                  <a:lnTo>
                    <a:pt x="67" y="66"/>
                  </a:lnTo>
                  <a:lnTo>
                    <a:pt x="69" y="77"/>
                  </a:lnTo>
                  <a:lnTo>
                    <a:pt x="71" y="84"/>
                  </a:lnTo>
                  <a:lnTo>
                    <a:pt x="73" y="88"/>
                  </a:lnTo>
                  <a:lnTo>
                    <a:pt x="74" y="89"/>
                  </a:lnTo>
                  <a:lnTo>
                    <a:pt x="76" y="91"/>
                  </a:lnTo>
                  <a:lnTo>
                    <a:pt x="79" y="89"/>
                  </a:lnTo>
                  <a:lnTo>
                    <a:pt x="93" y="88"/>
                  </a:lnTo>
                  <a:lnTo>
                    <a:pt x="113" y="82"/>
                  </a:lnTo>
                  <a:lnTo>
                    <a:pt x="136" y="77"/>
                  </a:lnTo>
                  <a:lnTo>
                    <a:pt x="163" y="72"/>
                  </a:lnTo>
                  <a:lnTo>
                    <a:pt x="190" y="67"/>
                  </a:lnTo>
                  <a:lnTo>
                    <a:pt x="217" y="62"/>
                  </a:lnTo>
                  <a:lnTo>
                    <a:pt x="242" y="57"/>
                  </a:lnTo>
                  <a:lnTo>
                    <a:pt x="261" y="52"/>
                  </a:lnTo>
                  <a:lnTo>
                    <a:pt x="274" y="51"/>
                  </a:lnTo>
                  <a:lnTo>
                    <a:pt x="279" y="49"/>
                  </a:lnTo>
                  <a:lnTo>
                    <a:pt x="284" y="47"/>
                  </a:lnTo>
                  <a:lnTo>
                    <a:pt x="298" y="46"/>
                  </a:lnTo>
                  <a:lnTo>
                    <a:pt x="318" y="40"/>
                  </a:lnTo>
                  <a:lnTo>
                    <a:pt x="341" y="37"/>
                  </a:lnTo>
                  <a:lnTo>
                    <a:pt x="367" y="30"/>
                  </a:lnTo>
                  <a:lnTo>
                    <a:pt x="392" y="25"/>
                  </a:lnTo>
                  <a:lnTo>
                    <a:pt x="415" y="20"/>
                  </a:lnTo>
                  <a:lnTo>
                    <a:pt x="435" y="17"/>
                  </a:lnTo>
                  <a:lnTo>
                    <a:pt x="449" y="14"/>
                  </a:lnTo>
                  <a:lnTo>
                    <a:pt x="454" y="12"/>
                  </a:lnTo>
                  <a:lnTo>
                    <a:pt x="461" y="10"/>
                  </a:lnTo>
                  <a:lnTo>
                    <a:pt x="471" y="7"/>
                  </a:lnTo>
                  <a:lnTo>
                    <a:pt x="483" y="3"/>
                  </a:lnTo>
                  <a:lnTo>
                    <a:pt x="491" y="0"/>
                  </a:lnTo>
                  <a:lnTo>
                    <a:pt x="49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 name="Freeform 66"/>
            <p:cNvSpPr>
              <a:spLocks/>
            </p:cNvSpPr>
            <p:nvPr/>
          </p:nvSpPr>
          <p:spPr bwMode="auto">
            <a:xfrm>
              <a:off x="6510846" y="4324321"/>
              <a:ext cx="503410" cy="334822"/>
            </a:xfrm>
            <a:custGeom>
              <a:avLst/>
              <a:gdLst>
                <a:gd name="T0" fmla="*/ 526 w 642"/>
                <a:gd name="T1" fmla="*/ 12 h 427"/>
                <a:gd name="T2" fmla="*/ 537 w 642"/>
                <a:gd name="T3" fmla="*/ 25 h 427"/>
                <a:gd name="T4" fmla="*/ 537 w 642"/>
                <a:gd name="T5" fmla="*/ 40 h 427"/>
                <a:gd name="T6" fmla="*/ 537 w 642"/>
                <a:gd name="T7" fmla="*/ 69 h 427"/>
                <a:gd name="T8" fmla="*/ 545 w 642"/>
                <a:gd name="T9" fmla="*/ 94 h 427"/>
                <a:gd name="T10" fmla="*/ 560 w 642"/>
                <a:gd name="T11" fmla="*/ 108 h 427"/>
                <a:gd name="T12" fmla="*/ 574 w 642"/>
                <a:gd name="T13" fmla="*/ 109 h 427"/>
                <a:gd name="T14" fmla="*/ 587 w 642"/>
                <a:gd name="T15" fmla="*/ 123 h 427"/>
                <a:gd name="T16" fmla="*/ 605 w 642"/>
                <a:gd name="T17" fmla="*/ 146 h 427"/>
                <a:gd name="T18" fmla="*/ 614 w 642"/>
                <a:gd name="T19" fmla="*/ 160 h 427"/>
                <a:gd name="T20" fmla="*/ 627 w 642"/>
                <a:gd name="T21" fmla="*/ 175 h 427"/>
                <a:gd name="T22" fmla="*/ 642 w 642"/>
                <a:gd name="T23" fmla="*/ 186 h 427"/>
                <a:gd name="T24" fmla="*/ 641 w 642"/>
                <a:gd name="T25" fmla="*/ 207 h 427"/>
                <a:gd name="T26" fmla="*/ 634 w 642"/>
                <a:gd name="T27" fmla="*/ 228 h 427"/>
                <a:gd name="T28" fmla="*/ 627 w 642"/>
                <a:gd name="T29" fmla="*/ 245 h 427"/>
                <a:gd name="T30" fmla="*/ 621 w 642"/>
                <a:gd name="T31" fmla="*/ 260 h 427"/>
                <a:gd name="T32" fmla="*/ 602 w 642"/>
                <a:gd name="T33" fmla="*/ 267 h 427"/>
                <a:gd name="T34" fmla="*/ 582 w 642"/>
                <a:gd name="T35" fmla="*/ 277 h 427"/>
                <a:gd name="T36" fmla="*/ 563 w 642"/>
                <a:gd name="T37" fmla="*/ 277 h 427"/>
                <a:gd name="T38" fmla="*/ 557 w 642"/>
                <a:gd name="T39" fmla="*/ 297 h 427"/>
                <a:gd name="T40" fmla="*/ 565 w 642"/>
                <a:gd name="T41" fmla="*/ 316 h 427"/>
                <a:gd name="T42" fmla="*/ 570 w 642"/>
                <a:gd name="T43" fmla="*/ 336 h 427"/>
                <a:gd name="T44" fmla="*/ 558 w 642"/>
                <a:gd name="T45" fmla="*/ 361 h 427"/>
                <a:gd name="T46" fmla="*/ 557 w 642"/>
                <a:gd name="T47" fmla="*/ 378 h 427"/>
                <a:gd name="T48" fmla="*/ 538 w 642"/>
                <a:gd name="T49" fmla="*/ 390 h 427"/>
                <a:gd name="T50" fmla="*/ 530 w 642"/>
                <a:gd name="T51" fmla="*/ 405 h 427"/>
                <a:gd name="T52" fmla="*/ 533 w 642"/>
                <a:gd name="T53" fmla="*/ 418 h 427"/>
                <a:gd name="T54" fmla="*/ 526 w 642"/>
                <a:gd name="T55" fmla="*/ 425 h 427"/>
                <a:gd name="T56" fmla="*/ 518 w 642"/>
                <a:gd name="T57" fmla="*/ 417 h 427"/>
                <a:gd name="T58" fmla="*/ 503 w 642"/>
                <a:gd name="T59" fmla="*/ 403 h 427"/>
                <a:gd name="T60" fmla="*/ 496 w 642"/>
                <a:gd name="T61" fmla="*/ 390 h 427"/>
                <a:gd name="T62" fmla="*/ 481 w 642"/>
                <a:gd name="T63" fmla="*/ 391 h 427"/>
                <a:gd name="T64" fmla="*/ 392 w 642"/>
                <a:gd name="T65" fmla="*/ 398 h 427"/>
                <a:gd name="T66" fmla="*/ 293 w 642"/>
                <a:gd name="T67" fmla="*/ 403 h 427"/>
                <a:gd name="T68" fmla="*/ 135 w 642"/>
                <a:gd name="T69" fmla="*/ 405 h 427"/>
                <a:gd name="T70" fmla="*/ 91 w 642"/>
                <a:gd name="T71" fmla="*/ 403 h 427"/>
                <a:gd name="T72" fmla="*/ 86 w 642"/>
                <a:gd name="T73" fmla="*/ 395 h 427"/>
                <a:gd name="T74" fmla="*/ 81 w 642"/>
                <a:gd name="T75" fmla="*/ 388 h 427"/>
                <a:gd name="T76" fmla="*/ 81 w 642"/>
                <a:gd name="T77" fmla="*/ 360 h 427"/>
                <a:gd name="T78" fmla="*/ 78 w 642"/>
                <a:gd name="T79" fmla="*/ 338 h 427"/>
                <a:gd name="T80" fmla="*/ 76 w 642"/>
                <a:gd name="T81" fmla="*/ 319 h 427"/>
                <a:gd name="T82" fmla="*/ 74 w 642"/>
                <a:gd name="T83" fmla="*/ 306 h 427"/>
                <a:gd name="T84" fmla="*/ 71 w 642"/>
                <a:gd name="T85" fmla="*/ 289 h 427"/>
                <a:gd name="T86" fmla="*/ 58 w 642"/>
                <a:gd name="T87" fmla="*/ 277 h 427"/>
                <a:gd name="T88" fmla="*/ 56 w 642"/>
                <a:gd name="T89" fmla="*/ 262 h 427"/>
                <a:gd name="T90" fmla="*/ 59 w 642"/>
                <a:gd name="T91" fmla="*/ 240 h 427"/>
                <a:gd name="T92" fmla="*/ 46 w 642"/>
                <a:gd name="T93" fmla="*/ 222 h 427"/>
                <a:gd name="T94" fmla="*/ 34 w 642"/>
                <a:gd name="T95" fmla="*/ 205 h 427"/>
                <a:gd name="T96" fmla="*/ 27 w 642"/>
                <a:gd name="T97" fmla="*/ 186 h 427"/>
                <a:gd name="T98" fmla="*/ 22 w 642"/>
                <a:gd name="T99" fmla="*/ 146 h 427"/>
                <a:gd name="T100" fmla="*/ 9 w 642"/>
                <a:gd name="T101" fmla="*/ 128 h 427"/>
                <a:gd name="T102" fmla="*/ 0 w 642"/>
                <a:gd name="T103" fmla="*/ 119 h 427"/>
                <a:gd name="T104" fmla="*/ 11 w 642"/>
                <a:gd name="T105" fmla="*/ 94 h 427"/>
                <a:gd name="T106" fmla="*/ 14 w 642"/>
                <a:gd name="T107" fmla="*/ 55 h 427"/>
                <a:gd name="T108" fmla="*/ 6 w 642"/>
                <a:gd name="T109" fmla="*/ 50 h 427"/>
                <a:gd name="T110" fmla="*/ 12 w 642"/>
                <a:gd name="T111" fmla="*/ 32 h 427"/>
                <a:gd name="T112" fmla="*/ 6 w 642"/>
                <a:gd name="T113" fmla="*/ 17 h 427"/>
                <a:gd name="T114" fmla="*/ 508 w 642"/>
                <a:gd name="T115" fmla="*/ 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2" h="427">
                  <a:moveTo>
                    <a:pt x="523" y="0"/>
                  </a:moveTo>
                  <a:lnTo>
                    <a:pt x="523" y="2"/>
                  </a:lnTo>
                  <a:lnTo>
                    <a:pt x="525" y="3"/>
                  </a:lnTo>
                  <a:lnTo>
                    <a:pt x="525" y="8"/>
                  </a:lnTo>
                  <a:lnTo>
                    <a:pt x="526" y="12"/>
                  </a:lnTo>
                  <a:lnTo>
                    <a:pt x="528" y="17"/>
                  </a:lnTo>
                  <a:lnTo>
                    <a:pt x="530" y="18"/>
                  </a:lnTo>
                  <a:lnTo>
                    <a:pt x="532" y="22"/>
                  </a:lnTo>
                  <a:lnTo>
                    <a:pt x="533" y="22"/>
                  </a:lnTo>
                  <a:lnTo>
                    <a:pt x="537" y="25"/>
                  </a:lnTo>
                  <a:lnTo>
                    <a:pt x="540" y="27"/>
                  </a:lnTo>
                  <a:lnTo>
                    <a:pt x="540" y="30"/>
                  </a:lnTo>
                  <a:lnTo>
                    <a:pt x="540" y="34"/>
                  </a:lnTo>
                  <a:lnTo>
                    <a:pt x="538" y="37"/>
                  </a:lnTo>
                  <a:lnTo>
                    <a:pt x="537" y="40"/>
                  </a:lnTo>
                  <a:lnTo>
                    <a:pt x="535" y="45"/>
                  </a:lnTo>
                  <a:lnTo>
                    <a:pt x="533" y="49"/>
                  </a:lnTo>
                  <a:lnTo>
                    <a:pt x="533" y="55"/>
                  </a:lnTo>
                  <a:lnTo>
                    <a:pt x="535" y="62"/>
                  </a:lnTo>
                  <a:lnTo>
                    <a:pt x="537" y="69"/>
                  </a:lnTo>
                  <a:lnTo>
                    <a:pt x="538" y="74"/>
                  </a:lnTo>
                  <a:lnTo>
                    <a:pt x="540" y="79"/>
                  </a:lnTo>
                  <a:lnTo>
                    <a:pt x="543" y="84"/>
                  </a:lnTo>
                  <a:lnTo>
                    <a:pt x="543" y="89"/>
                  </a:lnTo>
                  <a:lnTo>
                    <a:pt x="545" y="94"/>
                  </a:lnTo>
                  <a:lnTo>
                    <a:pt x="547" y="99"/>
                  </a:lnTo>
                  <a:lnTo>
                    <a:pt x="550" y="104"/>
                  </a:lnTo>
                  <a:lnTo>
                    <a:pt x="552" y="106"/>
                  </a:lnTo>
                  <a:lnTo>
                    <a:pt x="557" y="108"/>
                  </a:lnTo>
                  <a:lnTo>
                    <a:pt x="560" y="108"/>
                  </a:lnTo>
                  <a:lnTo>
                    <a:pt x="565" y="109"/>
                  </a:lnTo>
                  <a:lnTo>
                    <a:pt x="568" y="109"/>
                  </a:lnTo>
                  <a:lnTo>
                    <a:pt x="570" y="109"/>
                  </a:lnTo>
                  <a:lnTo>
                    <a:pt x="572" y="109"/>
                  </a:lnTo>
                  <a:lnTo>
                    <a:pt x="574" y="109"/>
                  </a:lnTo>
                  <a:lnTo>
                    <a:pt x="577" y="109"/>
                  </a:lnTo>
                  <a:lnTo>
                    <a:pt x="580" y="111"/>
                  </a:lnTo>
                  <a:lnTo>
                    <a:pt x="582" y="114"/>
                  </a:lnTo>
                  <a:lnTo>
                    <a:pt x="585" y="118"/>
                  </a:lnTo>
                  <a:lnTo>
                    <a:pt x="587" y="123"/>
                  </a:lnTo>
                  <a:lnTo>
                    <a:pt x="590" y="131"/>
                  </a:lnTo>
                  <a:lnTo>
                    <a:pt x="594" y="136"/>
                  </a:lnTo>
                  <a:lnTo>
                    <a:pt x="597" y="141"/>
                  </a:lnTo>
                  <a:lnTo>
                    <a:pt x="600" y="144"/>
                  </a:lnTo>
                  <a:lnTo>
                    <a:pt x="605" y="146"/>
                  </a:lnTo>
                  <a:lnTo>
                    <a:pt x="609" y="150"/>
                  </a:lnTo>
                  <a:lnTo>
                    <a:pt x="611" y="151"/>
                  </a:lnTo>
                  <a:lnTo>
                    <a:pt x="612" y="155"/>
                  </a:lnTo>
                  <a:lnTo>
                    <a:pt x="614" y="158"/>
                  </a:lnTo>
                  <a:lnTo>
                    <a:pt x="614" y="160"/>
                  </a:lnTo>
                  <a:lnTo>
                    <a:pt x="616" y="163"/>
                  </a:lnTo>
                  <a:lnTo>
                    <a:pt x="617" y="165"/>
                  </a:lnTo>
                  <a:lnTo>
                    <a:pt x="621" y="168"/>
                  </a:lnTo>
                  <a:lnTo>
                    <a:pt x="624" y="171"/>
                  </a:lnTo>
                  <a:lnTo>
                    <a:pt x="627" y="175"/>
                  </a:lnTo>
                  <a:lnTo>
                    <a:pt x="632" y="178"/>
                  </a:lnTo>
                  <a:lnTo>
                    <a:pt x="636" y="180"/>
                  </a:lnTo>
                  <a:lnTo>
                    <a:pt x="639" y="183"/>
                  </a:lnTo>
                  <a:lnTo>
                    <a:pt x="641" y="185"/>
                  </a:lnTo>
                  <a:lnTo>
                    <a:pt x="642" y="186"/>
                  </a:lnTo>
                  <a:lnTo>
                    <a:pt x="642" y="190"/>
                  </a:lnTo>
                  <a:lnTo>
                    <a:pt x="642" y="195"/>
                  </a:lnTo>
                  <a:lnTo>
                    <a:pt x="641" y="198"/>
                  </a:lnTo>
                  <a:lnTo>
                    <a:pt x="641" y="202"/>
                  </a:lnTo>
                  <a:lnTo>
                    <a:pt x="641" y="207"/>
                  </a:lnTo>
                  <a:lnTo>
                    <a:pt x="639" y="212"/>
                  </a:lnTo>
                  <a:lnTo>
                    <a:pt x="639" y="217"/>
                  </a:lnTo>
                  <a:lnTo>
                    <a:pt x="639" y="222"/>
                  </a:lnTo>
                  <a:lnTo>
                    <a:pt x="637" y="225"/>
                  </a:lnTo>
                  <a:lnTo>
                    <a:pt x="634" y="228"/>
                  </a:lnTo>
                  <a:lnTo>
                    <a:pt x="631" y="232"/>
                  </a:lnTo>
                  <a:lnTo>
                    <a:pt x="629" y="234"/>
                  </a:lnTo>
                  <a:lnTo>
                    <a:pt x="627" y="237"/>
                  </a:lnTo>
                  <a:lnTo>
                    <a:pt x="627" y="240"/>
                  </a:lnTo>
                  <a:lnTo>
                    <a:pt x="627" y="245"/>
                  </a:lnTo>
                  <a:lnTo>
                    <a:pt x="627" y="250"/>
                  </a:lnTo>
                  <a:lnTo>
                    <a:pt x="627" y="255"/>
                  </a:lnTo>
                  <a:lnTo>
                    <a:pt x="626" y="257"/>
                  </a:lnTo>
                  <a:lnTo>
                    <a:pt x="624" y="260"/>
                  </a:lnTo>
                  <a:lnTo>
                    <a:pt x="621" y="260"/>
                  </a:lnTo>
                  <a:lnTo>
                    <a:pt x="617" y="262"/>
                  </a:lnTo>
                  <a:lnTo>
                    <a:pt x="614" y="262"/>
                  </a:lnTo>
                  <a:lnTo>
                    <a:pt x="611" y="264"/>
                  </a:lnTo>
                  <a:lnTo>
                    <a:pt x="605" y="264"/>
                  </a:lnTo>
                  <a:lnTo>
                    <a:pt x="602" y="267"/>
                  </a:lnTo>
                  <a:lnTo>
                    <a:pt x="599" y="269"/>
                  </a:lnTo>
                  <a:lnTo>
                    <a:pt x="595" y="272"/>
                  </a:lnTo>
                  <a:lnTo>
                    <a:pt x="592" y="274"/>
                  </a:lnTo>
                  <a:lnTo>
                    <a:pt x="589" y="276"/>
                  </a:lnTo>
                  <a:lnTo>
                    <a:pt x="582" y="277"/>
                  </a:lnTo>
                  <a:lnTo>
                    <a:pt x="577" y="277"/>
                  </a:lnTo>
                  <a:lnTo>
                    <a:pt x="574" y="277"/>
                  </a:lnTo>
                  <a:lnTo>
                    <a:pt x="570" y="277"/>
                  </a:lnTo>
                  <a:lnTo>
                    <a:pt x="567" y="277"/>
                  </a:lnTo>
                  <a:lnTo>
                    <a:pt x="563" y="277"/>
                  </a:lnTo>
                  <a:lnTo>
                    <a:pt x="562" y="279"/>
                  </a:lnTo>
                  <a:lnTo>
                    <a:pt x="560" y="284"/>
                  </a:lnTo>
                  <a:lnTo>
                    <a:pt x="558" y="287"/>
                  </a:lnTo>
                  <a:lnTo>
                    <a:pt x="558" y="292"/>
                  </a:lnTo>
                  <a:lnTo>
                    <a:pt x="557" y="297"/>
                  </a:lnTo>
                  <a:lnTo>
                    <a:pt x="557" y="302"/>
                  </a:lnTo>
                  <a:lnTo>
                    <a:pt x="557" y="307"/>
                  </a:lnTo>
                  <a:lnTo>
                    <a:pt x="560" y="311"/>
                  </a:lnTo>
                  <a:lnTo>
                    <a:pt x="562" y="314"/>
                  </a:lnTo>
                  <a:lnTo>
                    <a:pt x="565" y="316"/>
                  </a:lnTo>
                  <a:lnTo>
                    <a:pt x="568" y="319"/>
                  </a:lnTo>
                  <a:lnTo>
                    <a:pt x="570" y="323"/>
                  </a:lnTo>
                  <a:lnTo>
                    <a:pt x="572" y="326"/>
                  </a:lnTo>
                  <a:lnTo>
                    <a:pt x="572" y="331"/>
                  </a:lnTo>
                  <a:lnTo>
                    <a:pt x="570" y="336"/>
                  </a:lnTo>
                  <a:lnTo>
                    <a:pt x="568" y="343"/>
                  </a:lnTo>
                  <a:lnTo>
                    <a:pt x="563" y="349"/>
                  </a:lnTo>
                  <a:lnTo>
                    <a:pt x="562" y="355"/>
                  </a:lnTo>
                  <a:lnTo>
                    <a:pt x="560" y="358"/>
                  </a:lnTo>
                  <a:lnTo>
                    <a:pt x="558" y="361"/>
                  </a:lnTo>
                  <a:lnTo>
                    <a:pt x="558" y="365"/>
                  </a:lnTo>
                  <a:lnTo>
                    <a:pt x="558" y="368"/>
                  </a:lnTo>
                  <a:lnTo>
                    <a:pt x="558" y="370"/>
                  </a:lnTo>
                  <a:lnTo>
                    <a:pt x="558" y="375"/>
                  </a:lnTo>
                  <a:lnTo>
                    <a:pt x="557" y="378"/>
                  </a:lnTo>
                  <a:lnTo>
                    <a:pt x="555" y="380"/>
                  </a:lnTo>
                  <a:lnTo>
                    <a:pt x="552" y="381"/>
                  </a:lnTo>
                  <a:lnTo>
                    <a:pt x="548" y="383"/>
                  </a:lnTo>
                  <a:lnTo>
                    <a:pt x="543" y="386"/>
                  </a:lnTo>
                  <a:lnTo>
                    <a:pt x="538" y="390"/>
                  </a:lnTo>
                  <a:lnTo>
                    <a:pt x="533" y="391"/>
                  </a:lnTo>
                  <a:lnTo>
                    <a:pt x="530" y="395"/>
                  </a:lnTo>
                  <a:lnTo>
                    <a:pt x="528" y="397"/>
                  </a:lnTo>
                  <a:lnTo>
                    <a:pt x="528" y="400"/>
                  </a:lnTo>
                  <a:lnTo>
                    <a:pt x="530" y="405"/>
                  </a:lnTo>
                  <a:lnTo>
                    <a:pt x="532" y="408"/>
                  </a:lnTo>
                  <a:lnTo>
                    <a:pt x="533" y="412"/>
                  </a:lnTo>
                  <a:lnTo>
                    <a:pt x="533" y="413"/>
                  </a:lnTo>
                  <a:lnTo>
                    <a:pt x="535" y="417"/>
                  </a:lnTo>
                  <a:lnTo>
                    <a:pt x="533" y="418"/>
                  </a:lnTo>
                  <a:lnTo>
                    <a:pt x="533" y="418"/>
                  </a:lnTo>
                  <a:lnTo>
                    <a:pt x="532" y="420"/>
                  </a:lnTo>
                  <a:lnTo>
                    <a:pt x="530" y="422"/>
                  </a:lnTo>
                  <a:lnTo>
                    <a:pt x="528" y="423"/>
                  </a:lnTo>
                  <a:lnTo>
                    <a:pt x="526" y="425"/>
                  </a:lnTo>
                  <a:lnTo>
                    <a:pt x="526" y="427"/>
                  </a:lnTo>
                  <a:lnTo>
                    <a:pt x="525" y="425"/>
                  </a:lnTo>
                  <a:lnTo>
                    <a:pt x="523" y="423"/>
                  </a:lnTo>
                  <a:lnTo>
                    <a:pt x="521" y="420"/>
                  </a:lnTo>
                  <a:lnTo>
                    <a:pt x="518" y="417"/>
                  </a:lnTo>
                  <a:lnTo>
                    <a:pt x="515" y="413"/>
                  </a:lnTo>
                  <a:lnTo>
                    <a:pt x="511" y="410"/>
                  </a:lnTo>
                  <a:lnTo>
                    <a:pt x="508" y="407"/>
                  </a:lnTo>
                  <a:lnTo>
                    <a:pt x="506" y="405"/>
                  </a:lnTo>
                  <a:lnTo>
                    <a:pt x="503" y="403"/>
                  </a:lnTo>
                  <a:lnTo>
                    <a:pt x="501" y="402"/>
                  </a:lnTo>
                  <a:lnTo>
                    <a:pt x="500" y="398"/>
                  </a:lnTo>
                  <a:lnTo>
                    <a:pt x="500" y="393"/>
                  </a:lnTo>
                  <a:lnTo>
                    <a:pt x="498" y="391"/>
                  </a:lnTo>
                  <a:lnTo>
                    <a:pt x="496" y="390"/>
                  </a:lnTo>
                  <a:lnTo>
                    <a:pt x="493" y="390"/>
                  </a:lnTo>
                  <a:lnTo>
                    <a:pt x="490" y="390"/>
                  </a:lnTo>
                  <a:lnTo>
                    <a:pt x="486" y="390"/>
                  </a:lnTo>
                  <a:lnTo>
                    <a:pt x="483" y="391"/>
                  </a:lnTo>
                  <a:lnTo>
                    <a:pt x="481" y="391"/>
                  </a:lnTo>
                  <a:lnTo>
                    <a:pt x="479" y="391"/>
                  </a:lnTo>
                  <a:lnTo>
                    <a:pt x="468" y="393"/>
                  </a:lnTo>
                  <a:lnTo>
                    <a:pt x="446" y="395"/>
                  </a:lnTo>
                  <a:lnTo>
                    <a:pt x="419" y="397"/>
                  </a:lnTo>
                  <a:lnTo>
                    <a:pt x="392" y="398"/>
                  </a:lnTo>
                  <a:lnTo>
                    <a:pt x="369" y="400"/>
                  </a:lnTo>
                  <a:lnTo>
                    <a:pt x="352" y="402"/>
                  </a:lnTo>
                  <a:lnTo>
                    <a:pt x="340" y="402"/>
                  </a:lnTo>
                  <a:lnTo>
                    <a:pt x="320" y="402"/>
                  </a:lnTo>
                  <a:lnTo>
                    <a:pt x="293" y="403"/>
                  </a:lnTo>
                  <a:lnTo>
                    <a:pt x="263" y="403"/>
                  </a:lnTo>
                  <a:lnTo>
                    <a:pt x="229" y="403"/>
                  </a:lnTo>
                  <a:lnTo>
                    <a:pt x="195" y="405"/>
                  </a:lnTo>
                  <a:lnTo>
                    <a:pt x="163" y="405"/>
                  </a:lnTo>
                  <a:lnTo>
                    <a:pt x="135" y="405"/>
                  </a:lnTo>
                  <a:lnTo>
                    <a:pt x="111" y="405"/>
                  </a:lnTo>
                  <a:lnTo>
                    <a:pt x="96" y="405"/>
                  </a:lnTo>
                  <a:lnTo>
                    <a:pt x="91" y="405"/>
                  </a:lnTo>
                  <a:lnTo>
                    <a:pt x="91" y="405"/>
                  </a:lnTo>
                  <a:lnTo>
                    <a:pt x="91" y="403"/>
                  </a:lnTo>
                  <a:lnTo>
                    <a:pt x="91" y="402"/>
                  </a:lnTo>
                  <a:lnTo>
                    <a:pt x="90" y="398"/>
                  </a:lnTo>
                  <a:lnTo>
                    <a:pt x="88" y="397"/>
                  </a:lnTo>
                  <a:lnTo>
                    <a:pt x="88" y="395"/>
                  </a:lnTo>
                  <a:lnTo>
                    <a:pt x="86" y="395"/>
                  </a:lnTo>
                  <a:lnTo>
                    <a:pt x="85" y="397"/>
                  </a:lnTo>
                  <a:lnTo>
                    <a:pt x="83" y="397"/>
                  </a:lnTo>
                  <a:lnTo>
                    <a:pt x="83" y="395"/>
                  </a:lnTo>
                  <a:lnTo>
                    <a:pt x="81" y="391"/>
                  </a:lnTo>
                  <a:lnTo>
                    <a:pt x="81" y="388"/>
                  </a:lnTo>
                  <a:lnTo>
                    <a:pt x="81" y="383"/>
                  </a:lnTo>
                  <a:lnTo>
                    <a:pt x="81" y="378"/>
                  </a:lnTo>
                  <a:lnTo>
                    <a:pt x="83" y="373"/>
                  </a:lnTo>
                  <a:lnTo>
                    <a:pt x="83" y="366"/>
                  </a:lnTo>
                  <a:lnTo>
                    <a:pt x="81" y="360"/>
                  </a:lnTo>
                  <a:lnTo>
                    <a:pt x="79" y="355"/>
                  </a:lnTo>
                  <a:lnTo>
                    <a:pt x="78" y="349"/>
                  </a:lnTo>
                  <a:lnTo>
                    <a:pt x="78" y="346"/>
                  </a:lnTo>
                  <a:lnTo>
                    <a:pt x="78" y="341"/>
                  </a:lnTo>
                  <a:lnTo>
                    <a:pt x="78" y="338"/>
                  </a:lnTo>
                  <a:lnTo>
                    <a:pt x="79" y="333"/>
                  </a:lnTo>
                  <a:lnTo>
                    <a:pt x="79" y="328"/>
                  </a:lnTo>
                  <a:lnTo>
                    <a:pt x="79" y="324"/>
                  </a:lnTo>
                  <a:lnTo>
                    <a:pt x="78" y="323"/>
                  </a:lnTo>
                  <a:lnTo>
                    <a:pt x="76" y="319"/>
                  </a:lnTo>
                  <a:lnTo>
                    <a:pt x="74" y="318"/>
                  </a:lnTo>
                  <a:lnTo>
                    <a:pt x="74" y="316"/>
                  </a:lnTo>
                  <a:lnTo>
                    <a:pt x="74" y="313"/>
                  </a:lnTo>
                  <a:lnTo>
                    <a:pt x="74" y="309"/>
                  </a:lnTo>
                  <a:lnTo>
                    <a:pt x="74" y="306"/>
                  </a:lnTo>
                  <a:lnTo>
                    <a:pt x="73" y="302"/>
                  </a:lnTo>
                  <a:lnTo>
                    <a:pt x="71" y="299"/>
                  </a:lnTo>
                  <a:lnTo>
                    <a:pt x="71" y="294"/>
                  </a:lnTo>
                  <a:lnTo>
                    <a:pt x="71" y="291"/>
                  </a:lnTo>
                  <a:lnTo>
                    <a:pt x="71" y="289"/>
                  </a:lnTo>
                  <a:lnTo>
                    <a:pt x="68" y="287"/>
                  </a:lnTo>
                  <a:lnTo>
                    <a:pt x="66" y="286"/>
                  </a:lnTo>
                  <a:lnTo>
                    <a:pt x="63" y="282"/>
                  </a:lnTo>
                  <a:lnTo>
                    <a:pt x="59" y="281"/>
                  </a:lnTo>
                  <a:lnTo>
                    <a:pt x="58" y="277"/>
                  </a:lnTo>
                  <a:lnTo>
                    <a:pt x="58" y="276"/>
                  </a:lnTo>
                  <a:lnTo>
                    <a:pt x="58" y="274"/>
                  </a:lnTo>
                  <a:lnTo>
                    <a:pt x="58" y="272"/>
                  </a:lnTo>
                  <a:lnTo>
                    <a:pt x="56" y="267"/>
                  </a:lnTo>
                  <a:lnTo>
                    <a:pt x="56" y="262"/>
                  </a:lnTo>
                  <a:lnTo>
                    <a:pt x="56" y="255"/>
                  </a:lnTo>
                  <a:lnTo>
                    <a:pt x="58" y="250"/>
                  </a:lnTo>
                  <a:lnTo>
                    <a:pt x="59" y="245"/>
                  </a:lnTo>
                  <a:lnTo>
                    <a:pt x="59" y="242"/>
                  </a:lnTo>
                  <a:lnTo>
                    <a:pt x="59" y="240"/>
                  </a:lnTo>
                  <a:lnTo>
                    <a:pt x="56" y="237"/>
                  </a:lnTo>
                  <a:lnTo>
                    <a:pt x="54" y="234"/>
                  </a:lnTo>
                  <a:lnTo>
                    <a:pt x="51" y="230"/>
                  </a:lnTo>
                  <a:lnTo>
                    <a:pt x="49" y="225"/>
                  </a:lnTo>
                  <a:lnTo>
                    <a:pt x="46" y="222"/>
                  </a:lnTo>
                  <a:lnTo>
                    <a:pt x="46" y="218"/>
                  </a:lnTo>
                  <a:lnTo>
                    <a:pt x="42" y="215"/>
                  </a:lnTo>
                  <a:lnTo>
                    <a:pt x="41" y="212"/>
                  </a:lnTo>
                  <a:lnTo>
                    <a:pt x="37" y="208"/>
                  </a:lnTo>
                  <a:lnTo>
                    <a:pt x="34" y="205"/>
                  </a:lnTo>
                  <a:lnTo>
                    <a:pt x="32" y="202"/>
                  </a:lnTo>
                  <a:lnTo>
                    <a:pt x="31" y="200"/>
                  </a:lnTo>
                  <a:lnTo>
                    <a:pt x="29" y="197"/>
                  </a:lnTo>
                  <a:lnTo>
                    <a:pt x="29" y="193"/>
                  </a:lnTo>
                  <a:lnTo>
                    <a:pt x="27" y="186"/>
                  </a:lnTo>
                  <a:lnTo>
                    <a:pt x="27" y="173"/>
                  </a:lnTo>
                  <a:lnTo>
                    <a:pt x="27" y="161"/>
                  </a:lnTo>
                  <a:lnTo>
                    <a:pt x="26" y="153"/>
                  </a:lnTo>
                  <a:lnTo>
                    <a:pt x="24" y="150"/>
                  </a:lnTo>
                  <a:lnTo>
                    <a:pt x="22" y="146"/>
                  </a:lnTo>
                  <a:lnTo>
                    <a:pt x="19" y="143"/>
                  </a:lnTo>
                  <a:lnTo>
                    <a:pt x="16" y="138"/>
                  </a:lnTo>
                  <a:lnTo>
                    <a:pt x="12" y="134"/>
                  </a:lnTo>
                  <a:lnTo>
                    <a:pt x="11" y="131"/>
                  </a:lnTo>
                  <a:lnTo>
                    <a:pt x="9" y="128"/>
                  </a:lnTo>
                  <a:lnTo>
                    <a:pt x="7" y="128"/>
                  </a:lnTo>
                  <a:lnTo>
                    <a:pt x="6" y="126"/>
                  </a:lnTo>
                  <a:lnTo>
                    <a:pt x="4" y="123"/>
                  </a:lnTo>
                  <a:lnTo>
                    <a:pt x="2" y="119"/>
                  </a:lnTo>
                  <a:lnTo>
                    <a:pt x="0" y="119"/>
                  </a:lnTo>
                  <a:lnTo>
                    <a:pt x="0" y="118"/>
                  </a:lnTo>
                  <a:lnTo>
                    <a:pt x="0" y="116"/>
                  </a:lnTo>
                  <a:lnTo>
                    <a:pt x="2" y="111"/>
                  </a:lnTo>
                  <a:lnTo>
                    <a:pt x="6" y="102"/>
                  </a:lnTo>
                  <a:lnTo>
                    <a:pt x="11" y="94"/>
                  </a:lnTo>
                  <a:lnTo>
                    <a:pt x="14" y="87"/>
                  </a:lnTo>
                  <a:lnTo>
                    <a:pt x="17" y="77"/>
                  </a:lnTo>
                  <a:lnTo>
                    <a:pt x="17" y="67"/>
                  </a:lnTo>
                  <a:lnTo>
                    <a:pt x="16" y="57"/>
                  </a:lnTo>
                  <a:lnTo>
                    <a:pt x="14" y="55"/>
                  </a:lnTo>
                  <a:lnTo>
                    <a:pt x="11" y="54"/>
                  </a:lnTo>
                  <a:lnTo>
                    <a:pt x="9" y="54"/>
                  </a:lnTo>
                  <a:lnTo>
                    <a:pt x="7" y="54"/>
                  </a:lnTo>
                  <a:lnTo>
                    <a:pt x="6" y="52"/>
                  </a:lnTo>
                  <a:lnTo>
                    <a:pt x="6" y="50"/>
                  </a:lnTo>
                  <a:lnTo>
                    <a:pt x="7" y="47"/>
                  </a:lnTo>
                  <a:lnTo>
                    <a:pt x="11" y="44"/>
                  </a:lnTo>
                  <a:lnTo>
                    <a:pt x="12" y="40"/>
                  </a:lnTo>
                  <a:lnTo>
                    <a:pt x="12" y="35"/>
                  </a:lnTo>
                  <a:lnTo>
                    <a:pt x="12" y="32"/>
                  </a:lnTo>
                  <a:lnTo>
                    <a:pt x="11" y="29"/>
                  </a:lnTo>
                  <a:lnTo>
                    <a:pt x="9" y="25"/>
                  </a:lnTo>
                  <a:lnTo>
                    <a:pt x="7" y="22"/>
                  </a:lnTo>
                  <a:lnTo>
                    <a:pt x="6" y="18"/>
                  </a:lnTo>
                  <a:lnTo>
                    <a:pt x="6" y="17"/>
                  </a:lnTo>
                  <a:lnTo>
                    <a:pt x="441" y="7"/>
                  </a:lnTo>
                  <a:lnTo>
                    <a:pt x="456" y="5"/>
                  </a:lnTo>
                  <a:lnTo>
                    <a:pt x="474" y="3"/>
                  </a:lnTo>
                  <a:lnTo>
                    <a:pt x="493" y="3"/>
                  </a:lnTo>
                  <a:lnTo>
                    <a:pt x="508" y="2"/>
                  </a:lnTo>
                  <a:lnTo>
                    <a:pt x="520" y="0"/>
                  </a:lnTo>
                  <a:lnTo>
                    <a:pt x="52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 name="Freeform 67"/>
            <p:cNvSpPr>
              <a:spLocks/>
            </p:cNvSpPr>
            <p:nvPr/>
          </p:nvSpPr>
          <p:spPr bwMode="auto">
            <a:xfrm>
              <a:off x="6684138" y="5059832"/>
              <a:ext cx="414803" cy="380302"/>
            </a:xfrm>
            <a:custGeom>
              <a:avLst/>
              <a:gdLst>
                <a:gd name="T0" fmla="*/ 484 w 529"/>
                <a:gd name="T1" fmla="*/ 23 h 485"/>
                <a:gd name="T2" fmla="*/ 463 w 529"/>
                <a:gd name="T3" fmla="*/ 53 h 485"/>
                <a:gd name="T4" fmla="*/ 467 w 529"/>
                <a:gd name="T5" fmla="*/ 67 h 485"/>
                <a:gd name="T6" fmla="*/ 497 w 529"/>
                <a:gd name="T7" fmla="*/ 67 h 485"/>
                <a:gd name="T8" fmla="*/ 529 w 529"/>
                <a:gd name="T9" fmla="*/ 72 h 485"/>
                <a:gd name="T10" fmla="*/ 524 w 529"/>
                <a:gd name="T11" fmla="*/ 79 h 485"/>
                <a:gd name="T12" fmla="*/ 522 w 529"/>
                <a:gd name="T13" fmla="*/ 87 h 485"/>
                <a:gd name="T14" fmla="*/ 512 w 529"/>
                <a:gd name="T15" fmla="*/ 97 h 485"/>
                <a:gd name="T16" fmla="*/ 505 w 529"/>
                <a:gd name="T17" fmla="*/ 109 h 485"/>
                <a:gd name="T18" fmla="*/ 505 w 529"/>
                <a:gd name="T19" fmla="*/ 119 h 485"/>
                <a:gd name="T20" fmla="*/ 495 w 529"/>
                <a:gd name="T21" fmla="*/ 132 h 485"/>
                <a:gd name="T22" fmla="*/ 500 w 529"/>
                <a:gd name="T23" fmla="*/ 141 h 485"/>
                <a:gd name="T24" fmla="*/ 489 w 529"/>
                <a:gd name="T25" fmla="*/ 137 h 485"/>
                <a:gd name="T26" fmla="*/ 484 w 529"/>
                <a:gd name="T27" fmla="*/ 147 h 485"/>
                <a:gd name="T28" fmla="*/ 495 w 529"/>
                <a:gd name="T29" fmla="*/ 156 h 485"/>
                <a:gd name="T30" fmla="*/ 499 w 529"/>
                <a:gd name="T31" fmla="*/ 168 h 485"/>
                <a:gd name="T32" fmla="*/ 494 w 529"/>
                <a:gd name="T33" fmla="*/ 178 h 485"/>
                <a:gd name="T34" fmla="*/ 484 w 529"/>
                <a:gd name="T35" fmla="*/ 184 h 485"/>
                <a:gd name="T36" fmla="*/ 474 w 529"/>
                <a:gd name="T37" fmla="*/ 198 h 485"/>
                <a:gd name="T38" fmla="*/ 479 w 529"/>
                <a:gd name="T39" fmla="*/ 210 h 485"/>
                <a:gd name="T40" fmla="*/ 463 w 529"/>
                <a:gd name="T41" fmla="*/ 220 h 485"/>
                <a:gd name="T42" fmla="*/ 455 w 529"/>
                <a:gd name="T43" fmla="*/ 230 h 485"/>
                <a:gd name="T44" fmla="*/ 448 w 529"/>
                <a:gd name="T45" fmla="*/ 238 h 485"/>
                <a:gd name="T46" fmla="*/ 445 w 529"/>
                <a:gd name="T47" fmla="*/ 245 h 485"/>
                <a:gd name="T48" fmla="*/ 450 w 529"/>
                <a:gd name="T49" fmla="*/ 247 h 485"/>
                <a:gd name="T50" fmla="*/ 448 w 529"/>
                <a:gd name="T51" fmla="*/ 257 h 485"/>
                <a:gd name="T52" fmla="*/ 445 w 529"/>
                <a:gd name="T53" fmla="*/ 263 h 485"/>
                <a:gd name="T54" fmla="*/ 448 w 529"/>
                <a:gd name="T55" fmla="*/ 275 h 485"/>
                <a:gd name="T56" fmla="*/ 432 w 529"/>
                <a:gd name="T57" fmla="*/ 287 h 485"/>
                <a:gd name="T58" fmla="*/ 428 w 529"/>
                <a:gd name="T59" fmla="*/ 300 h 485"/>
                <a:gd name="T60" fmla="*/ 420 w 529"/>
                <a:gd name="T61" fmla="*/ 305 h 485"/>
                <a:gd name="T62" fmla="*/ 413 w 529"/>
                <a:gd name="T63" fmla="*/ 314 h 485"/>
                <a:gd name="T64" fmla="*/ 413 w 529"/>
                <a:gd name="T65" fmla="*/ 322 h 485"/>
                <a:gd name="T66" fmla="*/ 421 w 529"/>
                <a:gd name="T67" fmla="*/ 329 h 485"/>
                <a:gd name="T68" fmla="*/ 408 w 529"/>
                <a:gd name="T69" fmla="*/ 337 h 485"/>
                <a:gd name="T70" fmla="*/ 400 w 529"/>
                <a:gd name="T71" fmla="*/ 339 h 485"/>
                <a:gd name="T72" fmla="*/ 400 w 529"/>
                <a:gd name="T73" fmla="*/ 344 h 485"/>
                <a:gd name="T74" fmla="*/ 403 w 529"/>
                <a:gd name="T75" fmla="*/ 364 h 485"/>
                <a:gd name="T76" fmla="*/ 391 w 529"/>
                <a:gd name="T77" fmla="*/ 369 h 485"/>
                <a:gd name="T78" fmla="*/ 393 w 529"/>
                <a:gd name="T79" fmla="*/ 378 h 485"/>
                <a:gd name="T80" fmla="*/ 384 w 529"/>
                <a:gd name="T81" fmla="*/ 388 h 485"/>
                <a:gd name="T82" fmla="*/ 388 w 529"/>
                <a:gd name="T83" fmla="*/ 405 h 485"/>
                <a:gd name="T84" fmla="*/ 391 w 529"/>
                <a:gd name="T85" fmla="*/ 425 h 485"/>
                <a:gd name="T86" fmla="*/ 398 w 529"/>
                <a:gd name="T87" fmla="*/ 447 h 485"/>
                <a:gd name="T88" fmla="*/ 395 w 529"/>
                <a:gd name="T89" fmla="*/ 458 h 485"/>
                <a:gd name="T90" fmla="*/ 289 w 529"/>
                <a:gd name="T91" fmla="*/ 482 h 485"/>
                <a:gd name="T92" fmla="*/ 74 w 529"/>
                <a:gd name="T93" fmla="*/ 485 h 485"/>
                <a:gd name="T94" fmla="*/ 67 w 529"/>
                <a:gd name="T95" fmla="*/ 415 h 485"/>
                <a:gd name="T96" fmla="*/ 43 w 529"/>
                <a:gd name="T97" fmla="*/ 415 h 485"/>
                <a:gd name="T98" fmla="*/ 30 w 529"/>
                <a:gd name="T99" fmla="*/ 415 h 485"/>
                <a:gd name="T100" fmla="*/ 25 w 529"/>
                <a:gd name="T101" fmla="*/ 384 h 485"/>
                <a:gd name="T102" fmla="*/ 23 w 529"/>
                <a:gd name="T103" fmla="*/ 270 h 485"/>
                <a:gd name="T104" fmla="*/ 15 w 529"/>
                <a:gd name="T105" fmla="*/ 129 h 485"/>
                <a:gd name="T106" fmla="*/ 0 w 529"/>
                <a:gd name="T107" fmla="*/ 25 h 485"/>
                <a:gd name="T108" fmla="*/ 124 w 529"/>
                <a:gd name="T109" fmla="*/ 16 h 485"/>
                <a:gd name="T110" fmla="*/ 329 w 529"/>
                <a:gd name="T111" fmla="*/ 6 h 485"/>
                <a:gd name="T112" fmla="*/ 433 w 529"/>
                <a:gd name="T113" fmla="*/ 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9" h="485">
                  <a:moveTo>
                    <a:pt x="452" y="0"/>
                  </a:moveTo>
                  <a:lnTo>
                    <a:pt x="467" y="1"/>
                  </a:lnTo>
                  <a:lnTo>
                    <a:pt x="475" y="3"/>
                  </a:lnTo>
                  <a:lnTo>
                    <a:pt x="482" y="13"/>
                  </a:lnTo>
                  <a:lnTo>
                    <a:pt x="484" y="23"/>
                  </a:lnTo>
                  <a:lnTo>
                    <a:pt x="480" y="35"/>
                  </a:lnTo>
                  <a:lnTo>
                    <a:pt x="475" y="40"/>
                  </a:lnTo>
                  <a:lnTo>
                    <a:pt x="472" y="43"/>
                  </a:lnTo>
                  <a:lnTo>
                    <a:pt x="467" y="48"/>
                  </a:lnTo>
                  <a:lnTo>
                    <a:pt x="463" y="53"/>
                  </a:lnTo>
                  <a:lnTo>
                    <a:pt x="460" y="57"/>
                  </a:lnTo>
                  <a:lnTo>
                    <a:pt x="460" y="62"/>
                  </a:lnTo>
                  <a:lnTo>
                    <a:pt x="460" y="65"/>
                  </a:lnTo>
                  <a:lnTo>
                    <a:pt x="463" y="67"/>
                  </a:lnTo>
                  <a:lnTo>
                    <a:pt x="467" y="67"/>
                  </a:lnTo>
                  <a:lnTo>
                    <a:pt x="470" y="68"/>
                  </a:lnTo>
                  <a:lnTo>
                    <a:pt x="474" y="68"/>
                  </a:lnTo>
                  <a:lnTo>
                    <a:pt x="477" y="68"/>
                  </a:lnTo>
                  <a:lnTo>
                    <a:pt x="484" y="67"/>
                  </a:lnTo>
                  <a:lnTo>
                    <a:pt x="497" y="67"/>
                  </a:lnTo>
                  <a:lnTo>
                    <a:pt x="512" y="65"/>
                  </a:lnTo>
                  <a:lnTo>
                    <a:pt x="527" y="63"/>
                  </a:lnTo>
                  <a:lnTo>
                    <a:pt x="527" y="67"/>
                  </a:lnTo>
                  <a:lnTo>
                    <a:pt x="529" y="70"/>
                  </a:lnTo>
                  <a:lnTo>
                    <a:pt x="529" y="72"/>
                  </a:lnTo>
                  <a:lnTo>
                    <a:pt x="527" y="74"/>
                  </a:lnTo>
                  <a:lnTo>
                    <a:pt x="527" y="75"/>
                  </a:lnTo>
                  <a:lnTo>
                    <a:pt x="524" y="77"/>
                  </a:lnTo>
                  <a:lnTo>
                    <a:pt x="524" y="77"/>
                  </a:lnTo>
                  <a:lnTo>
                    <a:pt x="524" y="79"/>
                  </a:lnTo>
                  <a:lnTo>
                    <a:pt x="524" y="79"/>
                  </a:lnTo>
                  <a:lnTo>
                    <a:pt x="526" y="80"/>
                  </a:lnTo>
                  <a:lnTo>
                    <a:pt x="526" y="82"/>
                  </a:lnTo>
                  <a:lnTo>
                    <a:pt x="524" y="84"/>
                  </a:lnTo>
                  <a:lnTo>
                    <a:pt x="522" y="87"/>
                  </a:lnTo>
                  <a:lnTo>
                    <a:pt x="521" y="89"/>
                  </a:lnTo>
                  <a:lnTo>
                    <a:pt x="521" y="90"/>
                  </a:lnTo>
                  <a:lnTo>
                    <a:pt x="519" y="92"/>
                  </a:lnTo>
                  <a:lnTo>
                    <a:pt x="516" y="94"/>
                  </a:lnTo>
                  <a:lnTo>
                    <a:pt x="512" y="97"/>
                  </a:lnTo>
                  <a:lnTo>
                    <a:pt x="509" y="99"/>
                  </a:lnTo>
                  <a:lnTo>
                    <a:pt x="505" y="100"/>
                  </a:lnTo>
                  <a:lnTo>
                    <a:pt x="504" y="104"/>
                  </a:lnTo>
                  <a:lnTo>
                    <a:pt x="504" y="107"/>
                  </a:lnTo>
                  <a:lnTo>
                    <a:pt x="505" y="109"/>
                  </a:lnTo>
                  <a:lnTo>
                    <a:pt x="505" y="110"/>
                  </a:lnTo>
                  <a:lnTo>
                    <a:pt x="507" y="112"/>
                  </a:lnTo>
                  <a:lnTo>
                    <a:pt x="509" y="114"/>
                  </a:lnTo>
                  <a:lnTo>
                    <a:pt x="507" y="116"/>
                  </a:lnTo>
                  <a:lnTo>
                    <a:pt x="505" y="119"/>
                  </a:lnTo>
                  <a:lnTo>
                    <a:pt x="502" y="122"/>
                  </a:lnTo>
                  <a:lnTo>
                    <a:pt x="499" y="124"/>
                  </a:lnTo>
                  <a:lnTo>
                    <a:pt x="497" y="127"/>
                  </a:lnTo>
                  <a:lnTo>
                    <a:pt x="495" y="129"/>
                  </a:lnTo>
                  <a:lnTo>
                    <a:pt x="495" y="132"/>
                  </a:lnTo>
                  <a:lnTo>
                    <a:pt x="497" y="134"/>
                  </a:lnTo>
                  <a:lnTo>
                    <a:pt x="499" y="136"/>
                  </a:lnTo>
                  <a:lnTo>
                    <a:pt x="500" y="137"/>
                  </a:lnTo>
                  <a:lnTo>
                    <a:pt x="500" y="139"/>
                  </a:lnTo>
                  <a:lnTo>
                    <a:pt x="500" y="141"/>
                  </a:lnTo>
                  <a:lnTo>
                    <a:pt x="500" y="142"/>
                  </a:lnTo>
                  <a:lnTo>
                    <a:pt x="497" y="141"/>
                  </a:lnTo>
                  <a:lnTo>
                    <a:pt x="494" y="141"/>
                  </a:lnTo>
                  <a:lnTo>
                    <a:pt x="490" y="139"/>
                  </a:lnTo>
                  <a:lnTo>
                    <a:pt x="489" y="137"/>
                  </a:lnTo>
                  <a:lnTo>
                    <a:pt x="487" y="136"/>
                  </a:lnTo>
                  <a:lnTo>
                    <a:pt x="485" y="136"/>
                  </a:lnTo>
                  <a:lnTo>
                    <a:pt x="485" y="139"/>
                  </a:lnTo>
                  <a:lnTo>
                    <a:pt x="484" y="142"/>
                  </a:lnTo>
                  <a:lnTo>
                    <a:pt x="484" y="147"/>
                  </a:lnTo>
                  <a:lnTo>
                    <a:pt x="484" y="149"/>
                  </a:lnTo>
                  <a:lnTo>
                    <a:pt x="487" y="152"/>
                  </a:lnTo>
                  <a:lnTo>
                    <a:pt x="489" y="152"/>
                  </a:lnTo>
                  <a:lnTo>
                    <a:pt x="492" y="154"/>
                  </a:lnTo>
                  <a:lnTo>
                    <a:pt x="495" y="156"/>
                  </a:lnTo>
                  <a:lnTo>
                    <a:pt x="499" y="158"/>
                  </a:lnTo>
                  <a:lnTo>
                    <a:pt x="500" y="159"/>
                  </a:lnTo>
                  <a:lnTo>
                    <a:pt x="500" y="161"/>
                  </a:lnTo>
                  <a:lnTo>
                    <a:pt x="500" y="164"/>
                  </a:lnTo>
                  <a:lnTo>
                    <a:pt x="499" y="168"/>
                  </a:lnTo>
                  <a:lnTo>
                    <a:pt x="499" y="169"/>
                  </a:lnTo>
                  <a:lnTo>
                    <a:pt x="499" y="173"/>
                  </a:lnTo>
                  <a:lnTo>
                    <a:pt x="499" y="174"/>
                  </a:lnTo>
                  <a:lnTo>
                    <a:pt x="497" y="176"/>
                  </a:lnTo>
                  <a:lnTo>
                    <a:pt x="494" y="178"/>
                  </a:lnTo>
                  <a:lnTo>
                    <a:pt x="490" y="179"/>
                  </a:lnTo>
                  <a:lnTo>
                    <a:pt x="487" y="181"/>
                  </a:lnTo>
                  <a:lnTo>
                    <a:pt x="485" y="181"/>
                  </a:lnTo>
                  <a:lnTo>
                    <a:pt x="485" y="183"/>
                  </a:lnTo>
                  <a:lnTo>
                    <a:pt x="484" y="184"/>
                  </a:lnTo>
                  <a:lnTo>
                    <a:pt x="480" y="186"/>
                  </a:lnTo>
                  <a:lnTo>
                    <a:pt x="477" y="189"/>
                  </a:lnTo>
                  <a:lnTo>
                    <a:pt x="475" y="193"/>
                  </a:lnTo>
                  <a:lnTo>
                    <a:pt x="475" y="194"/>
                  </a:lnTo>
                  <a:lnTo>
                    <a:pt x="474" y="198"/>
                  </a:lnTo>
                  <a:lnTo>
                    <a:pt x="474" y="201"/>
                  </a:lnTo>
                  <a:lnTo>
                    <a:pt x="475" y="203"/>
                  </a:lnTo>
                  <a:lnTo>
                    <a:pt x="475" y="206"/>
                  </a:lnTo>
                  <a:lnTo>
                    <a:pt x="477" y="208"/>
                  </a:lnTo>
                  <a:lnTo>
                    <a:pt x="479" y="210"/>
                  </a:lnTo>
                  <a:lnTo>
                    <a:pt x="479" y="211"/>
                  </a:lnTo>
                  <a:lnTo>
                    <a:pt x="477" y="215"/>
                  </a:lnTo>
                  <a:lnTo>
                    <a:pt x="474" y="216"/>
                  </a:lnTo>
                  <a:lnTo>
                    <a:pt x="468" y="218"/>
                  </a:lnTo>
                  <a:lnTo>
                    <a:pt x="463" y="220"/>
                  </a:lnTo>
                  <a:lnTo>
                    <a:pt x="462" y="220"/>
                  </a:lnTo>
                  <a:lnTo>
                    <a:pt x="458" y="221"/>
                  </a:lnTo>
                  <a:lnTo>
                    <a:pt x="457" y="223"/>
                  </a:lnTo>
                  <a:lnTo>
                    <a:pt x="455" y="226"/>
                  </a:lnTo>
                  <a:lnTo>
                    <a:pt x="455" y="230"/>
                  </a:lnTo>
                  <a:lnTo>
                    <a:pt x="453" y="231"/>
                  </a:lnTo>
                  <a:lnTo>
                    <a:pt x="452" y="231"/>
                  </a:lnTo>
                  <a:lnTo>
                    <a:pt x="450" y="233"/>
                  </a:lnTo>
                  <a:lnTo>
                    <a:pt x="450" y="237"/>
                  </a:lnTo>
                  <a:lnTo>
                    <a:pt x="448" y="238"/>
                  </a:lnTo>
                  <a:lnTo>
                    <a:pt x="447" y="240"/>
                  </a:lnTo>
                  <a:lnTo>
                    <a:pt x="445" y="242"/>
                  </a:lnTo>
                  <a:lnTo>
                    <a:pt x="445" y="243"/>
                  </a:lnTo>
                  <a:lnTo>
                    <a:pt x="445" y="243"/>
                  </a:lnTo>
                  <a:lnTo>
                    <a:pt x="445" y="245"/>
                  </a:lnTo>
                  <a:lnTo>
                    <a:pt x="447" y="247"/>
                  </a:lnTo>
                  <a:lnTo>
                    <a:pt x="448" y="247"/>
                  </a:lnTo>
                  <a:lnTo>
                    <a:pt x="448" y="247"/>
                  </a:lnTo>
                  <a:lnTo>
                    <a:pt x="450" y="247"/>
                  </a:lnTo>
                  <a:lnTo>
                    <a:pt x="450" y="247"/>
                  </a:lnTo>
                  <a:lnTo>
                    <a:pt x="450" y="250"/>
                  </a:lnTo>
                  <a:lnTo>
                    <a:pt x="448" y="252"/>
                  </a:lnTo>
                  <a:lnTo>
                    <a:pt x="448" y="253"/>
                  </a:lnTo>
                  <a:lnTo>
                    <a:pt x="448" y="255"/>
                  </a:lnTo>
                  <a:lnTo>
                    <a:pt x="448" y="257"/>
                  </a:lnTo>
                  <a:lnTo>
                    <a:pt x="447" y="260"/>
                  </a:lnTo>
                  <a:lnTo>
                    <a:pt x="447" y="262"/>
                  </a:lnTo>
                  <a:lnTo>
                    <a:pt x="447" y="263"/>
                  </a:lnTo>
                  <a:lnTo>
                    <a:pt x="445" y="263"/>
                  </a:lnTo>
                  <a:lnTo>
                    <a:pt x="445" y="263"/>
                  </a:lnTo>
                  <a:lnTo>
                    <a:pt x="445" y="265"/>
                  </a:lnTo>
                  <a:lnTo>
                    <a:pt x="447" y="267"/>
                  </a:lnTo>
                  <a:lnTo>
                    <a:pt x="448" y="270"/>
                  </a:lnTo>
                  <a:lnTo>
                    <a:pt x="448" y="273"/>
                  </a:lnTo>
                  <a:lnTo>
                    <a:pt x="448" y="275"/>
                  </a:lnTo>
                  <a:lnTo>
                    <a:pt x="447" y="277"/>
                  </a:lnTo>
                  <a:lnTo>
                    <a:pt x="443" y="280"/>
                  </a:lnTo>
                  <a:lnTo>
                    <a:pt x="438" y="284"/>
                  </a:lnTo>
                  <a:lnTo>
                    <a:pt x="433" y="285"/>
                  </a:lnTo>
                  <a:lnTo>
                    <a:pt x="432" y="287"/>
                  </a:lnTo>
                  <a:lnTo>
                    <a:pt x="430" y="289"/>
                  </a:lnTo>
                  <a:lnTo>
                    <a:pt x="428" y="290"/>
                  </a:lnTo>
                  <a:lnTo>
                    <a:pt x="428" y="294"/>
                  </a:lnTo>
                  <a:lnTo>
                    <a:pt x="428" y="297"/>
                  </a:lnTo>
                  <a:lnTo>
                    <a:pt x="428" y="300"/>
                  </a:lnTo>
                  <a:lnTo>
                    <a:pt x="428" y="300"/>
                  </a:lnTo>
                  <a:lnTo>
                    <a:pt x="428" y="302"/>
                  </a:lnTo>
                  <a:lnTo>
                    <a:pt x="425" y="304"/>
                  </a:lnTo>
                  <a:lnTo>
                    <a:pt x="423" y="305"/>
                  </a:lnTo>
                  <a:lnTo>
                    <a:pt x="420" y="305"/>
                  </a:lnTo>
                  <a:lnTo>
                    <a:pt x="418" y="305"/>
                  </a:lnTo>
                  <a:lnTo>
                    <a:pt x="416" y="305"/>
                  </a:lnTo>
                  <a:lnTo>
                    <a:pt x="415" y="307"/>
                  </a:lnTo>
                  <a:lnTo>
                    <a:pt x="413" y="309"/>
                  </a:lnTo>
                  <a:lnTo>
                    <a:pt x="413" y="314"/>
                  </a:lnTo>
                  <a:lnTo>
                    <a:pt x="411" y="315"/>
                  </a:lnTo>
                  <a:lnTo>
                    <a:pt x="411" y="317"/>
                  </a:lnTo>
                  <a:lnTo>
                    <a:pt x="411" y="319"/>
                  </a:lnTo>
                  <a:lnTo>
                    <a:pt x="411" y="321"/>
                  </a:lnTo>
                  <a:lnTo>
                    <a:pt x="413" y="322"/>
                  </a:lnTo>
                  <a:lnTo>
                    <a:pt x="415" y="324"/>
                  </a:lnTo>
                  <a:lnTo>
                    <a:pt x="418" y="326"/>
                  </a:lnTo>
                  <a:lnTo>
                    <a:pt x="420" y="327"/>
                  </a:lnTo>
                  <a:lnTo>
                    <a:pt x="421" y="329"/>
                  </a:lnTo>
                  <a:lnTo>
                    <a:pt x="421" y="329"/>
                  </a:lnTo>
                  <a:lnTo>
                    <a:pt x="420" y="331"/>
                  </a:lnTo>
                  <a:lnTo>
                    <a:pt x="418" y="332"/>
                  </a:lnTo>
                  <a:lnTo>
                    <a:pt x="413" y="334"/>
                  </a:lnTo>
                  <a:lnTo>
                    <a:pt x="410" y="336"/>
                  </a:lnTo>
                  <a:lnTo>
                    <a:pt x="408" y="337"/>
                  </a:lnTo>
                  <a:lnTo>
                    <a:pt x="406" y="337"/>
                  </a:lnTo>
                  <a:lnTo>
                    <a:pt x="405" y="339"/>
                  </a:lnTo>
                  <a:lnTo>
                    <a:pt x="403" y="339"/>
                  </a:lnTo>
                  <a:lnTo>
                    <a:pt x="401" y="339"/>
                  </a:lnTo>
                  <a:lnTo>
                    <a:pt x="400" y="339"/>
                  </a:lnTo>
                  <a:lnTo>
                    <a:pt x="400" y="337"/>
                  </a:lnTo>
                  <a:lnTo>
                    <a:pt x="398" y="337"/>
                  </a:lnTo>
                  <a:lnTo>
                    <a:pt x="398" y="337"/>
                  </a:lnTo>
                  <a:lnTo>
                    <a:pt x="398" y="341"/>
                  </a:lnTo>
                  <a:lnTo>
                    <a:pt x="400" y="344"/>
                  </a:lnTo>
                  <a:lnTo>
                    <a:pt x="400" y="349"/>
                  </a:lnTo>
                  <a:lnTo>
                    <a:pt x="401" y="352"/>
                  </a:lnTo>
                  <a:lnTo>
                    <a:pt x="401" y="357"/>
                  </a:lnTo>
                  <a:lnTo>
                    <a:pt x="403" y="361"/>
                  </a:lnTo>
                  <a:lnTo>
                    <a:pt x="403" y="364"/>
                  </a:lnTo>
                  <a:lnTo>
                    <a:pt x="401" y="366"/>
                  </a:lnTo>
                  <a:lnTo>
                    <a:pt x="400" y="368"/>
                  </a:lnTo>
                  <a:lnTo>
                    <a:pt x="396" y="369"/>
                  </a:lnTo>
                  <a:lnTo>
                    <a:pt x="395" y="369"/>
                  </a:lnTo>
                  <a:lnTo>
                    <a:pt x="391" y="369"/>
                  </a:lnTo>
                  <a:lnTo>
                    <a:pt x="390" y="371"/>
                  </a:lnTo>
                  <a:lnTo>
                    <a:pt x="390" y="374"/>
                  </a:lnTo>
                  <a:lnTo>
                    <a:pt x="391" y="376"/>
                  </a:lnTo>
                  <a:lnTo>
                    <a:pt x="391" y="378"/>
                  </a:lnTo>
                  <a:lnTo>
                    <a:pt x="393" y="378"/>
                  </a:lnTo>
                  <a:lnTo>
                    <a:pt x="393" y="379"/>
                  </a:lnTo>
                  <a:lnTo>
                    <a:pt x="391" y="381"/>
                  </a:lnTo>
                  <a:lnTo>
                    <a:pt x="390" y="383"/>
                  </a:lnTo>
                  <a:lnTo>
                    <a:pt x="386" y="384"/>
                  </a:lnTo>
                  <a:lnTo>
                    <a:pt x="384" y="388"/>
                  </a:lnTo>
                  <a:lnTo>
                    <a:pt x="383" y="389"/>
                  </a:lnTo>
                  <a:lnTo>
                    <a:pt x="383" y="393"/>
                  </a:lnTo>
                  <a:lnTo>
                    <a:pt x="383" y="396"/>
                  </a:lnTo>
                  <a:lnTo>
                    <a:pt x="384" y="401"/>
                  </a:lnTo>
                  <a:lnTo>
                    <a:pt x="388" y="405"/>
                  </a:lnTo>
                  <a:lnTo>
                    <a:pt x="390" y="408"/>
                  </a:lnTo>
                  <a:lnTo>
                    <a:pt x="390" y="413"/>
                  </a:lnTo>
                  <a:lnTo>
                    <a:pt x="390" y="418"/>
                  </a:lnTo>
                  <a:lnTo>
                    <a:pt x="390" y="421"/>
                  </a:lnTo>
                  <a:lnTo>
                    <a:pt x="391" y="425"/>
                  </a:lnTo>
                  <a:lnTo>
                    <a:pt x="395" y="430"/>
                  </a:lnTo>
                  <a:lnTo>
                    <a:pt x="396" y="435"/>
                  </a:lnTo>
                  <a:lnTo>
                    <a:pt x="398" y="440"/>
                  </a:lnTo>
                  <a:lnTo>
                    <a:pt x="398" y="443"/>
                  </a:lnTo>
                  <a:lnTo>
                    <a:pt x="398" y="447"/>
                  </a:lnTo>
                  <a:lnTo>
                    <a:pt x="398" y="448"/>
                  </a:lnTo>
                  <a:lnTo>
                    <a:pt x="398" y="450"/>
                  </a:lnTo>
                  <a:lnTo>
                    <a:pt x="396" y="452"/>
                  </a:lnTo>
                  <a:lnTo>
                    <a:pt x="396" y="455"/>
                  </a:lnTo>
                  <a:lnTo>
                    <a:pt x="395" y="458"/>
                  </a:lnTo>
                  <a:lnTo>
                    <a:pt x="393" y="465"/>
                  </a:lnTo>
                  <a:lnTo>
                    <a:pt x="391" y="472"/>
                  </a:lnTo>
                  <a:lnTo>
                    <a:pt x="391" y="477"/>
                  </a:lnTo>
                  <a:lnTo>
                    <a:pt x="341" y="480"/>
                  </a:lnTo>
                  <a:lnTo>
                    <a:pt x="289" y="482"/>
                  </a:lnTo>
                  <a:lnTo>
                    <a:pt x="235" y="484"/>
                  </a:lnTo>
                  <a:lnTo>
                    <a:pt x="184" y="485"/>
                  </a:lnTo>
                  <a:lnTo>
                    <a:pt x="139" y="485"/>
                  </a:lnTo>
                  <a:lnTo>
                    <a:pt x="100" y="485"/>
                  </a:lnTo>
                  <a:lnTo>
                    <a:pt x="74" y="485"/>
                  </a:lnTo>
                  <a:lnTo>
                    <a:pt x="72" y="460"/>
                  </a:lnTo>
                  <a:lnTo>
                    <a:pt x="72" y="438"/>
                  </a:lnTo>
                  <a:lnTo>
                    <a:pt x="70" y="423"/>
                  </a:lnTo>
                  <a:lnTo>
                    <a:pt x="69" y="418"/>
                  </a:lnTo>
                  <a:lnTo>
                    <a:pt x="67" y="415"/>
                  </a:lnTo>
                  <a:lnTo>
                    <a:pt x="62" y="415"/>
                  </a:lnTo>
                  <a:lnTo>
                    <a:pt x="57" y="415"/>
                  </a:lnTo>
                  <a:lnTo>
                    <a:pt x="52" y="415"/>
                  </a:lnTo>
                  <a:lnTo>
                    <a:pt x="47" y="415"/>
                  </a:lnTo>
                  <a:lnTo>
                    <a:pt x="43" y="415"/>
                  </a:lnTo>
                  <a:lnTo>
                    <a:pt x="40" y="416"/>
                  </a:lnTo>
                  <a:lnTo>
                    <a:pt x="37" y="418"/>
                  </a:lnTo>
                  <a:lnTo>
                    <a:pt x="33" y="418"/>
                  </a:lnTo>
                  <a:lnTo>
                    <a:pt x="32" y="416"/>
                  </a:lnTo>
                  <a:lnTo>
                    <a:pt x="30" y="415"/>
                  </a:lnTo>
                  <a:lnTo>
                    <a:pt x="28" y="411"/>
                  </a:lnTo>
                  <a:lnTo>
                    <a:pt x="27" y="410"/>
                  </a:lnTo>
                  <a:lnTo>
                    <a:pt x="25" y="408"/>
                  </a:lnTo>
                  <a:lnTo>
                    <a:pt x="25" y="406"/>
                  </a:lnTo>
                  <a:lnTo>
                    <a:pt x="25" y="384"/>
                  </a:lnTo>
                  <a:lnTo>
                    <a:pt x="25" y="359"/>
                  </a:lnTo>
                  <a:lnTo>
                    <a:pt x="25" y="337"/>
                  </a:lnTo>
                  <a:lnTo>
                    <a:pt x="25" y="319"/>
                  </a:lnTo>
                  <a:lnTo>
                    <a:pt x="25" y="299"/>
                  </a:lnTo>
                  <a:lnTo>
                    <a:pt x="23" y="270"/>
                  </a:lnTo>
                  <a:lnTo>
                    <a:pt x="23" y="238"/>
                  </a:lnTo>
                  <a:lnTo>
                    <a:pt x="23" y="205"/>
                  </a:lnTo>
                  <a:lnTo>
                    <a:pt x="21" y="176"/>
                  </a:lnTo>
                  <a:lnTo>
                    <a:pt x="20" y="152"/>
                  </a:lnTo>
                  <a:lnTo>
                    <a:pt x="15" y="129"/>
                  </a:lnTo>
                  <a:lnTo>
                    <a:pt x="10" y="100"/>
                  </a:lnTo>
                  <a:lnTo>
                    <a:pt x="6" y="72"/>
                  </a:lnTo>
                  <a:lnTo>
                    <a:pt x="1" y="48"/>
                  </a:lnTo>
                  <a:lnTo>
                    <a:pt x="0" y="28"/>
                  </a:lnTo>
                  <a:lnTo>
                    <a:pt x="0" y="25"/>
                  </a:lnTo>
                  <a:lnTo>
                    <a:pt x="0" y="20"/>
                  </a:lnTo>
                  <a:lnTo>
                    <a:pt x="20" y="20"/>
                  </a:lnTo>
                  <a:lnTo>
                    <a:pt x="48" y="18"/>
                  </a:lnTo>
                  <a:lnTo>
                    <a:pt x="84" y="16"/>
                  </a:lnTo>
                  <a:lnTo>
                    <a:pt x="124" y="16"/>
                  </a:lnTo>
                  <a:lnTo>
                    <a:pt x="166" y="15"/>
                  </a:lnTo>
                  <a:lnTo>
                    <a:pt x="210" y="11"/>
                  </a:lnTo>
                  <a:lnTo>
                    <a:pt x="253" y="10"/>
                  </a:lnTo>
                  <a:lnTo>
                    <a:pt x="292" y="8"/>
                  </a:lnTo>
                  <a:lnTo>
                    <a:pt x="329" y="6"/>
                  </a:lnTo>
                  <a:lnTo>
                    <a:pt x="359" y="6"/>
                  </a:lnTo>
                  <a:lnTo>
                    <a:pt x="381" y="5"/>
                  </a:lnTo>
                  <a:lnTo>
                    <a:pt x="393" y="3"/>
                  </a:lnTo>
                  <a:lnTo>
                    <a:pt x="413" y="1"/>
                  </a:lnTo>
                  <a:lnTo>
                    <a:pt x="433" y="1"/>
                  </a:lnTo>
                  <a:lnTo>
                    <a:pt x="45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 name="Freeform 68"/>
            <p:cNvSpPr>
              <a:spLocks noEditPoints="1"/>
            </p:cNvSpPr>
            <p:nvPr/>
          </p:nvSpPr>
          <p:spPr bwMode="auto">
            <a:xfrm>
              <a:off x="6742164" y="5433861"/>
              <a:ext cx="472829" cy="405394"/>
            </a:xfrm>
            <a:custGeom>
              <a:avLst/>
              <a:gdLst>
                <a:gd name="T0" fmla="*/ 317 w 603"/>
                <a:gd name="T1" fmla="*/ 3 h 517"/>
                <a:gd name="T2" fmla="*/ 324 w 603"/>
                <a:gd name="T3" fmla="*/ 23 h 517"/>
                <a:gd name="T4" fmla="*/ 326 w 603"/>
                <a:gd name="T5" fmla="*/ 49 h 517"/>
                <a:gd name="T6" fmla="*/ 339 w 603"/>
                <a:gd name="T7" fmla="*/ 57 h 517"/>
                <a:gd name="T8" fmla="*/ 337 w 603"/>
                <a:gd name="T9" fmla="*/ 70 h 517"/>
                <a:gd name="T10" fmla="*/ 346 w 603"/>
                <a:gd name="T11" fmla="*/ 92 h 517"/>
                <a:gd name="T12" fmla="*/ 344 w 603"/>
                <a:gd name="T13" fmla="*/ 114 h 517"/>
                <a:gd name="T14" fmla="*/ 339 w 603"/>
                <a:gd name="T15" fmla="*/ 129 h 517"/>
                <a:gd name="T16" fmla="*/ 312 w 603"/>
                <a:gd name="T17" fmla="*/ 153 h 517"/>
                <a:gd name="T18" fmla="*/ 304 w 603"/>
                <a:gd name="T19" fmla="*/ 183 h 517"/>
                <a:gd name="T20" fmla="*/ 294 w 603"/>
                <a:gd name="T21" fmla="*/ 208 h 517"/>
                <a:gd name="T22" fmla="*/ 289 w 603"/>
                <a:gd name="T23" fmla="*/ 222 h 517"/>
                <a:gd name="T24" fmla="*/ 290 w 603"/>
                <a:gd name="T25" fmla="*/ 232 h 517"/>
                <a:gd name="T26" fmla="*/ 282 w 603"/>
                <a:gd name="T27" fmla="*/ 243 h 517"/>
                <a:gd name="T28" fmla="*/ 284 w 603"/>
                <a:gd name="T29" fmla="*/ 265 h 517"/>
                <a:gd name="T30" fmla="*/ 490 w 603"/>
                <a:gd name="T31" fmla="*/ 255 h 517"/>
                <a:gd name="T32" fmla="*/ 517 w 603"/>
                <a:gd name="T33" fmla="*/ 339 h 517"/>
                <a:gd name="T34" fmla="*/ 519 w 603"/>
                <a:gd name="T35" fmla="*/ 368 h 517"/>
                <a:gd name="T36" fmla="*/ 472 w 603"/>
                <a:gd name="T37" fmla="*/ 348 h 517"/>
                <a:gd name="T38" fmla="*/ 433 w 603"/>
                <a:gd name="T39" fmla="*/ 378 h 517"/>
                <a:gd name="T40" fmla="*/ 500 w 603"/>
                <a:gd name="T41" fmla="*/ 369 h 517"/>
                <a:gd name="T42" fmla="*/ 507 w 603"/>
                <a:gd name="T43" fmla="*/ 385 h 517"/>
                <a:gd name="T44" fmla="*/ 522 w 603"/>
                <a:gd name="T45" fmla="*/ 403 h 517"/>
                <a:gd name="T46" fmla="*/ 547 w 603"/>
                <a:gd name="T47" fmla="*/ 381 h 517"/>
                <a:gd name="T48" fmla="*/ 557 w 603"/>
                <a:gd name="T49" fmla="*/ 410 h 517"/>
                <a:gd name="T50" fmla="*/ 536 w 603"/>
                <a:gd name="T51" fmla="*/ 425 h 517"/>
                <a:gd name="T52" fmla="*/ 517 w 603"/>
                <a:gd name="T53" fmla="*/ 443 h 517"/>
                <a:gd name="T54" fmla="*/ 544 w 603"/>
                <a:gd name="T55" fmla="*/ 467 h 517"/>
                <a:gd name="T56" fmla="*/ 574 w 603"/>
                <a:gd name="T57" fmla="*/ 474 h 517"/>
                <a:gd name="T58" fmla="*/ 601 w 603"/>
                <a:gd name="T59" fmla="*/ 495 h 517"/>
                <a:gd name="T60" fmla="*/ 579 w 603"/>
                <a:gd name="T61" fmla="*/ 509 h 517"/>
                <a:gd name="T62" fmla="*/ 566 w 603"/>
                <a:gd name="T63" fmla="*/ 509 h 517"/>
                <a:gd name="T64" fmla="*/ 537 w 603"/>
                <a:gd name="T65" fmla="*/ 489 h 517"/>
                <a:gd name="T66" fmla="*/ 515 w 603"/>
                <a:gd name="T67" fmla="*/ 475 h 517"/>
                <a:gd name="T68" fmla="*/ 473 w 603"/>
                <a:gd name="T69" fmla="*/ 452 h 517"/>
                <a:gd name="T70" fmla="*/ 482 w 603"/>
                <a:gd name="T71" fmla="*/ 484 h 517"/>
                <a:gd name="T72" fmla="*/ 465 w 603"/>
                <a:gd name="T73" fmla="*/ 511 h 517"/>
                <a:gd name="T74" fmla="*/ 453 w 603"/>
                <a:gd name="T75" fmla="*/ 490 h 517"/>
                <a:gd name="T76" fmla="*/ 431 w 603"/>
                <a:gd name="T77" fmla="*/ 487 h 517"/>
                <a:gd name="T78" fmla="*/ 406 w 603"/>
                <a:gd name="T79" fmla="*/ 514 h 517"/>
                <a:gd name="T80" fmla="*/ 369 w 603"/>
                <a:gd name="T81" fmla="*/ 504 h 517"/>
                <a:gd name="T82" fmla="*/ 337 w 603"/>
                <a:gd name="T83" fmla="*/ 495 h 517"/>
                <a:gd name="T84" fmla="*/ 342 w 603"/>
                <a:gd name="T85" fmla="*/ 477 h 517"/>
                <a:gd name="T86" fmla="*/ 321 w 603"/>
                <a:gd name="T87" fmla="*/ 469 h 517"/>
                <a:gd name="T88" fmla="*/ 299 w 603"/>
                <a:gd name="T89" fmla="*/ 447 h 517"/>
                <a:gd name="T90" fmla="*/ 263 w 603"/>
                <a:gd name="T91" fmla="*/ 430 h 517"/>
                <a:gd name="T92" fmla="*/ 240 w 603"/>
                <a:gd name="T93" fmla="*/ 457 h 517"/>
                <a:gd name="T94" fmla="*/ 206 w 603"/>
                <a:gd name="T95" fmla="*/ 467 h 517"/>
                <a:gd name="T96" fmla="*/ 97 w 603"/>
                <a:gd name="T97" fmla="*/ 432 h 517"/>
                <a:gd name="T98" fmla="*/ 92 w 603"/>
                <a:gd name="T99" fmla="*/ 408 h 517"/>
                <a:gd name="T100" fmla="*/ 89 w 603"/>
                <a:gd name="T101" fmla="*/ 440 h 517"/>
                <a:gd name="T102" fmla="*/ 37 w 603"/>
                <a:gd name="T103" fmla="*/ 455 h 517"/>
                <a:gd name="T104" fmla="*/ 52 w 603"/>
                <a:gd name="T105" fmla="*/ 403 h 517"/>
                <a:gd name="T106" fmla="*/ 47 w 603"/>
                <a:gd name="T107" fmla="*/ 358 h 517"/>
                <a:gd name="T108" fmla="*/ 50 w 603"/>
                <a:gd name="T109" fmla="*/ 332 h 517"/>
                <a:gd name="T110" fmla="*/ 65 w 603"/>
                <a:gd name="T111" fmla="*/ 302 h 517"/>
                <a:gd name="T112" fmla="*/ 63 w 603"/>
                <a:gd name="T113" fmla="*/ 282 h 517"/>
                <a:gd name="T114" fmla="*/ 63 w 603"/>
                <a:gd name="T115" fmla="*/ 252 h 517"/>
                <a:gd name="T116" fmla="*/ 31 w 603"/>
                <a:gd name="T117" fmla="*/ 198 h 517"/>
                <a:gd name="T118" fmla="*/ 1 w 603"/>
                <a:gd name="T119" fmla="*/ 8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517">
                  <a:moveTo>
                    <a:pt x="341" y="455"/>
                  </a:moveTo>
                  <a:lnTo>
                    <a:pt x="339" y="457"/>
                  </a:lnTo>
                  <a:lnTo>
                    <a:pt x="339" y="459"/>
                  </a:lnTo>
                  <a:lnTo>
                    <a:pt x="337" y="460"/>
                  </a:lnTo>
                  <a:lnTo>
                    <a:pt x="336" y="464"/>
                  </a:lnTo>
                  <a:lnTo>
                    <a:pt x="336" y="462"/>
                  </a:lnTo>
                  <a:lnTo>
                    <a:pt x="337" y="462"/>
                  </a:lnTo>
                  <a:lnTo>
                    <a:pt x="339" y="460"/>
                  </a:lnTo>
                  <a:lnTo>
                    <a:pt x="341" y="459"/>
                  </a:lnTo>
                  <a:lnTo>
                    <a:pt x="341" y="455"/>
                  </a:lnTo>
                  <a:lnTo>
                    <a:pt x="341" y="455"/>
                  </a:lnTo>
                  <a:close/>
                  <a:moveTo>
                    <a:pt x="317" y="0"/>
                  </a:moveTo>
                  <a:lnTo>
                    <a:pt x="317" y="3"/>
                  </a:lnTo>
                  <a:lnTo>
                    <a:pt x="319" y="5"/>
                  </a:lnTo>
                  <a:lnTo>
                    <a:pt x="321" y="7"/>
                  </a:lnTo>
                  <a:lnTo>
                    <a:pt x="322" y="7"/>
                  </a:lnTo>
                  <a:lnTo>
                    <a:pt x="324" y="7"/>
                  </a:lnTo>
                  <a:lnTo>
                    <a:pt x="327" y="7"/>
                  </a:lnTo>
                  <a:lnTo>
                    <a:pt x="327" y="7"/>
                  </a:lnTo>
                  <a:lnTo>
                    <a:pt x="329" y="8"/>
                  </a:lnTo>
                  <a:lnTo>
                    <a:pt x="329" y="10"/>
                  </a:lnTo>
                  <a:lnTo>
                    <a:pt x="327" y="13"/>
                  </a:lnTo>
                  <a:lnTo>
                    <a:pt x="326" y="17"/>
                  </a:lnTo>
                  <a:lnTo>
                    <a:pt x="324" y="18"/>
                  </a:lnTo>
                  <a:lnTo>
                    <a:pt x="324" y="20"/>
                  </a:lnTo>
                  <a:lnTo>
                    <a:pt x="324" y="23"/>
                  </a:lnTo>
                  <a:lnTo>
                    <a:pt x="324" y="25"/>
                  </a:lnTo>
                  <a:lnTo>
                    <a:pt x="327" y="27"/>
                  </a:lnTo>
                  <a:lnTo>
                    <a:pt x="329" y="28"/>
                  </a:lnTo>
                  <a:lnTo>
                    <a:pt x="331" y="30"/>
                  </a:lnTo>
                  <a:lnTo>
                    <a:pt x="332" y="32"/>
                  </a:lnTo>
                  <a:lnTo>
                    <a:pt x="334" y="33"/>
                  </a:lnTo>
                  <a:lnTo>
                    <a:pt x="332" y="37"/>
                  </a:lnTo>
                  <a:lnTo>
                    <a:pt x="329" y="38"/>
                  </a:lnTo>
                  <a:lnTo>
                    <a:pt x="327" y="40"/>
                  </a:lnTo>
                  <a:lnTo>
                    <a:pt x="326" y="42"/>
                  </a:lnTo>
                  <a:lnTo>
                    <a:pt x="324" y="43"/>
                  </a:lnTo>
                  <a:lnTo>
                    <a:pt x="324" y="45"/>
                  </a:lnTo>
                  <a:lnTo>
                    <a:pt x="326" y="49"/>
                  </a:lnTo>
                  <a:lnTo>
                    <a:pt x="326" y="50"/>
                  </a:lnTo>
                  <a:lnTo>
                    <a:pt x="327" y="50"/>
                  </a:lnTo>
                  <a:lnTo>
                    <a:pt x="329" y="52"/>
                  </a:lnTo>
                  <a:lnTo>
                    <a:pt x="332" y="52"/>
                  </a:lnTo>
                  <a:lnTo>
                    <a:pt x="336" y="52"/>
                  </a:lnTo>
                  <a:lnTo>
                    <a:pt x="339" y="50"/>
                  </a:lnTo>
                  <a:lnTo>
                    <a:pt x="342" y="50"/>
                  </a:lnTo>
                  <a:lnTo>
                    <a:pt x="344" y="50"/>
                  </a:lnTo>
                  <a:lnTo>
                    <a:pt x="346" y="50"/>
                  </a:lnTo>
                  <a:lnTo>
                    <a:pt x="346" y="50"/>
                  </a:lnTo>
                  <a:lnTo>
                    <a:pt x="346" y="52"/>
                  </a:lnTo>
                  <a:lnTo>
                    <a:pt x="342" y="54"/>
                  </a:lnTo>
                  <a:lnTo>
                    <a:pt x="339" y="57"/>
                  </a:lnTo>
                  <a:lnTo>
                    <a:pt x="336" y="57"/>
                  </a:lnTo>
                  <a:lnTo>
                    <a:pt x="334" y="57"/>
                  </a:lnTo>
                  <a:lnTo>
                    <a:pt x="332" y="57"/>
                  </a:lnTo>
                  <a:lnTo>
                    <a:pt x="332" y="59"/>
                  </a:lnTo>
                  <a:lnTo>
                    <a:pt x="332" y="59"/>
                  </a:lnTo>
                  <a:lnTo>
                    <a:pt x="332" y="60"/>
                  </a:lnTo>
                  <a:lnTo>
                    <a:pt x="334" y="64"/>
                  </a:lnTo>
                  <a:lnTo>
                    <a:pt x="334" y="64"/>
                  </a:lnTo>
                  <a:lnTo>
                    <a:pt x="334" y="65"/>
                  </a:lnTo>
                  <a:lnTo>
                    <a:pt x="334" y="65"/>
                  </a:lnTo>
                  <a:lnTo>
                    <a:pt x="334" y="67"/>
                  </a:lnTo>
                  <a:lnTo>
                    <a:pt x="336" y="69"/>
                  </a:lnTo>
                  <a:lnTo>
                    <a:pt x="337" y="70"/>
                  </a:lnTo>
                  <a:lnTo>
                    <a:pt x="339" y="74"/>
                  </a:lnTo>
                  <a:lnTo>
                    <a:pt x="341" y="77"/>
                  </a:lnTo>
                  <a:lnTo>
                    <a:pt x="342" y="79"/>
                  </a:lnTo>
                  <a:lnTo>
                    <a:pt x="342" y="80"/>
                  </a:lnTo>
                  <a:lnTo>
                    <a:pt x="344" y="80"/>
                  </a:lnTo>
                  <a:lnTo>
                    <a:pt x="347" y="82"/>
                  </a:lnTo>
                  <a:lnTo>
                    <a:pt x="349" y="82"/>
                  </a:lnTo>
                  <a:lnTo>
                    <a:pt x="351" y="84"/>
                  </a:lnTo>
                  <a:lnTo>
                    <a:pt x="352" y="85"/>
                  </a:lnTo>
                  <a:lnTo>
                    <a:pt x="354" y="85"/>
                  </a:lnTo>
                  <a:lnTo>
                    <a:pt x="352" y="87"/>
                  </a:lnTo>
                  <a:lnTo>
                    <a:pt x="349" y="89"/>
                  </a:lnTo>
                  <a:lnTo>
                    <a:pt x="346" y="92"/>
                  </a:lnTo>
                  <a:lnTo>
                    <a:pt x="341" y="96"/>
                  </a:lnTo>
                  <a:lnTo>
                    <a:pt x="336" y="97"/>
                  </a:lnTo>
                  <a:lnTo>
                    <a:pt x="332" y="101"/>
                  </a:lnTo>
                  <a:lnTo>
                    <a:pt x="329" y="102"/>
                  </a:lnTo>
                  <a:lnTo>
                    <a:pt x="329" y="106"/>
                  </a:lnTo>
                  <a:lnTo>
                    <a:pt x="331" y="107"/>
                  </a:lnTo>
                  <a:lnTo>
                    <a:pt x="332" y="109"/>
                  </a:lnTo>
                  <a:lnTo>
                    <a:pt x="336" y="109"/>
                  </a:lnTo>
                  <a:lnTo>
                    <a:pt x="341" y="111"/>
                  </a:lnTo>
                  <a:lnTo>
                    <a:pt x="342" y="111"/>
                  </a:lnTo>
                  <a:lnTo>
                    <a:pt x="344" y="112"/>
                  </a:lnTo>
                  <a:lnTo>
                    <a:pt x="344" y="112"/>
                  </a:lnTo>
                  <a:lnTo>
                    <a:pt x="344" y="114"/>
                  </a:lnTo>
                  <a:lnTo>
                    <a:pt x="342" y="116"/>
                  </a:lnTo>
                  <a:lnTo>
                    <a:pt x="341" y="117"/>
                  </a:lnTo>
                  <a:lnTo>
                    <a:pt x="337" y="121"/>
                  </a:lnTo>
                  <a:lnTo>
                    <a:pt x="336" y="121"/>
                  </a:lnTo>
                  <a:lnTo>
                    <a:pt x="332" y="122"/>
                  </a:lnTo>
                  <a:lnTo>
                    <a:pt x="331" y="124"/>
                  </a:lnTo>
                  <a:lnTo>
                    <a:pt x="331" y="124"/>
                  </a:lnTo>
                  <a:lnTo>
                    <a:pt x="332" y="126"/>
                  </a:lnTo>
                  <a:lnTo>
                    <a:pt x="334" y="126"/>
                  </a:lnTo>
                  <a:lnTo>
                    <a:pt x="336" y="127"/>
                  </a:lnTo>
                  <a:lnTo>
                    <a:pt x="337" y="127"/>
                  </a:lnTo>
                  <a:lnTo>
                    <a:pt x="339" y="127"/>
                  </a:lnTo>
                  <a:lnTo>
                    <a:pt x="339" y="129"/>
                  </a:lnTo>
                  <a:lnTo>
                    <a:pt x="337" y="131"/>
                  </a:lnTo>
                  <a:lnTo>
                    <a:pt x="334" y="134"/>
                  </a:lnTo>
                  <a:lnTo>
                    <a:pt x="334" y="136"/>
                  </a:lnTo>
                  <a:lnTo>
                    <a:pt x="332" y="136"/>
                  </a:lnTo>
                  <a:lnTo>
                    <a:pt x="331" y="136"/>
                  </a:lnTo>
                  <a:lnTo>
                    <a:pt x="331" y="138"/>
                  </a:lnTo>
                  <a:lnTo>
                    <a:pt x="329" y="139"/>
                  </a:lnTo>
                  <a:lnTo>
                    <a:pt x="324" y="143"/>
                  </a:lnTo>
                  <a:lnTo>
                    <a:pt x="322" y="146"/>
                  </a:lnTo>
                  <a:lnTo>
                    <a:pt x="319" y="149"/>
                  </a:lnTo>
                  <a:lnTo>
                    <a:pt x="317" y="149"/>
                  </a:lnTo>
                  <a:lnTo>
                    <a:pt x="314" y="151"/>
                  </a:lnTo>
                  <a:lnTo>
                    <a:pt x="312" y="153"/>
                  </a:lnTo>
                  <a:lnTo>
                    <a:pt x="310" y="154"/>
                  </a:lnTo>
                  <a:lnTo>
                    <a:pt x="309" y="158"/>
                  </a:lnTo>
                  <a:lnTo>
                    <a:pt x="310" y="159"/>
                  </a:lnTo>
                  <a:lnTo>
                    <a:pt x="312" y="163"/>
                  </a:lnTo>
                  <a:lnTo>
                    <a:pt x="312" y="166"/>
                  </a:lnTo>
                  <a:lnTo>
                    <a:pt x="312" y="168"/>
                  </a:lnTo>
                  <a:lnTo>
                    <a:pt x="310" y="169"/>
                  </a:lnTo>
                  <a:lnTo>
                    <a:pt x="307" y="171"/>
                  </a:lnTo>
                  <a:lnTo>
                    <a:pt x="305" y="173"/>
                  </a:lnTo>
                  <a:lnTo>
                    <a:pt x="304" y="175"/>
                  </a:lnTo>
                  <a:lnTo>
                    <a:pt x="304" y="178"/>
                  </a:lnTo>
                  <a:lnTo>
                    <a:pt x="304" y="181"/>
                  </a:lnTo>
                  <a:lnTo>
                    <a:pt x="304" y="183"/>
                  </a:lnTo>
                  <a:lnTo>
                    <a:pt x="304" y="186"/>
                  </a:lnTo>
                  <a:lnTo>
                    <a:pt x="302" y="186"/>
                  </a:lnTo>
                  <a:lnTo>
                    <a:pt x="300" y="188"/>
                  </a:lnTo>
                  <a:lnTo>
                    <a:pt x="300" y="188"/>
                  </a:lnTo>
                  <a:lnTo>
                    <a:pt x="300" y="186"/>
                  </a:lnTo>
                  <a:lnTo>
                    <a:pt x="299" y="186"/>
                  </a:lnTo>
                  <a:lnTo>
                    <a:pt x="299" y="190"/>
                  </a:lnTo>
                  <a:lnTo>
                    <a:pt x="297" y="191"/>
                  </a:lnTo>
                  <a:lnTo>
                    <a:pt x="295" y="195"/>
                  </a:lnTo>
                  <a:lnTo>
                    <a:pt x="292" y="198"/>
                  </a:lnTo>
                  <a:lnTo>
                    <a:pt x="292" y="200"/>
                  </a:lnTo>
                  <a:lnTo>
                    <a:pt x="292" y="205"/>
                  </a:lnTo>
                  <a:lnTo>
                    <a:pt x="294" y="208"/>
                  </a:lnTo>
                  <a:lnTo>
                    <a:pt x="294" y="211"/>
                  </a:lnTo>
                  <a:lnTo>
                    <a:pt x="295" y="213"/>
                  </a:lnTo>
                  <a:lnTo>
                    <a:pt x="295" y="215"/>
                  </a:lnTo>
                  <a:lnTo>
                    <a:pt x="297" y="215"/>
                  </a:lnTo>
                  <a:lnTo>
                    <a:pt x="297" y="217"/>
                  </a:lnTo>
                  <a:lnTo>
                    <a:pt x="295" y="218"/>
                  </a:lnTo>
                  <a:lnTo>
                    <a:pt x="292" y="218"/>
                  </a:lnTo>
                  <a:lnTo>
                    <a:pt x="292" y="217"/>
                  </a:lnTo>
                  <a:lnTo>
                    <a:pt x="292" y="217"/>
                  </a:lnTo>
                  <a:lnTo>
                    <a:pt x="290" y="217"/>
                  </a:lnTo>
                  <a:lnTo>
                    <a:pt x="290" y="218"/>
                  </a:lnTo>
                  <a:lnTo>
                    <a:pt x="289" y="222"/>
                  </a:lnTo>
                  <a:lnTo>
                    <a:pt x="289" y="222"/>
                  </a:lnTo>
                  <a:lnTo>
                    <a:pt x="289" y="222"/>
                  </a:lnTo>
                  <a:lnTo>
                    <a:pt x="289" y="222"/>
                  </a:lnTo>
                  <a:lnTo>
                    <a:pt x="289" y="223"/>
                  </a:lnTo>
                  <a:lnTo>
                    <a:pt x="290" y="223"/>
                  </a:lnTo>
                  <a:lnTo>
                    <a:pt x="292" y="225"/>
                  </a:lnTo>
                  <a:lnTo>
                    <a:pt x="292" y="227"/>
                  </a:lnTo>
                  <a:lnTo>
                    <a:pt x="292" y="228"/>
                  </a:lnTo>
                  <a:lnTo>
                    <a:pt x="294" y="228"/>
                  </a:lnTo>
                  <a:lnTo>
                    <a:pt x="294" y="228"/>
                  </a:lnTo>
                  <a:lnTo>
                    <a:pt x="294" y="228"/>
                  </a:lnTo>
                  <a:lnTo>
                    <a:pt x="294" y="228"/>
                  </a:lnTo>
                  <a:lnTo>
                    <a:pt x="292" y="230"/>
                  </a:lnTo>
                  <a:lnTo>
                    <a:pt x="290" y="232"/>
                  </a:lnTo>
                  <a:lnTo>
                    <a:pt x="289" y="233"/>
                  </a:lnTo>
                  <a:lnTo>
                    <a:pt x="287" y="233"/>
                  </a:lnTo>
                  <a:lnTo>
                    <a:pt x="284" y="233"/>
                  </a:lnTo>
                  <a:lnTo>
                    <a:pt x="284" y="233"/>
                  </a:lnTo>
                  <a:lnTo>
                    <a:pt x="282" y="233"/>
                  </a:lnTo>
                  <a:lnTo>
                    <a:pt x="282" y="233"/>
                  </a:lnTo>
                  <a:lnTo>
                    <a:pt x="282" y="233"/>
                  </a:lnTo>
                  <a:lnTo>
                    <a:pt x="282" y="235"/>
                  </a:lnTo>
                  <a:lnTo>
                    <a:pt x="280" y="238"/>
                  </a:lnTo>
                  <a:lnTo>
                    <a:pt x="279" y="240"/>
                  </a:lnTo>
                  <a:lnTo>
                    <a:pt x="279" y="240"/>
                  </a:lnTo>
                  <a:lnTo>
                    <a:pt x="280" y="242"/>
                  </a:lnTo>
                  <a:lnTo>
                    <a:pt x="282" y="243"/>
                  </a:lnTo>
                  <a:lnTo>
                    <a:pt x="284" y="245"/>
                  </a:lnTo>
                  <a:lnTo>
                    <a:pt x="284" y="245"/>
                  </a:lnTo>
                  <a:lnTo>
                    <a:pt x="284" y="245"/>
                  </a:lnTo>
                  <a:lnTo>
                    <a:pt x="284" y="245"/>
                  </a:lnTo>
                  <a:lnTo>
                    <a:pt x="285" y="247"/>
                  </a:lnTo>
                  <a:lnTo>
                    <a:pt x="287" y="248"/>
                  </a:lnTo>
                  <a:lnTo>
                    <a:pt x="290" y="252"/>
                  </a:lnTo>
                  <a:lnTo>
                    <a:pt x="290" y="254"/>
                  </a:lnTo>
                  <a:lnTo>
                    <a:pt x="292" y="255"/>
                  </a:lnTo>
                  <a:lnTo>
                    <a:pt x="290" y="259"/>
                  </a:lnTo>
                  <a:lnTo>
                    <a:pt x="287" y="262"/>
                  </a:lnTo>
                  <a:lnTo>
                    <a:pt x="285" y="264"/>
                  </a:lnTo>
                  <a:lnTo>
                    <a:pt x="284" y="265"/>
                  </a:lnTo>
                  <a:lnTo>
                    <a:pt x="284" y="270"/>
                  </a:lnTo>
                  <a:lnTo>
                    <a:pt x="289" y="270"/>
                  </a:lnTo>
                  <a:lnTo>
                    <a:pt x="305" y="269"/>
                  </a:lnTo>
                  <a:lnTo>
                    <a:pt x="327" y="267"/>
                  </a:lnTo>
                  <a:lnTo>
                    <a:pt x="356" y="265"/>
                  </a:lnTo>
                  <a:lnTo>
                    <a:pt x="384" y="264"/>
                  </a:lnTo>
                  <a:lnTo>
                    <a:pt x="413" y="262"/>
                  </a:lnTo>
                  <a:lnTo>
                    <a:pt x="438" y="260"/>
                  </a:lnTo>
                  <a:lnTo>
                    <a:pt x="457" y="259"/>
                  </a:lnTo>
                  <a:lnTo>
                    <a:pt x="467" y="259"/>
                  </a:lnTo>
                  <a:lnTo>
                    <a:pt x="473" y="259"/>
                  </a:lnTo>
                  <a:lnTo>
                    <a:pt x="482" y="257"/>
                  </a:lnTo>
                  <a:lnTo>
                    <a:pt x="490" y="255"/>
                  </a:lnTo>
                  <a:lnTo>
                    <a:pt x="497" y="257"/>
                  </a:lnTo>
                  <a:lnTo>
                    <a:pt x="500" y="260"/>
                  </a:lnTo>
                  <a:lnTo>
                    <a:pt x="499" y="267"/>
                  </a:lnTo>
                  <a:lnTo>
                    <a:pt x="495" y="279"/>
                  </a:lnTo>
                  <a:lnTo>
                    <a:pt x="494" y="292"/>
                  </a:lnTo>
                  <a:lnTo>
                    <a:pt x="495" y="304"/>
                  </a:lnTo>
                  <a:lnTo>
                    <a:pt x="502" y="316"/>
                  </a:lnTo>
                  <a:lnTo>
                    <a:pt x="507" y="321"/>
                  </a:lnTo>
                  <a:lnTo>
                    <a:pt x="510" y="326"/>
                  </a:lnTo>
                  <a:lnTo>
                    <a:pt x="512" y="329"/>
                  </a:lnTo>
                  <a:lnTo>
                    <a:pt x="515" y="332"/>
                  </a:lnTo>
                  <a:lnTo>
                    <a:pt x="515" y="336"/>
                  </a:lnTo>
                  <a:lnTo>
                    <a:pt x="517" y="339"/>
                  </a:lnTo>
                  <a:lnTo>
                    <a:pt x="517" y="341"/>
                  </a:lnTo>
                  <a:lnTo>
                    <a:pt x="517" y="343"/>
                  </a:lnTo>
                  <a:lnTo>
                    <a:pt x="517" y="344"/>
                  </a:lnTo>
                  <a:lnTo>
                    <a:pt x="517" y="346"/>
                  </a:lnTo>
                  <a:lnTo>
                    <a:pt x="519" y="348"/>
                  </a:lnTo>
                  <a:lnTo>
                    <a:pt x="521" y="351"/>
                  </a:lnTo>
                  <a:lnTo>
                    <a:pt x="524" y="354"/>
                  </a:lnTo>
                  <a:lnTo>
                    <a:pt x="527" y="359"/>
                  </a:lnTo>
                  <a:lnTo>
                    <a:pt x="531" y="364"/>
                  </a:lnTo>
                  <a:lnTo>
                    <a:pt x="529" y="364"/>
                  </a:lnTo>
                  <a:lnTo>
                    <a:pt x="526" y="366"/>
                  </a:lnTo>
                  <a:lnTo>
                    <a:pt x="522" y="366"/>
                  </a:lnTo>
                  <a:lnTo>
                    <a:pt x="519" y="368"/>
                  </a:lnTo>
                  <a:lnTo>
                    <a:pt x="517" y="366"/>
                  </a:lnTo>
                  <a:lnTo>
                    <a:pt x="514" y="366"/>
                  </a:lnTo>
                  <a:lnTo>
                    <a:pt x="509" y="366"/>
                  </a:lnTo>
                  <a:lnTo>
                    <a:pt x="505" y="366"/>
                  </a:lnTo>
                  <a:lnTo>
                    <a:pt x="504" y="364"/>
                  </a:lnTo>
                  <a:lnTo>
                    <a:pt x="502" y="361"/>
                  </a:lnTo>
                  <a:lnTo>
                    <a:pt x="500" y="359"/>
                  </a:lnTo>
                  <a:lnTo>
                    <a:pt x="499" y="358"/>
                  </a:lnTo>
                  <a:lnTo>
                    <a:pt x="495" y="358"/>
                  </a:lnTo>
                  <a:lnTo>
                    <a:pt x="492" y="356"/>
                  </a:lnTo>
                  <a:lnTo>
                    <a:pt x="485" y="354"/>
                  </a:lnTo>
                  <a:lnTo>
                    <a:pt x="479" y="351"/>
                  </a:lnTo>
                  <a:lnTo>
                    <a:pt x="472" y="348"/>
                  </a:lnTo>
                  <a:lnTo>
                    <a:pt x="467" y="344"/>
                  </a:lnTo>
                  <a:lnTo>
                    <a:pt x="460" y="343"/>
                  </a:lnTo>
                  <a:lnTo>
                    <a:pt x="455" y="343"/>
                  </a:lnTo>
                  <a:lnTo>
                    <a:pt x="450" y="343"/>
                  </a:lnTo>
                  <a:lnTo>
                    <a:pt x="447" y="346"/>
                  </a:lnTo>
                  <a:lnTo>
                    <a:pt x="443" y="349"/>
                  </a:lnTo>
                  <a:lnTo>
                    <a:pt x="440" y="354"/>
                  </a:lnTo>
                  <a:lnTo>
                    <a:pt x="438" y="359"/>
                  </a:lnTo>
                  <a:lnTo>
                    <a:pt x="437" y="364"/>
                  </a:lnTo>
                  <a:lnTo>
                    <a:pt x="433" y="368"/>
                  </a:lnTo>
                  <a:lnTo>
                    <a:pt x="431" y="371"/>
                  </a:lnTo>
                  <a:lnTo>
                    <a:pt x="431" y="374"/>
                  </a:lnTo>
                  <a:lnTo>
                    <a:pt x="433" y="378"/>
                  </a:lnTo>
                  <a:lnTo>
                    <a:pt x="435" y="381"/>
                  </a:lnTo>
                  <a:lnTo>
                    <a:pt x="440" y="383"/>
                  </a:lnTo>
                  <a:lnTo>
                    <a:pt x="450" y="385"/>
                  </a:lnTo>
                  <a:lnTo>
                    <a:pt x="463" y="383"/>
                  </a:lnTo>
                  <a:lnTo>
                    <a:pt x="477" y="381"/>
                  </a:lnTo>
                  <a:lnTo>
                    <a:pt x="482" y="380"/>
                  </a:lnTo>
                  <a:lnTo>
                    <a:pt x="485" y="378"/>
                  </a:lnTo>
                  <a:lnTo>
                    <a:pt x="489" y="374"/>
                  </a:lnTo>
                  <a:lnTo>
                    <a:pt x="490" y="373"/>
                  </a:lnTo>
                  <a:lnTo>
                    <a:pt x="492" y="369"/>
                  </a:lnTo>
                  <a:lnTo>
                    <a:pt x="494" y="368"/>
                  </a:lnTo>
                  <a:lnTo>
                    <a:pt x="497" y="368"/>
                  </a:lnTo>
                  <a:lnTo>
                    <a:pt x="500" y="369"/>
                  </a:lnTo>
                  <a:lnTo>
                    <a:pt x="502" y="371"/>
                  </a:lnTo>
                  <a:lnTo>
                    <a:pt x="505" y="373"/>
                  </a:lnTo>
                  <a:lnTo>
                    <a:pt x="507" y="373"/>
                  </a:lnTo>
                  <a:lnTo>
                    <a:pt x="510" y="371"/>
                  </a:lnTo>
                  <a:lnTo>
                    <a:pt x="515" y="369"/>
                  </a:lnTo>
                  <a:lnTo>
                    <a:pt x="519" y="369"/>
                  </a:lnTo>
                  <a:lnTo>
                    <a:pt x="521" y="371"/>
                  </a:lnTo>
                  <a:lnTo>
                    <a:pt x="521" y="373"/>
                  </a:lnTo>
                  <a:lnTo>
                    <a:pt x="519" y="376"/>
                  </a:lnTo>
                  <a:lnTo>
                    <a:pt x="517" y="380"/>
                  </a:lnTo>
                  <a:lnTo>
                    <a:pt x="514" y="381"/>
                  </a:lnTo>
                  <a:lnTo>
                    <a:pt x="510" y="383"/>
                  </a:lnTo>
                  <a:lnTo>
                    <a:pt x="507" y="385"/>
                  </a:lnTo>
                  <a:lnTo>
                    <a:pt x="504" y="386"/>
                  </a:lnTo>
                  <a:lnTo>
                    <a:pt x="500" y="390"/>
                  </a:lnTo>
                  <a:lnTo>
                    <a:pt x="500" y="391"/>
                  </a:lnTo>
                  <a:lnTo>
                    <a:pt x="500" y="391"/>
                  </a:lnTo>
                  <a:lnTo>
                    <a:pt x="500" y="393"/>
                  </a:lnTo>
                  <a:lnTo>
                    <a:pt x="502" y="395"/>
                  </a:lnTo>
                  <a:lnTo>
                    <a:pt x="505" y="395"/>
                  </a:lnTo>
                  <a:lnTo>
                    <a:pt x="507" y="396"/>
                  </a:lnTo>
                  <a:lnTo>
                    <a:pt x="510" y="396"/>
                  </a:lnTo>
                  <a:lnTo>
                    <a:pt x="514" y="396"/>
                  </a:lnTo>
                  <a:lnTo>
                    <a:pt x="515" y="398"/>
                  </a:lnTo>
                  <a:lnTo>
                    <a:pt x="519" y="401"/>
                  </a:lnTo>
                  <a:lnTo>
                    <a:pt x="522" y="403"/>
                  </a:lnTo>
                  <a:lnTo>
                    <a:pt x="527" y="403"/>
                  </a:lnTo>
                  <a:lnTo>
                    <a:pt x="531" y="401"/>
                  </a:lnTo>
                  <a:lnTo>
                    <a:pt x="531" y="400"/>
                  </a:lnTo>
                  <a:lnTo>
                    <a:pt x="532" y="398"/>
                  </a:lnTo>
                  <a:lnTo>
                    <a:pt x="532" y="395"/>
                  </a:lnTo>
                  <a:lnTo>
                    <a:pt x="532" y="391"/>
                  </a:lnTo>
                  <a:lnTo>
                    <a:pt x="532" y="390"/>
                  </a:lnTo>
                  <a:lnTo>
                    <a:pt x="532" y="386"/>
                  </a:lnTo>
                  <a:lnTo>
                    <a:pt x="534" y="383"/>
                  </a:lnTo>
                  <a:lnTo>
                    <a:pt x="537" y="381"/>
                  </a:lnTo>
                  <a:lnTo>
                    <a:pt x="544" y="380"/>
                  </a:lnTo>
                  <a:lnTo>
                    <a:pt x="546" y="380"/>
                  </a:lnTo>
                  <a:lnTo>
                    <a:pt x="547" y="381"/>
                  </a:lnTo>
                  <a:lnTo>
                    <a:pt x="547" y="383"/>
                  </a:lnTo>
                  <a:lnTo>
                    <a:pt x="547" y="385"/>
                  </a:lnTo>
                  <a:lnTo>
                    <a:pt x="547" y="388"/>
                  </a:lnTo>
                  <a:lnTo>
                    <a:pt x="547" y="390"/>
                  </a:lnTo>
                  <a:lnTo>
                    <a:pt x="547" y="393"/>
                  </a:lnTo>
                  <a:lnTo>
                    <a:pt x="547" y="396"/>
                  </a:lnTo>
                  <a:lnTo>
                    <a:pt x="549" y="398"/>
                  </a:lnTo>
                  <a:lnTo>
                    <a:pt x="551" y="400"/>
                  </a:lnTo>
                  <a:lnTo>
                    <a:pt x="552" y="400"/>
                  </a:lnTo>
                  <a:lnTo>
                    <a:pt x="554" y="401"/>
                  </a:lnTo>
                  <a:lnTo>
                    <a:pt x="556" y="405"/>
                  </a:lnTo>
                  <a:lnTo>
                    <a:pt x="557" y="406"/>
                  </a:lnTo>
                  <a:lnTo>
                    <a:pt x="557" y="410"/>
                  </a:lnTo>
                  <a:lnTo>
                    <a:pt x="556" y="413"/>
                  </a:lnTo>
                  <a:lnTo>
                    <a:pt x="552" y="415"/>
                  </a:lnTo>
                  <a:lnTo>
                    <a:pt x="549" y="416"/>
                  </a:lnTo>
                  <a:lnTo>
                    <a:pt x="544" y="416"/>
                  </a:lnTo>
                  <a:lnTo>
                    <a:pt x="542" y="416"/>
                  </a:lnTo>
                  <a:lnTo>
                    <a:pt x="541" y="416"/>
                  </a:lnTo>
                  <a:lnTo>
                    <a:pt x="541" y="416"/>
                  </a:lnTo>
                  <a:lnTo>
                    <a:pt x="539" y="416"/>
                  </a:lnTo>
                  <a:lnTo>
                    <a:pt x="537" y="416"/>
                  </a:lnTo>
                  <a:lnTo>
                    <a:pt x="536" y="418"/>
                  </a:lnTo>
                  <a:lnTo>
                    <a:pt x="534" y="420"/>
                  </a:lnTo>
                  <a:lnTo>
                    <a:pt x="536" y="422"/>
                  </a:lnTo>
                  <a:lnTo>
                    <a:pt x="536" y="425"/>
                  </a:lnTo>
                  <a:lnTo>
                    <a:pt x="537" y="428"/>
                  </a:lnTo>
                  <a:lnTo>
                    <a:pt x="537" y="432"/>
                  </a:lnTo>
                  <a:lnTo>
                    <a:pt x="537" y="433"/>
                  </a:lnTo>
                  <a:lnTo>
                    <a:pt x="537" y="433"/>
                  </a:lnTo>
                  <a:lnTo>
                    <a:pt x="537" y="435"/>
                  </a:lnTo>
                  <a:lnTo>
                    <a:pt x="536" y="437"/>
                  </a:lnTo>
                  <a:lnTo>
                    <a:pt x="534" y="438"/>
                  </a:lnTo>
                  <a:lnTo>
                    <a:pt x="531" y="438"/>
                  </a:lnTo>
                  <a:lnTo>
                    <a:pt x="529" y="438"/>
                  </a:lnTo>
                  <a:lnTo>
                    <a:pt x="524" y="438"/>
                  </a:lnTo>
                  <a:lnTo>
                    <a:pt x="521" y="440"/>
                  </a:lnTo>
                  <a:lnTo>
                    <a:pt x="519" y="442"/>
                  </a:lnTo>
                  <a:lnTo>
                    <a:pt x="517" y="443"/>
                  </a:lnTo>
                  <a:lnTo>
                    <a:pt x="519" y="445"/>
                  </a:lnTo>
                  <a:lnTo>
                    <a:pt x="519" y="448"/>
                  </a:lnTo>
                  <a:lnTo>
                    <a:pt x="521" y="452"/>
                  </a:lnTo>
                  <a:lnTo>
                    <a:pt x="521" y="455"/>
                  </a:lnTo>
                  <a:lnTo>
                    <a:pt x="522" y="455"/>
                  </a:lnTo>
                  <a:lnTo>
                    <a:pt x="526" y="457"/>
                  </a:lnTo>
                  <a:lnTo>
                    <a:pt x="529" y="457"/>
                  </a:lnTo>
                  <a:lnTo>
                    <a:pt x="532" y="457"/>
                  </a:lnTo>
                  <a:lnTo>
                    <a:pt x="534" y="457"/>
                  </a:lnTo>
                  <a:lnTo>
                    <a:pt x="539" y="459"/>
                  </a:lnTo>
                  <a:lnTo>
                    <a:pt x="541" y="460"/>
                  </a:lnTo>
                  <a:lnTo>
                    <a:pt x="542" y="464"/>
                  </a:lnTo>
                  <a:lnTo>
                    <a:pt x="544" y="467"/>
                  </a:lnTo>
                  <a:lnTo>
                    <a:pt x="546" y="469"/>
                  </a:lnTo>
                  <a:lnTo>
                    <a:pt x="547" y="469"/>
                  </a:lnTo>
                  <a:lnTo>
                    <a:pt x="549" y="469"/>
                  </a:lnTo>
                  <a:lnTo>
                    <a:pt x="551" y="469"/>
                  </a:lnTo>
                  <a:lnTo>
                    <a:pt x="552" y="467"/>
                  </a:lnTo>
                  <a:lnTo>
                    <a:pt x="556" y="467"/>
                  </a:lnTo>
                  <a:lnTo>
                    <a:pt x="559" y="467"/>
                  </a:lnTo>
                  <a:lnTo>
                    <a:pt x="561" y="467"/>
                  </a:lnTo>
                  <a:lnTo>
                    <a:pt x="563" y="469"/>
                  </a:lnTo>
                  <a:lnTo>
                    <a:pt x="564" y="470"/>
                  </a:lnTo>
                  <a:lnTo>
                    <a:pt x="568" y="472"/>
                  </a:lnTo>
                  <a:lnTo>
                    <a:pt x="571" y="472"/>
                  </a:lnTo>
                  <a:lnTo>
                    <a:pt x="574" y="474"/>
                  </a:lnTo>
                  <a:lnTo>
                    <a:pt x="578" y="474"/>
                  </a:lnTo>
                  <a:lnTo>
                    <a:pt x="581" y="474"/>
                  </a:lnTo>
                  <a:lnTo>
                    <a:pt x="586" y="475"/>
                  </a:lnTo>
                  <a:lnTo>
                    <a:pt x="589" y="477"/>
                  </a:lnTo>
                  <a:lnTo>
                    <a:pt x="591" y="479"/>
                  </a:lnTo>
                  <a:lnTo>
                    <a:pt x="593" y="480"/>
                  </a:lnTo>
                  <a:lnTo>
                    <a:pt x="593" y="484"/>
                  </a:lnTo>
                  <a:lnTo>
                    <a:pt x="596" y="485"/>
                  </a:lnTo>
                  <a:lnTo>
                    <a:pt x="598" y="489"/>
                  </a:lnTo>
                  <a:lnTo>
                    <a:pt x="601" y="490"/>
                  </a:lnTo>
                  <a:lnTo>
                    <a:pt x="601" y="490"/>
                  </a:lnTo>
                  <a:lnTo>
                    <a:pt x="603" y="492"/>
                  </a:lnTo>
                  <a:lnTo>
                    <a:pt x="601" y="495"/>
                  </a:lnTo>
                  <a:lnTo>
                    <a:pt x="598" y="497"/>
                  </a:lnTo>
                  <a:lnTo>
                    <a:pt x="596" y="499"/>
                  </a:lnTo>
                  <a:lnTo>
                    <a:pt x="594" y="501"/>
                  </a:lnTo>
                  <a:lnTo>
                    <a:pt x="594" y="504"/>
                  </a:lnTo>
                  <a:lnTo>
                    <a:pt x="593" y="507"/>
                  </a:lnTo>
                  <a:lnTo>
                    <a:pt x="593" y="511"/>
                  </a:lnTo>
                  <a:lnTo>
                    <a:pt x="589" y="514"/>
                  </a:lnTo>
                  <a:lnTo>
                    <a:pt x="586" y="516"/>
                  </a:lnTo>
                  <a:lnTo>
                    <a:pt x="583" y="516"/>
                  </a:lnTo>
                  <a:lnTo>
                    <a:pt x="581" y="514"/>
                  </a:lnTo>
                  <a:lnTo>
                    <a:pt x="581" y="514"/>
                  </a:lnTo>
                  <a:lnTo>
                    <a:pt x="581" y="511"/>
                  </a:lnTo>
                  <a:lnTo>
                    <a:pt x="579" y="509"/>
                  </a:lnTo>
                  <a:lnTo>
                    <a:pt x="578" y="507"/>
                  </a:lnTo>
                  <a:lnTo>
                    <a:pt x="576" y="507"/>
                  </a:lnTo>
                  <a:lnTo>
                    <a:pt x="574" y="507"/>
                  </a:lnTo>
                  <a:lnTo>
                    <a:pt x="573" y="509"/>
                  </a:lnTo>
                  <a:lnTo>
                    <a:pt x="573" y="512"/>
                  </a:lnTo>
                  <a:lnTo>
                    <a:pt x="571" y="514"/>
                  </a:lnTo>
                  <a:lnTo>
                    <a:pt x="569" y="517"/>
                  </a:lnTo>
                  <a:lnTo>
                    <a:pt x="566" y="517"/>
                  </a:lnTo>
                  <a:lnTo>
                    <a:pt x="566" y="517"/>
                  </a:lnTo>
                  <a:lnTo>
                    <a:pt x="564" y="517"/>
                  </a:lnTo>
                  <a:lnTo>
                    <a:pt x="564" y="514"/>
                  </a:lnTo>
                  <a:lnTo>
                    <a:pt x="566" y="512"/>
                  </a:lnTo>
                  <a:lnTo>
                    <a:pt x="566" y="509"/>
                  </a:lnTo>
                  <a:lnTo>
                    <a:pt x="568" y="507"/>
                  </a:lnTo>
                  <a:lnTo>
                    <a:pt x="566" y="506"/>
                  </a:lnTo>
                  <a:lnTo>
                    <a:pt x="564" y="504"/>
                  </a:lnTo>
                  <a:lnTo>
                    <a:pt x="563" y="504"/>
                  </a:lnTo>
                  <a:lnTo>
                    <a:pt x="559" y="502"/>
                  </a:lnTo>
                  <a:lnTo>
                    <a:pt x="556" y="501"/>
                  </a:lnTo>
                  <a:lnTo>
                    <a:pt x="554" y="497"/>
                  </a:lnTo>
                  <a:lnTo>
                    <a:pt x="552" y="495"/>
                  </a:lnTo>
                  <a:lnTo>
                    <a:pt x="552" y="492"/>
                  </a:lnTo>
                  <a:lnTo>
                    <a:pt x="549" y="490"/>
                  </a:lnTo>
                  <a:lnTo>
                    <a:pt x="547" y="489"/>
                  </a:lnTo>
                  <a:lnTo>
                    <a:pt x="542" y="489"/>
                  </a:lnTo>
                  <a:lnTo>
                    <a:pt x="537" y="489"/>
                  </a:lnTo>
                  <a:lnTo>
                    <a:pt x="534" y="487"/>
                  </a:lnTo>
                  <a:lnTo>
                    <a:pt x="532" y="487"/>
                  </a:lnTo>
                  <a:lnTo>
                    <a:pt x="531" y="485"/>
                  </a:lnTo>
                  <a:lnTo>
                    <a:pt x="531" y="484"/>
                  </a:lnTo>
                  <a:lnTo>
                    <a:pt x="529" y="482"/>
                  </a:lnTo>
                  <a:lnTo>
                    <a:pt x="527" y="480"/>
                  </a:lnTo>
                  <a:lnTo>
                    <a:pt x="526" y="480"/>
                  </a:lnTo>
                  <a:lnTo>
                    <a:pt x="524" y="480"/>
                  </a:lnTo>
                  <a:lnTo>
                    <a:pt x="519" y="480"/>
                  </a:lnTo>
                  <a:lnTo>
                    <a:pt x="515" y="480"/>
                  </a:lnTo>
                  <a:lnTo>
                    <a:pt x="512" y="479"/>
                  </a:lnTo>
                  <a:lnTo>
                    <a:pt x="512" y="477"/>
                  </a:lnTo>
                  <a:lnTo>
                    <a:pt x="515" y="475"/>
                  </a:lnTo>
                  <a:lnTo>
                    <a:pt x="517" y="475"/>
                  </a:lnTo>
                  <a:lnTo>
                    <a:pt x="517" y="474"/>
                  </a:lnTo>
                  <a:lnTo>
                    <a:pt x="515" y="470"/>
                  </a:lnTo>
                  <a:lnTo>
                    <a:pt x="512" y="469"/>
                  </a:lnTo>
                  <a:lnTo>
                    <a:pt x="509" y="467"/>
                  </a:lnTo>
                  <a:lnTo>
                    <a:pt x="505" y="464"/>
                  </a:lnTo>
                  <a:lnTo>
                    <a:pt x="502" y="462"/>
                  </a:lnTo>
                  <a:lnTo>
                    <a:pt x="499" y="462"/>
                  </a:lnTo>
                  <a:lnTo>
                    <a:pt x="495" y="462"/>
                  </a:lnTo>
                  <a:lnTo>
                    <a:pt x="489" y="460"/>
                  </a:lnTo>
                  <a:lnTo>
                    <a:pt x="482" y="457"/>
                  </a:lnTo>
                  <a:lnTo>
                    <a:pt x="477" y="455"/>
                  </a:lnTo>
                  <a:lnTo>
                    <a:pt x="473" y="452"/>
                  </a:lnTo>
                  <a:lnTo>
                    <a:pt x="468" y="452"/>
                  </a:lnTo>
                  <a:lnTo>
                    <a:pt x="465" y="452"/>
                  </a:lnTo>
                  <a:lnTo>
                    <a:pt x="463" y="453"/>
                  </a:lnTo>
                  <a:lnTo>
                    <a:pt x="462" y="455"/>
                  </a:lnTo>
                  <a:lnTo>
                    <a:pt x="463" y="459"/>
                  </a:lnTo>
                  <a:lnTo>
                    <a:pt x="467" y="460"/>
                  </a:lnTo>
                  <a:lnTo>
                    <a:pt x="472" y="462"/>
                  </a:lnTo>
                  <a:lnTo>
                    <a:pt x="475" y="465"/>
                  </a:lnTo>
                  <a:lnTo>
                    <a:pt x="479" y="470"/>
                  </a:lnTo>
                  <a:lnTo>
                    <a:pt x="482" y="475"/>
                  </a:lnTo>
                  <a:lnTo>
                    <a:pt x="484" y="479"/>
                  </a:lnTo>
                  <a:lnTo>
                    <a:pt x="484" y="482"/>
                  </a:lnTo>
                  <a:lnTo>
                    <a:pt x="482" y="484"/>
                  </a:lnTo>
                  <a:lnTo>
                    <a:pt x="480" y="485"/>
                  </a:lnTo>
                  <a:lnTo>
                    <a:pt x="479" y="487"/>
                  </a:lnTo>
                  <a:lnTo>
                    <a:pt x="477" y="489"/>
                  </a:lnTo>
                  <a:lnTo>
                    <a:pt x="477" y="490"/>
                  </a:lnTo>
                  <a:lnTo>
                    <a:pt x="479" y="494"/>
                  </a:lnTo>
                  <a:lnTo>
                    <a:pt x="480" y="495"/>
                  </a:lnTo>
                  <a:lnTo>
                    <a:pt x="482" y="497"/>
                  </a:lnTo>
                  <a:lnTo>
                    <a:pt x="482" y="499"/>
                  </a:lnTo>
                  <a:lnTo>
                    <a:pt x="482" y="501"/>
                  </a:lnTo>
                  <a:lnTo>
                    <a:pt x="479" y="504"/>
                  </a:lnTo>
                  <a:lnTo>
                    <a:pt x="475" y="506"/>
                  </a:lnTo>
                  <a:lnTo>
                    <a:pt x="470" y="509"/>
                  </a:lnTo>
                  <a:lnTo>
                    <a:pt x="465" y="511"/>
                  </a:lnTo>
                  <a:lnTo>
                    <a:pt x="462" y="512"/>
                  </a:lnTo>
                  <a:lnTo>
                    <a:pt x="458" y="512"/>
                  </a:lnTo>
                  <a:lnTo>
                    <a:pt x="457" y="511"/>
                  </a:lnTo>
                  <a:lnTo>
                    <a:pt x="457" y="509"/>
                  </a:lnTo>
                  <a:lnTo>
                    <a:pt x="457" y="506"/>
                  </a:lnTo>
                  <a:lnTo>
                    <a:pt x="458" y="504"/>
                  </a:lnTo>
                  <a:lnTo>
                    <a:pt x="458" y="501"/>
                  </a:lnTo>
                  <a:lnTo>
                    <a:pt x="458" y="499"/>
                  </a:lnTo>
                  <a:lnTo>
                    <a:pt x="458" y="495"/>
                  </a:lnTo>
                  <a:lnTo>
                    <a:pt x="458" y="494"/>
                  </a:lnTo>
                  <a:lnTo>
                    <a:pt x="457" y="492"/>
                  </a:lnTo>
                  <a:lnTo>
                    <a:pt x="455" y="490"/>
                  </a:lnTo>
                  <a:lnTo>
                    <a:pt x="453" y="490"/>
                  </a:lnTo>
                  <a:lnTo>
                    <a:pt x="452" y="490"/>
                  </a:lnTo>
                  <a:lnTo>
                    <a:pt x="450" y="490"/>
                  </a:lnTo>
                  <a:lnTo>
                    <a:pt x="448" y="492"/>
                  </a:lnTo>
                  <a:lnTo>
                    <a:pt x="445" y="492"/>
                  </a:lnTo>
                  <a:lnTo>
                    <a:pt x="442" y="492"/>
                  </a:lnTo>
                  <a:lnTo>
                    <a:pt x="440" y="492"/>
                  </a:lnTo>
                  <a:lnTo>
                    <a:pt x="440" y="489"/>
                  </a:lnTo>
                  <a:lnTo>
                    <a:pt x="438" y="485"/>
                  </a:lnTo>
                  <a:lnTo>
                    <a:pt x="438" y="484"/>
                  </a:lnTo>
                  <a:lnTo>
                    <a:pt x="437" y="484"/>
                  </a:lnTo>
                  <a:lnTo>
                    <a:pt x="437" y="484"/>
                  </a:lnTo>
                  <a:lnTo>
                    <a:pt x="433" y="485"/>
                  </a:lnTo>
                  <a:lnTo>
                    <a:pt x="431" y="487"/>
                  </a:lnTo>
                  <a:lnTo>
                    <a:pt x="428" y="489"/>
                  </a:lnTo>
                  <a:lnTo>
                    <a:pt x="426" y="489"/>
                  </a:lnTo>
                  <a:lnTo>
                    <a:pt x="423" y="489"/>
                  </a:lnTo>
                  <a:lnTo>
                    <a:pt x="420" y="489"/>
                  </a:lnTo>
                  <a:lnTo>
                    <a:pt x="416" y="490"/>
                  </a:lnTo>
                  <a:lnTo>
                    <a:pt x="415" y="494"/>
                  </a:lnTo>
                  <a:lnTo>
                    <a:pt x="415" y="497"/>
                  </a:lnTo>
                  <a:lnTo>
                    <a:pt x="415" y="502"/>
                  </a:lnTo>
                  <a:lnTo>
                    <a:pt x="415" y="507"/>
                  </a:lnTo>
                  <a:lnTo>
                    <a:pt x="413" y="511"/>
                  </a:lnTo>
                  <a:lnTo>
                    <a:pt x="413" y="512"/>
                  </a:lnTo>
                  <a:lnTo>
                    <a:pt x="410" y="514"/>
                  </a:lnTo>
                  <a:lnTo>
                    <a:pt x="406" y="514"/>
                  </a:lnTo>
                  <a:lnTo>
                    <a:pt x="401" y="512"/>
                  </a:lnTo>
                  <a:lnTo>
                    <a:pt x="396" y="509"/>
                  </a:lnTo>
                  <a:lnTo>
                    <a:pt x="394" y="509"/>
                  </a:lnTo>
                  <a:lnTo>
                    <a:pt x="391" y="509"/>
                  </a:lnTo>
                  <a:lnTo>
                    <a:pt x="389" y="511"/>
                  </a:lnTo>
                  <a:lnTo>
                    <a:pt x="388" y="511"/>
                  </a:lnTo>
                  <a:lnTo>
                    <a:pt x="386" y="512"/>
                  </a:lnTo>
                  <a:lnTo>
                    <a:pt x="384" y="512"/>
                  </a:lnTo>
                  <a:lnTo>
                    <a:pt x="381" y="511"/>
                  </a:lnTo>
                  <a:lnTo>
                    <a:pt x="378" y="507"/>
                  </a:lnTo>
                  <a:lnTo>
                    <a:pt x="374" y="506"/>
                  </a:lnTo>
                  <a:lnTo>
                    <a:pt x="373" y="504"/>
                  </a:lnTo>
                  <a:lnTo>
                    <a:pt x="369" y="504"/>
                  </a:lnTo>
                  <a:lnTo>
                    <a:pt x="368" y="504"/>
                  </a:lnTo>
                  <a:lnTo>
                    <a:pt x="366" y="504"/>
                  </a:lnTo>
                  <a:lnTo>
                    <a:pt x="363" y="504"/>
                  </a:lnTo>
                  <a:lnTo>
                    <a:pt x="359" y="504"/>
                  </a:lnTo>
                  <a:lnTo>
                    <a:pt x="358" y="502"/>
                  </a:lnTo>
                  <a:lnTo>
                    <a:pt x="356" y="502"/>
                  </a:lnTo>
                  <a:lnTo>
                    <a:pt x="354" y="502"/>
                  </a:lnTo>
                  <a:lnTo>
                    <a:pt x="352" y="502"/>
                  </a:lnTo>
                  <a:lnTo>
                    <a:pt x="349" y="504"/>
                  </a:lnTo>
                  <a:lnTo>
                    <a:pt x="344" y="502"/>
                  </a:lnTo>
                  <a:lnTo>
                    <a:pt x="342" y="501"/>
                  </a:lnTo>
                  <a:lnTo>
                    <a:pt x="339" y="499"/>
                  </a:lnTo>
                  <a:lnTo>
                    <a:pt x="337" y="495"/>
                  </a:lnTo>
                  <a:lnTo>
                    <a:pt x="336" y="490"/>
                  </a:lnTo>
                  <a:lnTo>
                    <a:pt x="336" y="489"/>
                  </a:lnTo>
                  <a:lnTo>
                    <a:pt x="336" y="487"/>
                  </a:lnTo>
                  <a:lnTo>
                    <a:pt x="337" y="485"/>
                  </a:lnTo>
                  <a:lnTo>
                    <a:pt x="339" y="485"/>
                  </a:lnTo>
                  <a:lnTo>
                    <a:pt x="341" y="485"/>
                  </a:lnTo>
                  <a:lnTo>
                    <a:pt x="342" y="484"/>
                  </a:lnTo>
                  <a:lnTo>
                    <a:pt x="344" y="482"/>
                  </a:lnTo>
                  <a:lnTo>
                    <a:pt x="346" y="482"/>
                  </a:lnTo>
                  <a:lnTo>
                    <a:pt x="347" y="480"/>
                  </a:lnTo>
                  <a:lnTo>
                    <a:pt x="347" y="480"/>
                  </a:lnTo>
                  <a:lnTo>
                    <a:pt x="344" y="479"/>
                  </a:lnTo>
                  <a:lnTo>
                    <a:pt x="342" y="477"/>
                  </a:lnTo>
                  <a:lnTo>
                    <a:pt x="341" y="477"/>
                  </a:lnTo>
                  <a:lnTo>
                    <a:pt x="339" y="475"/>
                  </a:lnTo>
                  <a:lnTo>
                    <a:pt x="337" y="472"/>
                  </a:lnTo>
                  <a:lnTo>
                    <a:pt x="336" y="469"/>
                  </a:lnTo>
                  <a:lnTo>
                    <a:pt x="334" y="467"/>
                  </a:lnTo>
                  <a:lnTo>
                    <a:pt x="334" y="465"/>
                  </a:lnTo>
                  <a:lnTo>
                    <a:pt x="332" y="467"/>
                  </a:lnTo>
                  <a:lnTo>
                    <a:pt x="331" y="467"/>
                  </a:lnTo>
                  <a:lnTo>
                    <a:pt x="331" y="469"/>
                  </a:lnTo>
                  <a:lnTo>
                    <a:pt x="329" y="467"/>
                  </a:lnTo>
                  <a:lnTo>
                    <a:pt x="327" y="467"/>
                  </a:lnTo>
                  <a:lnTo>
                    <a:pt x="324" y="469"/>
                  </a:lnTo>
                  <a:lnTo>
                    <a:pt x="321" y="469"/>
                  </a:lnTo>
                  <a:lnTo>
                    <a:pt x="319" y="467"/>
                  </a:lnTo>
                  <a:lnTo>
                    <a:pt x="316" y="465"/>
                  </a:lnTo>
                  <a:lnTo>
                    <a:pt x="314" y="464"/>
                  </a:lnTo>
                  <a:lnTo>
                    <a:pt x="310" y="464"/>
                  </a:lnTo>
                  <a:lnTo>
                    <a:pt x="307" y="462"/>
                  </a:lnTo>
                  <a:lnTo>
                    <a:pt x="304" y="460"/>
                  </a:lnTo>
                  <a:lnTo>
                    <a:pt x="304" y="459"/>
                  </a:lnTo>
                  <a:lnTo>
                    <a:pt x="304" y="455"/>
                  </a:lnTo>
                  <a:lnTo>
                    <a:pt x="302" y="453"/>
                  </a:lnTo>
                  <a:lnTo>
                    <a:pt x="302" y="452"/>
                  </a:lnTo>
                  <a:lnTo>
                    <a:pt x="300" y="450"/>
                  </a:lnTo>
                  <a:lnTo>
                    <a:pt x="300" y="448"/>
                  </a:lnTo>
                  <a:lnTo>
                    <a:pt x="299" y="447"/>
                  </a:lnTo>
                  <a:lnTo>
                    <a:pt x="299" y="443"/>
                  </a:lnTo>
                  <a:lnTo>
                    <a:pt x="295" y="442"/>
                  </a:lnTo>
                  <a:lnTo>
                    <a:pt x="292" y="440"/>
                  </a:lnTo>
                  <a:lnTo>
                    <a:pt x="289" y="438"/>
                  </a:lnTo>
                  <a:lnTo>
                    <a:pt x="284" y="438"/>
                  </a:lnTo>
                  <a:lnTo>
                    <a:pt x="279" y="438"/>
                  </a:lnTo>
                  <a:lnTo>
                    <a:pt x="273" y="438"/>
                  </a:lnTo>
                  <a:lnTo>
                    <a:pt x="268" y="438"/>
                  </a:lnTo>
                  <a:lnTo>
                    <a:pt x="265" y="437"/>
                  </a:lnTo>
                  <a:lnTo>
                    <a:pt x="263" y="435"/>
                  </a:lnTo>
                  <a:lnTo>
                    <a:pt x="263" y="433"/>
                  </a:lnTo>
                  <a:lnTo>
                    <a:pt x="263" y="432"/>
                  </a:lnTo>
                  <a:lnTo>
                    <a:pt x="263" y="430"/>
                  </a:lnTo>
                  <a:lnTo>
                    <a:pt x="262" y="430"/>
                  </a:lnTo>
                  <a:lnTo>
                    <a:pt x="255" y="432"/>
                  </a:lnTo>
                  <a:lnTo>
                    <a:pt x="245" y="435"/>
                  </a:lnTo>
                  <a:lnTo>
                    <a:pt x="235" y="440"/>
                  </a:lnTo>
                  <a:lnTo>
                    <a:pt x="231" y="442"/>
                  </a:lnTo>
                  <a:lnTo>
                    <a:pt x="230" y="443"/>
                  </a:lnTo>
                  <a:lnTo>
                    <a:pt x="230" y="443"/>
                  </a:lnTo>
                  <a:lnTo>
                    <a:pt x="231" y="445"/>
                  </a:lnTo>
                  <a:lnTo>
                    <a:pt x="233" y="447"/>
                  </a:lnTo>
                  <a:lnTo>
                    <a:pt x="235" y="448"/>
                  </a:lnTo>
                  <a:lnTo>
                    <a:pt x="237" y="450"/>
                  </a:lnTo>
                  <a:lnTo>
                    <a:pt x="238" y="453"/>
                  </a:lnTo>
                  <a:lnTo>
                    <a:pt x="240" y="457"/>
                  </a:lnTo>
                  <a:lnTo>
                    <a:pt x="242" y="459"/>
                  </a:lnTo>
                  <a:lnTo>
                    <a:pt x="240" y="460"/>
                  </a:lnTo>
                  <a:lnTo>
                    <a:pt x="238" y="462"/>
                  </a:lnTo>
                  <a:lnTo>
                    <a:pt x="235" y="464"/>
                  </a:lnTo>
                  <a:lnTo>
                    <a:pt x="231" y="464"/>
                  </a:lnTo>
                  <a:lnTo>
                    <a:pt x="228" y="464"/>
                  </a:lnTo>
                  <a:lnTo>
                    <a:pt x="228" y="465"/>
                  </a:lnTo>
                  <a:lnTo>
                    <a:pt x="226" y="467"/>
                  </a:lnTo>
                  <a:lnTo>
                    <a:pt x="223" y="469"/>
                  </a:lnTo>
                  <a:lnTo>
                    <a:pt x="220" y="470"/>
                  </a:lnTo>
                  <a:lnTo>
                    <a:pt x="216" y="470"/>
                  </a:lnTo>
                  <a:lnTo>
                    <a:pt x="211" y="469"/>
                  </a:lnTo>
                  <a:lnTo>
                    <a:pt x="206" y="467"/>
                  </a:lnTo>
                  <a:lnTo>
                    <a:pt x="200" y="465"/>
                  </a:lnTo>
                  <a:lnTo>
                    <a:pt x="184" y="464"/>
                  </a:lnTo>
                  <a:lnTo>
                    <a:pt x="166" y="462"/>
                  </a:lnTo>
                  <a:lnTo>
                    <a:pt x="147" y="455"/>
                  </a:lnTo>
                  <a:lnTo>
                    <a:pt x="131" y="447"/>
                  </a:lnTo>
                  <a:lnTo>
                    <a:pt x="117" y="442"/>
                  </a:lnTo>
                  <a:lnTo>
                    <a:pt x="104" y="442"/>
                  </a:lnTo>
                  <a:lnTo>
                    <a:pt x="100" y="442"/>
                  </a:lnTo>
                  <a:lnTo>
                    <a:pt x="99" y="440"/>
                  </a:lnTo>
                  <a:lnTo>
                    <a:pt x="97" y="438"/>
                  </a:lnTo>
                  <a:lnTo>
                    <a:pt x="97" y="437"/>
                  </a:lnTo>
                  <a:lnTo>
                    <a:pt x="97" y="435"/>
                  </a:lnTo>
                  <a:lnTo>
                    <a:pt x="97" y="432"/>
                  </a:lnTo>
                  <a:lnTo>
                    <a:pt x="99" y="430"/>
                  </a:lnTo>
                  <a:lnTo>
                    <a:pt x="100" y="428"/>
                  </a:lnTo>
                  <a:lnTo>
                    <a:pt x="102" y="427"/>
                  </a:lnTo>
                  <a:lnTo>
                    <a:pt x="105" y="423"/>
                  </a:lnTo>
                  <a:lnTo>
                    <a:pt x="107" y="420"/>
                  </a:lnTo>
                  <a:lnTo>
                    <a:pt x="105" y="416"/>
                  </a:lnTo>
                  <a:lnTo>
                    <a:pt x="104" y="413"/>
                  </a:lnTo>
                  <a:lnTo>
                    <a:pt x="102" y="411"/>
                  </a:lnTo>
                  <a:lnTo>
                    <a:pt x="99" y="410"/>
                  </a:lnTo>
                  <a:lnTo>
                    <a:pt x="95" y="406"/>
                  </a:lnTo>
                  <a:lnTo>
                    <a:pt x="94" y="406"/>
                  </a:lnTo>
                  <a:lnTo>
                    <a:pt x="94" y="406"/>
                  </a:lnTo>
                  <a:lnTo>
                    <a:pt x="92" y="408"/>
                  </a:lnTo>
                  <a:lnTo>
                    <a:pt x="94" y="410"/>
                  </a:lnTo>
                  <a:lnTo>
                    <a:pt x="94" y="413"/>
                  </a:lnTo>
                  <a:lnTo>
                    <a:pt x="94" y="416"/>
                  </a:lnTo>
                  <a:lnTo>
                    <a:pt x="94" y="418"/>
                  </a:lnTo>
                  <a:lnTo>
                    <a:pt x="94" y="422"/>
                  </a:lnTo>
                  <a:lnTo>
                    <a:pt x="94" y="423"/>
                  </a:lnTo>
                  <a:lnTo>
                    <a:pt x="94" y="425"/>
                  </a:lnTo>
                  <a:lnTo>
                    <a:pt x="92" y="427"/>
                  </a:lnTo>
                  <a:lnTo>
                    <a:pt x="90" y="428"/>
                  </a:lnTo>
                  <a:lnTo>
                    <a:pt x="89" y="433"/>
                  </a:lnTo>
                  <a:lnTo>
                    <a:pt x="89" y="437"/>
                  </a:lnTo>
                  <a:lnTo>
                    <a:pt x="87" y="438"/>
                  </a:lnTo>
                  <a:lnTo>
                    <a:pt x="89" y="440"/>
                  </a:lnTo>
                  <a:lnTo>
                    <a:pt x="89" y="440"/>
                  </a:lnTo>
                  <a:lnTo>
                    <a:pt x="90" y="440"/>
                  </a:lnTo>
                  <a:lnTo>
                    <a:pt x="90" y="442"/>
                  </a:lnTo>
                  <a:lnTo>
                    <a:pt x="90" y="442"/>
                  </a:lnTo>
                  <a:lnTo>
                    <a:pt x="90" y="442"/>
                  </a:lnTo>
                  <a:lnTo>
                    <a:pt x="87" y="443"/>
                  </a:lnTo>
                  <a:lnTo>
                    <a:pt x="82" y="445"/>
                  </a:lnTo>
                  <a:lnTo>
                    <a:pt x="77" y="445"/>
                  </a:lnTo>
                  <a:lnTo>
                    <a:pt x="68" y="445"/>
                  </a:lnTo>
                  <a:lnTo>
                    <a:pt x="55" y="448"/>
                  </a:lnTo>
                  <a:lnTo>
                    <a:pt x="45" y="452"/>
                  </a:lnTo>
                  <a:lnTo>
                    <a:pt x="38" y="455"/>
                  </a:lnTo>
                  <a:lnTo>
                    <a:pt x="37" y="455"/>
                  </a:lnTo>
                  <a:lnTo>
                    <a:pt x="33" y="452"/>
                  </a:lnTo>
                  <a:lnTo>
                    <a:pt x="31" y="448"/>
                  </a:lnTo>
                  <a:lnTo>
                    <a:pt x="30" y="443"/>
                  </a:lnTo>
                  <a:lnTo>
                    <a:pt x="30" y="440"/>
                  </a:lnTo>
                  <a:lnTo>
                    <a:pt x="30" y="438"/>
                  </a:lnTo>
                  <a:lnTo>
                    <a:pt x="33" y="435"/>
                  </a:lnTo>
                  <a:lnTo>
                    <a:pt x="37" y="430"/>
                  </a:lnTo>
                  <a:lnTo>
                    <a:pt x="38" y="425"/>
                  </a:lnTo>
                  <a:lnTo>
                    <a:pt x="42" y="418"/>
                  </a:lnTo>
                  <a:lnTo>
                    <a:pt x="47" y="411"/>
                  </a:lnTo>
                  <a:lnTo>
                    <a:pt x="48" y="406"/>
                  </a:lnTo>
                  <a:lnTo>
                    <a:pt x="50" y="405"/>
                  </a:lnTo>
                  <a:lnTo>
                    <a:pt x="52" y="403"/>
                  </a:lnTo>
                  <a:lnTo>
                    <a:pt x="52" y="401"/>
                  </a:lnTo>
                  <a:lnTo>
                    <a:pt x="52" y="400"/>
                  </a:lnTo>
                  <a:lnTo>
                    <a:pt x="50" y="398"/>
                  </a:lnTo>
                  <a:lnTo>
                    <a:pt x="52" y="395"/>
                  </a:lnTo>
                  <a:lnTo>
                    <a:pt x="50" y="386"/>
                  </a:lnTo>
                  <a:lnTo>
                    <a:pt x="47" y="376"/>
                  </a:lnTo>
                  <a:lnTo>
                    <a:pt x="43" y="366"/>
                  </a:lnTo>
                  <a:lnTo>
                    <a:pt x="42" y="363"/>
                  </a:lnTo>
                  <a:lnTo>
                    <a:pt x="42" y="361"/>
                  </a:lnTo>
                  <a:lnTo>
                    <a:pt x="42" y="361"/>
                  </a:lnTo>
                  <a:lnTo>
                    <a:pt x="43" y="359"/>
                  </a:lnTo>
                  <a:lnTo>
                    <a:pt x="45" y="359"/>
                  </a:lnTo>
                  <a:lnTo>
                    <a:pt x="47" y="358"/>
                  </a:lnTo>
                  <a:lnTo>
                    <a:pt x="50" y="356"/>
                  </a:lnTo>
                  <a:lnTo>
                    <a:pt x="52" y="354"/>
                  </a:lnTo>
                  <a:lnTo>
                    <a:pt x="52" y="353"/>
                  </a:lnTo>
                  <a:lnTo>
                    <a:pt x="52" y="351"/>
                  </a:lnTo>
                  <a:lnTo>
                    <a:pt x="50" y="349"/>
                  </a:lnTo>
                  <a:lnTo>
                    <a:pt x="48" y="346"/>
                  </a:lnTo>
                  <a:lnTo>
                    <a:pt x="47" y="341"/>
                  </a:lnTo>
                  <a:lnTo>
                    <a:pt x="47" y="338"/>
                  </a:lnTo>
                  <a:lnTo>
                    <a:pt x="47" y="336"/>
                  </a:lnTo>
                  <a:lnTo>
                    <a:pt x="47" y="334"/>
                  </a:lnTo>
                  <a:lnTo>
                    <a:pt x="48" y="334"/>
                  </a:lnTo>
                  <a:lnTo>
                    <a:pt x="48" y="334"/>
                  </a:lnTo>
                  <a:lnTo>
                    <a:pt x="50" y="332"/>
                  </a:lnTo>
                  <a:lnTo>
                    <a:pt x="52" y="331"/>
                  </a:lnTo>
                  <a:lnTo>
                    <a:pt x="53" y="326"/>
                  </a:lnTo>
                  <a:lnTo>
                    <a:pt x="55" y="322"/>
                  </a:lnTo>
                  <a:lnTo>
                    <a:pt x="57" y="319"/>
                  </a:lnTo>
                  <a:lnTo>
                    <a:pt x="58" y="317"/>
                  </a:lnTo>
                  <a:lnTo>
                    <a:pt x="60" y="314"/>
                  </a:lnTo>
                  <a:lnTo>
                    <a:pt x="60" y="312"/>
                  </a:lnTo>
                  <a:lnTo>
                    <a:pt x="62" y="311"/>
                  </a:lnTo>
                  <a:lnTo>
                    <a:pt x="62" y="309"/>
                  </a:lnTo>
                  <a:lnTo>
                    <a:pt x="63" y="306"/>
                  </a:lnTo>
                  <a:lnTo>
                    <a:pt x="65" y="304"/>
                  </a:lnTo>
                  <a:lnTo>
                    <a:pt x="65" y="304"/>
                  </a:lnTo>
                  <a:lnTo>
                    <a:pt x="65" y="302"/>
                  </a:lnTo>
                  <a:lnTo>
                    <a:pt x="65" y="301"/>
                  </a:lnTo>
                  <a:lnTo>
                    <a:pt x="65" y="299"/>
                  </a:lnTo>
                  <a:lnTo>
                    <a:pt x="65" y="297"/>
                  </a:lnTo>
                  <a:lnTo>
                    <a:pt x="65" y="296"/>
                  </a:lnTo>
                  <a:lnTo>
                    <a:pt x="65" y="296"/>
                  </a:lnTo>
                  <a:lnTo>
                    <a:pt x="65" y="294"/>
                  </a:lnTo>
                  <a:lnTo>
                    <a:pt x="65" y="292"/>
                  </a:lnTo>
                  <a:lnTo>
                    <a:pt x="65" y="290"/>
                  </a:lnTo>
                  <a:lnTo>
                    <a:pt x="65" y="289"/>
                  </a:lnTo>
                  <a:lnTo>
                    <a:pt x="65" y="289"/>
                  </a:lnTo>
                  <a:lnTo>
                    <a:pt x="65" y="287"/>
                  </a:lnTo>
                  <a:lnTo>
                    <a:pt x="63" y="285"/>
                  </a:lnTo>
                  <a:lnTo>
                    <a:pt x="63" y="282"/>
                  </a:lnTo>
                  <a:lnTo>
                    <a:pt x="63" y="279"/>
                  </a:lnTo>
                  <a:lnTo>
                    <a:pt x="63" y="277"/>
                  </a:lnTo>
                  <a:lnTo>
                    <a:pt x="63" y="277"/>
                  </a:lnTo>
                  <a:lnTo>
                    <a:pt x="63" y="277"/>
                  </a:lnTo>
                  <a:lnTo>
                    <a:pt x="65" y="275"/>
                  </a:lnTo>
                  <a:lnTo>
                    <a:pt x="67" y="274"/>
                  </a:lnTo>
                  <a:lnTo>
                    <a:pt x="67" y="270"/>
                  </a:lnTo>
                  <a:lnTo>
                    <a:pt x="67" y="269"/>
                  </a:lnTo>
                  <a:lnTo>
                    <a:pt x="67" y="265"/>
                  </a:lnTo>
                  <a:lnTo>
                    <a:pt x="67" y="262"/>
                  </a:lnTo>
                  <a:lnTo>
                    <a:pt x="65" y="257"/>
                  </a:lnTo>
                  <a:lnTo>
                    <a:pt x="65" y="255"/>
                  </a:lnTo>
                  <a:lnTo>
                    <a:pt x="63" y="252"/>
                  </a:lnTo>
                  <a:lnTo>
                    <a:pt x="58" y="248"/>
                  </a:lnTo>
                  <a:lnTo>
                    <a:pt x="55" y="245"/>
                  </a:lnTo>
                  <a:lnTo>
                    <a:pt x="52" y="242"/>
                  </a:lnTo>
                  <a:lnTo>
                    <a:pt x="50" y="237"/>
                  </a:lnTo>
                  <a:lnTo>
                    <a:pt x="50" y="233"/>
                  </a:lnTo>
                  <a:lnTo>
                    <a:pt x="50" y="230"/>
                  </a:lnTo>
                  <a:lnTo>
                    <a:pt x="48" y="227"/>
                  </a:lnTo>
                  <a:lnTo>
                    <a:pt x="47" y="223"/>
                  </a:lnTo>
                  <a:lnTo>
                    <a:pt x="43" y="218"/>
                  </a:lnTo>
                  <a:lnTo>
                    <a:pt x="38" y="213"/>
                  </a:lnTo>
                  <a:lnTo>
                    <a:pt x="35" y="208"/>
                  </a:lnTo>
                  <a:lnTo>
                    <a:pt x="33" y="203"/>
                  </a:lnTo>
                  <a:lnTo>
                    <a:pt x="31" y="198"/>
                  </a:lnTo>
                  <a:lnTo>
                    <a:pt x="31" y="193"/>
                  </a:lnTo>
                  <a:lnTo>
                    <a:pt x="31" y="188"/>
                  </a:lnTo>
                  <a:lnTo>
                    <a:pt x="28" y="176"/>
                  </a:lnTo>
                  <a:lnTo>
                    <a:pt x="23" y="164"/>
                  </a:lnTo>
                  <a:lnTo>
                    <a:pt x="16" y="158"/>
                  </a:lnTo>
                  <a:lnTo>
                    <a:pt x="13" y="154"/>
                  </a:lnTo>
                  <a:lnTo>
                    <a:pt x="10" y="149"/>
                  </a:lnTo>
                  <a:lnTo>
                    <a:pt x="6" y="144"/>
                  </a:lnTo>
                  <a:lnTo>
                    <a:pt x="5" y="138"/>
                  </a:lnTo>
                  <a:lnTo>
                    <a:pt x="3" y="133"/>
                  </a:lnTo>
                  <a:lnTo>
                    <a:pt x="3" y="126"/>
                  </a:lnTo>
                  <a:lnTo>
                    <a:pt x="1" y="109"/>
                  </a:lnTo>
                  <a:lnTo>
                    <a:pt x="1" y="89"/>
                  </a:lnTo>
                  <a:lnTo>
                    <a:pt x="0" y="64"/>
                  </a:lnTo>
                  <a:lnTo>
                    <a:pt x="0" y="35"/>
                  </a:lnTo>
                  <a:lnTo>
                    <a:pt x="0" y="8"/>
                  </a:lnTo>
                  <a:lnTo>
                    <a:pt x="26" y="8"/>
                  </a:lnTo>
                  <a:lnTo>
                    <a:pt x="65" y="8"/>
                  </a:lnTo>
                  <a:lnTo>
                    <a:pt x="110" y="8"/>
                  </a:lnTo>
                  <a:lnTo>
                    <a:pt x="161" y="7"/>
                  </a:lnTo>
                  <a:lnTo>
                    <a:pt x="215" y="5"/>
                  </a:lnTo>
                  <a:lnTo>
                    <a:pt x="267" y="3"/>
                  </a:lnTo>
                  <a:lnTo>
                    <a:pt x="3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sp>
        <p:nvSpPr>
          <p:cNvPr id="70" name="TextBox 69"/>
          <p:cNvSpPr txBox="1"/>
          <p:nvPr/>
        </p:nvSpPr>
        <p:spPr>
          <a:xfrm>
            <a:off x="779832" y="5999706"/>
            <a:ext cx="8137565" cy="497840"/>
          </a:xfrm>
          <a:prstGeom prst="rect">
            <a:avLst/>
          </a:prstGeom>
        </p:spPr>
        <p:txBody>
          <a:bodyPr vert="horz" wrap="none" lIns="91440" tIns="45720" rIns="91440" bIns="45720" rtlCol="0" anchor="ctr">
            <a:noAutofit/>
          </a:bodyPr>
          <a:lstStyle/>
          <a:p>
            <a:r>
              <a:rPr lang="en-US" sz="2000" b="1" dirty="0">
                <a:cs typeface="Lato Medium" panose="020F0602020204030203" pitchFamily="34" charset="0"/>
              </a:rPr>
              <a:t>National data is specific to survey version administered</a:t>
            </a:r>
          </a:p>
        </p:txBody>
      </p:sp>
    </p:spTree>
    <p:extLst>
      <p:ext uri="{BB962C8B-B14F-4D97-AF65-F5344CB8AC3E}">
        <p14:creationId xmlns:p14="http://schemas.microsoft.com/office/powerpoint/2010/main" val="7524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9399" y="940495"/>
            <a:ext cx="9075230" cy="1066105"/>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r>
              <a:rPr lang="fr-FR" sz="2900" b="1" dirty="0">
                <a:solidFill>
                  <a:srgbClr val="002D5C"/>
                </a:solidFill>
                <a:latin typeface="Lato"/>
              </a:rPr>
              <a:t>National comparison groups from the Ruffalo Noel Levitz Satisfaction-</a:t>
            </a:r>
            <a:r>
              <a:rPr lang="fr-FR" sz="2900" b="1" dirty="0" err="1">
                <a:solidFill>
                  <a:srgbClr val="002D5C"/>
                </a:solidFill>
                <a:latin typeface="Lato"/>
              </a:rPr>
              <a:t>Priorities</a:t>
            </a:r>
            <a:r>
              <a:rPr lang="fr-FR" sz="2900" b="1" dirty="0">
                <a:solidFill>
                  <a:srgbClr val="002D5C"/>
                </a:solidFill>
                <a:latin typeface="Lato"/>
              </a:rPr>
              <a:t> Survey Suite: </a:t>
            </a:r>
            <a:br>
              <a:rPr lang="fr-FR" sz="2900" b="1" dirty="0">
                <a:solidFill>
                  <a:srgbClr val="002D5C"/>
                </a:solidFill>
                <a:latin typeface="Lato"/>
              </a:rPr>
            </a:br>
            <a:r>
              <a:rPr lang="fr-FR" sz="2900" b="1" dirty="0" err="1">
                <a:solidFill>
                  <a:srgbClr val="002D5C"/>
                </a:solidFill>
                <a:latin typeface="Lato"/>
              </a:rPr>
              <a:t>Fall</a:t>
            </a:r>
            <a:r>
              <a:rPr lang="fr-FR" sz="2900" b="1" dirty="0">
                <a:solidFill>
                  <a:srgbClr val="002D5C"/>
                </a:solidFill>
                <a:latin typeface="Lato"/>
              </a:rPr>
              <a:t> 2014-Spring 2017</a:t>
            </a:r>
          </a:p>
        </p:txBody>
      </p:sp>
      <p:sp>
        <p:nvSpPr>
          <p:cNvPr id="3" name="Rectangle 2"/>
          <p:cNvSpPr/>
          <p:nvPr/>
        </p:nvSpPr>
        <p:spPr>
          <a:xfrm>
            <a:off x="199399" y="2487861"/>
            <a:ext cx="8944601" cy="4093428"/>
          </a:xfrm>
          <a:prstGeom prst="rect">
            <a:avLst/>
          </a:prstGeom>
        </p:spPr>
        <p:txBody>
          <a:bodyPr wrap="square">
            <a:spAutoFit/>
          </a:bodyPr>
          <a:lstStyle/>
          <a:p>
            <a:pPr marL="342900" indent="-342900">
              <a:lnSpc>
                <a:spcPct val="80000"/>
              </a:lnSpc>
              <a:spcBef>
                <a:spcPct val="20000"/>
              </a:spcBef>
              <a:buClr>
                <a:srgbClr val="002D5C"/>
              </a:buClr>
              <a:buFont typeface="Wingdings" panose="05000000000000000000" pitchFamily="2" charset="2"/>
              <a:buChar char="§"/>
            </a:pPr>
            <a:r>
              <a:rPr lang="en-US" sz="2000" b="1" dirty="0">
                <a:solidFill>
                  <a:srgbClr val="002D5C"/>
                </a:solidFill>
              </a:rPr>
              <a:t>Student Satisfaction Inventory™ (SSI) </a:t>
            </a:r>
            <a:r>
              <a:rPr lang="en-US" sz="2000" dirty="0">
                <a:solidFill>
                  <a:srgbClr val="002D5C"/>
                </a:solidFill>
              </a:rPr>
              <a:t>is for traditional students, primarily enrolled on campus</a:t>
            </a:r>
          </a:p>
          <a:p>
            <a:pPr marL="800100" lvl="1" indent="-342900">
              <a:lnSpc>
                <a:spcPct val="80000"/>
              </a:lnSpc>
              <a:spcBef>
                <a:spcPct val="20000"/>
              </a:spcBef>
              <a:buClr>
                <a:srgbClr val="002D5C"/>
              </a:buClr>
              <a:buFont typeface="Lato" panose="020F0502020204030203" pitchFamily="34" charset="0"/>
              <a:buChar char="—"/>
            </a:pPr>
            <a:r>
              <a:rPr lang="en-US" sz="2000" dirty="0">
                <a:solidFill>
                  <a:srgbClr val="002D5C"/>
                </a:solidFill>
              </a:rPr>
              <a:t>Four-year privates: 217,956 students at 332 institutions</a:t>
            </a:r>
          </a:p>
          <a:p>
            <a:pPr marL="800100" lvl="1" indent="-342900">
              <a:lnSpc>
                <a:spcPct val="80000"/>
              </a:lnSpc>
              <a:spcBef>
                <a:spcPct val="20000"/>
              </a:spcBef>
              <a:buClr>
                <a:srgbClr val="002D5C"/>
              </a:buClr>
              <a:buFont typeface="Lato" panose="020F0502020204030203" pitchFamily="34" charset="0"/>
              <a:buChar char="—"/>
            </a:pPr>
            <a:r>
              <a:rPr lang="en-US" sz="2000" dirty="0">
                <a:solidFill>
                  <a:srgbClr val="002D5C"/>
                </a:solidFill>
              </a:rPr>
              <a:t>Four-year publics: 71,029 students from 73 institutions</a:t>
            </a:r>
          </a:p>
          <a:p>
            <a:pPr marL="800100" lvl="1" indent="-342900">
              <a:lnSpc>
                <a:spcPct val="80000"/>
              </a:lnSpc>
              <a:spcBef>
                <a:spcPct val="20000"/>
              </a:spcBef>
              <a:buClr>
                <a:srgbClr val="002D5C"/>
              </a:buClr>
              <a:buFont typeface="Lato" panose="020F0502020204030203" pitchFamily="34" charset="0"/>
              <a:buChar char="—"/>
            </a:pPr>
            <a:r>
              <a:rPr lang="en-US" sz="2000" dirty="0">
                <a:solidFill>
                  <a:srgbClr val="002D5C"/>
                </a:solidFill>
              </a:rPr>
              <a:t>Community colleges: 162,081 students at 195 institutions</a:t>
            </a:r>
          </a:p>
          <a:p>
            <a:pPr marL="800100" lvl="1" indent="-342900">
              <a:lnSpc>
                <a:spcPct val="80000"/>
              </a:lnSpc>
              <a:spcBef>
                <a:spcPct val="20000"/>
              </a:spcBef>
              <a:buClr>
                <a:srgbClr val="002D5C"/>
              </a:buClr>
              <a:buFont typeface="Lato" panose="020F0502020204030203" pitchFamily="34" charset="0"/>
              <a:buChar char="—"/>
            </a:pPr>
            <a:r>
              <a:rPr lang="en-US" sz="2000" dirty="0">
                <a:solidFill>
                  <a:srgbClr val="002D5C"/>
                </a:solidFill>
              </a:rPr>
              <a:t>Career and private schools: 31,412 students at 53 institutions</a:t>
            </a:r>
          </a:p>
          <a:p>
            <a:pPr marL="342900" indent="-342900">
              <a:lnSpc>
                <a:spcPct val="80000"/>
              </a:lnSpc>
              <a:spcBef>
                <a:spcPct val="20000"/>
              </a:spcBef>
              <a:buClr>
                <a:srgbClr val="002D5C"/>
              </a:buClr>
              <a:buFont typeface="Wingdings" panose="05000000000000000000" pitchFamily="2" charset="2"/>
              <a:buChar char="§"/>
            </a:pPr>
            <a:endParaRPr lang="en-US" sz="1000" dirty="0">
              <a:solidFill>
                <a:srgbClr val="002D5C"/>
              </a:solidFill>
            </a:endParaRPr>
          </a:p>
          <a:p>
            <a:pPr marL="342900" indent="-342900">
              <a:lnSpc>
                <a:spcPct val="80000"/>
              </a:lnSpc>
              <a:spcBef>
                <a:spcPct val="20000"/>
              </a:spcBef>
              <a:buClr>
                <a:srgbClr val="002D5C"/>
              </a:buClr>
              <a:buFont typeface="Wingdings" panose="05000000000000000000" pitchFamily="2" charset="2"/>
              <a:buChar char="§"/>
            </a:pPr>
            <a:r>
              <a:rPr lang="en-US" sz="2000" b="1" dirty="0">
                <a:solidFill>
                  <a:srgbClr val="002D5C"/>
                </a:solidFill>
              </a:rPr>
              <a:t>Adult Student Priorities Survey™ (ASPS) </a:t>
            </a:r>
            <a:r>
              <a:rPr lang="en-US" sz="2000" dirty="0">
                <a:solidFill>
                  <a:srgbClr val="002D5C"/>
                </a:solidFill>
              </a:rPr>
              <a:t>appropriate for undergraduate or graduate adult students. </a:t>
            </a:r>
          </a:p>
          <a:p>
            <a:pPr marL="800100" lvl="1" indent="-342900">
              <a:lnSpc>
                <a:spcPct val="80000"/>
              </a:lnSpc>
              <a:spcBef>
                <a:spcPct val="20000"/>
              </a:spcBef>
              <a:buClr>
                <a:srgbClr val="002D5C"/>
              </a:buClr>
              <a:buFont typeface="Lato" panose="020F0502020204030203" pitchFamily="34" charset="0"/>
              <a:buChar char="—"/>
            </a:pPr>
            <a:r>
              <a:rPr lang="en-US" sz="2000" dirty="0">
                <a:solidFill>
                  <a:srgbClr val="002D5C"/>
                </a:solidFill>
              </a:rPr>
              <a:t>72,124 adult students (graduate and undergraduate) at 153 institutions</a:t>
            </a:r>
            <a:br>
              <a:rPr lang="en-US" sz="2000" dirty="0">
                <a:solidFill>
                  <a:srgbClr val="002D5C"/>
                </a:solidFill>
              </a:rPr>
            </a:br>
            <a:endParaRPr lang="en-US" sz="1000" dirty="0">
              <a:solidFill>
                <a:srgbClr val="002D5C"/>
              </a:solidFill>
            </a:endParaRPr>
          </a:p>
          <a:p>
            <a:pPr marL="342900" indent="-342900">
              <a:lnSpc>
                <a:spcPct val="80000"/>
              </a:lnSpc>
              <a:spcBef>
                <a:spcPct val="20000"/>
              </a:spcBef>
              <a:buClr>
                <a:srgbClr val="002D5C"/>
              </a:buClr>
              <a:buFont typeface="Wingdings" panose="05000000000000000000" pitchFamily="2" charset="2"/>
              <a:buChar char="§"/>
            </a:pPr>
            <a:r>
              <a:rPr lang="en-US" sz="2000" b="1" dirty="0">
                <a:solidFill>
                  <a:srgbClr val="002D5C"/>
                </a:solidFill>
              </a:rPr>
              <a:t>Priorities Survey for Online Learners™ (PSOL) </a:t>
            </a:r>
            <a:r>
              <a:rPr lang="en-US" sz="2000" dirty="0">
                <a:solidFill>
                  <a:srgbClr val="002D5C"/>
                </a:solidFill>
              </a:rPr>
              <a:t>for students in online distance learning programs. </a:t>
            </a:r>
          </a:p>
          <a:p>
            <a:pPr marL="800100" lvl="1" indent="-342900">
              <a:lnSpc>
                <a:spcPct val="80000"/>
              </a:lnSpc>
              <a:spcBef>
                <a:spcPct val="20000"/>
              </a:spcBef>
              <a:buClr>
                <a:srgbClr val="002D5C"/>
              </a:buClr>
              <a:buFont typeface="Lato" panose="020F0502020204030203" pitchFamily="34" charset="0"/>
              <a:buChar char="—"/>
            </a:pPr>
            <a:r>
              <a:rPr lang="en-US" sz="2000" dirty="0">
                <a:solidFill>
                  <a:srgbClr val="002D5C"/>
                </a:solidFill>
              </a:rPr>
              <a:t>128,988 online learners at 164 institutions</a:t>
            </a:r>
          </a:p>
          <a:p>
            <a:pPr marL="342900" indent="-342900">
              <a:lnSpc>
                <a:spcPct val="80000"/>
              </a:lnSpc>
              <a:spcBef>
                <a:spcPct val="20000"/>
              </a:spcBef>
              <a:buClr>
                <a:srgbClr val="002D5C"/>
              </a:buClr>
              <a:buFont typeface="Wingdings" panose="05000000000000000000" pitchFamily="2" charset="2"/>
              <a:buChar char="§"/>
            </a:pPr>
            <a:endParaRPr lang="en-US" sz="1000" dirty="0">
              <a:solidFill>
                <a:srgbClr val="002D5C"/>
              </a:solidFill>
            </a:endParaRPr>
          </a:p>
        </p:txBody>
      </p:sp>
    </p:spTree>
    <p:extLst>
      <p:ext uri="{BB962C8B-B14F-4D97-AF65-F5344CB8AC3E}">
        <p14:creationId xmlns:p14="http://schemas.microsoft.com/office/powerpoint/2010/main" val="393816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085975" y="2503017"/>
            <a:ext cx="6947958" cy="689070"/>
          </a:xfrm>
        </p:spPr>
        <p:txBody>
          <a:bodyPr/>
          <a:lstStyle/>
          <a:p>
            <a:r>
              <a:rPr lang="en-US" dirty="0">
                <a:latin typeface="Lato Black" panose="020F0502020204030203" pitchFamily="34" charset="0"/>
                <a:ea typeface="Lato Black" panose="020F0502020204030203" pitchFamily="34" charset="0"/>
                <a:cs typeface="Lato Black" panose="020F0502020204030203" pitchFamily="34" charset="0"/>
              </a:rPr>
              <a:t>Systematic assessment cycle</a:t>
            </a:r>
          </a:p>
        </p:txBody>
      </p:sp>
    </p:spTree>
    <p:extLst>
      <p:ext uri="{BB962C8B-B14F-4D97-AF65-F5344CB8AC3E}">
        <p14:creationId xmlns:p14="http://schemas.microsoft.com/office/powerpoint/2010/main" val="364466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49" y="931186"/>
            <a:ext cx="9144000" cy="8581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Franklin Gothic Medium Cond" pitchFamily="34" charset="0"/>
                <a:ea typeface="+mj-ea"/>
                <a:cs typeface="+mj-cs"/>
              </a:defRPr>
            </a:lvl1pPr>
          </a:lstStyle>
          <a:p>
            <a:pPr>
              <a:defRPr/>
            </a:pPr>
            <a:r>
              <a:rPr lang="en-US" b="1" dirty="0">
                <a:solidFill>
                  <a:srgbClr val="002D5C"/>
                </a:solidFill>
                <a:latin typeface="Lato"/>
              </a:rPr>
              <a:t>Systematic Assessment Cycle</a:t>
            </a:r>
          </a:p>
        </p:txBody>
      </p:sp>
      <p:grpSp>
        <p:nvGrpSpPr>
          <p:cNvPr id="6" name="Group 7"/>
          <p:cNvGrpSpPr/>
          <p:nvPr/>
        </p:nvGrpSpPr>
        <p:grpSpPr>
          <a:xfrm>
            <a:off x="2076495" y="1119308"/>
            <a:ext cx="5092700" cy="5095875"/>
            <a:chOff x="1978025" y="1492250"/>
            <a:chExt cx="5092700" cy="5095875"/>
          </a:xfrm>
          <a:effectLst>
            <a:outerShdw blurRad="431800" dist="38100" dir="5400000" sx="107000" sy="107000" algn="t" rotWithShape="0">
              <a:prstClr val="black">
                <a:alpha val="40000"/>
              </a:prstClr>
            </a:outerShdw>
          </a:effectLst>
          <a:scene3d>
            <a:camera prst="perspectiveRelaxed"/>
            <a:lightRig rig="soft" dir="t"/>
          </a:scene3d>
        </p:grpSpPr>
        <p:sp>
          <p:nvSpPr>
            <p:cNvPr id="7" name="Freeform 3"/>
            <p:cNvSpPr>
              <a:spLocks/>
            </p:cNvSpPr>
            <p:nvPr/>
          </p:nvSpPr>
          <p:spPr bwMode="auto">
            <a:xfrm>
              <a:off x="4524375" y="1492250"/>
              <a:ext cx="2419350" cy="2489200"/>
            </a:xfrm>
            <a:custGeom>
              <a:avLst/>
              <a:gdLst/>
              <a:ahLst/>
              <a:cxnLst>
                <a:cxn ang="0">
                  <a:pos x="1524" y="1110"/>
                </a:cxn>
                <a:cxn ang="0">
                  <a:pos x="1480" y="992"/>
                </a:cxn>
                <a:cxn ang="0">
                  <a:pos x="1428" y="878"/>
                </a:cxn>
                <a:cxn ang="0">
                  <a:pos x="1368" y="768"/>
                </a:cxn>
                <a:cxn ang="0">
                  <a:pos x="1298" y="666"/>
                </a:cxn>
                <a:cxn ang="0">
                  <a:pos x="1222" y="568"/>
                </a:cxn>
                <a:cxn ang="0">
                  <a:pos x="1138" y="476"/>
                </a:cxn>
                <a:cxn ang="0">
                  <a:pos x="1048" y="392"/>
                </a:cxn>
                <a:cxn ang="0">
                  <a:pos x="952" y="314"/>
                </a:cxn>
                <a:cxn ang="0">
                  <a:pos x="850" y="244"/>
                </a:cxn>
                <a:cxn ang="0">
                  <a:pos x="742" y="182"/>
                </a:cxn>
                <a:cxn ang="0">
                  <a:pos x="628" y="128"/>
                </a:cxn>
                <a:cxn ang="0">
                  <a:pos x="510" y="84"/>
                </a:cxn>
                <a:cxn ang="0">
                  <a:pos x="388" y="48"/>
                </a:cxn>
                <a:cxn ang="0">
                  <a:pos x="262" y="22"/>
                </a:cxn>
                <a:cxn ang="0">
                  <a:pos x="132" y="6"/>
                </a:cxn>
                <a:cxn ang="0">
                  <a:pos x="0" y="0"/>
                </a:cxn>
                <a:cxn ang="0">
                  <a:pos x="376" y="320"/>
                </a:cxn>
                <a:cxn ang="0">
                  <a:pos x="0" y="640"/>
                </a:cxn>
                <a:cxn ang="0">
                  <a:pos x="0" y="640"/>
                </a:cxn>
                <a:cxn ang="0">
                  <a:pos x="80" y="644"/>
                </a:cxn>
                <a:cxn ang="0">
                  <a:pos x="158" y="654"/>
                </a:cxn>
                <a:cxn ang="0">
                  <a:pos x="234" y="668"/>
                </a:cxn>
                <a:cxn ang="0">
                  <a:pos x="306" y="690"/>
                </a:cxn>
                <a:cxn ang="0">
                  <a:pos x="378" y="718"/>
                </a:cxn>
                <a:cxn ang="0">
                  <a:pos x="446" y="750"/>
                </a:cxn>
                <a:cxn ang="0">
                  <a:pos x="510" y="788"/>
                </a:cxn>
                <a:cxn ang="0">
                  <a:pos x="572" y="830"/>
                </a:cxn>
                <a:cxn ang="0">
                  <a:pos x="630" y="876"/>
                </a:cxn>
                <a:cxn ang="0">
                  <a:pos x="684" y="926"/>
                </a:cxn>
                <a:cxn ang="0">
                  <a:pos x="734" y="982"/>
                </a:cxn>
                <a:cxn ang="0">
                  <a:pos x="780" y="1040"/>
                </a:cxn>
                <a:cxn ang="0">
                  <a:pos x="822" y="1102"/>
                </a:cxn>
                <a:cxn ang="0">
                  <a:pos x="858" y="1168"/>
                </a:cxn>
                <a:cxn ang="0">
                  <a:pos x="888" y="1238"/>
                </a:cxn>
                <a:cxn ang="0">
                  <a:pos x="914" y="1308"/>
                </a:cxn>
                <a:cxn ang="0">
                  <a:pos x="1336" y="1568"/>
                </a:cxn>
                <a:cxn ang="0">
                  <a:pos x="1524" y="1110"/>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0" y="0"/>
                  </a:lnTo>
                  <a:lnTo>
                    <a:pt x="376" y="320"/>
                  </a:lnTo>
                  <a:lnTo>
                    <a:pt x="188" y="480"/>
                  </a:lnTo>
                  <a:lnTo>
                    <a:pt x="0" y="640"/>
                  </a:lnTo>
                  <a:lnTo>
                    <a:pt x="0" y="64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chemeClr val="accent1"/>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8" name="Freeform 4"/>
            <p:cNvSpPr>
              <a:spLocks/>
            </p:cNvSpPr>
            <p:nvPr/>
          </p:nvSpPr>
          <p:spPr bwMode="auto">
            <a:xfrm>
              <a:off x="2841625" y="5273675"/>
              <a:ext cx="3178175" cy="1314450"/>
            </a:xfrm>
            <a:custGeom>
              <a:avLst/>
              <a:gdLst/>
              <a:ahLst/>
              <a:cxnLst>
                <a:cxn ang="0">
                  <a:pos x="116" y="518"/>
                </a:cxn>
                <a:cxn ang="0">
                  <a:pos x="222" y="590"/>
                </a:cxn>
                <a:cxn ang="0">
                  <a:pos x="332" y="650"/>
                </a:cxn>
                <a:cxn ang="0">
                  <a:pos x="444" y="704"/>
                </a:cxn>
                <a:cxn ang="0">
                  <a:pos x="560" y="746"/>
                </a:cxn>
                <a:cxn ang="0">
                  <a:pos x="680" y="782"/>
                </a:cxn>
                <a:cxn ang="0">
                  <a:pos x="802" y="806"/>
                </a:cxn>
                <a:cxn ang="0">
                  <a:pos x="924" y="822"/>
                </a:cxn>
                <a:cxn ang="0">
                  <a:pos x="1048" y="828"/>
                </a:cxn>
                <a:cxn ang="0">
                  <a:pos x="1172" y="824"/>
                </a:cxn>
                <a:cxn ang="0">
                  <a:pos x="1296" y="810"/>
                </a:cxn>
                <a:cxn ang="0">
                  <a:pos x="1420" y="788"/>
                </a:cxn>
                <a:cxn ang="0">
                  <a:pos x="1540" y="754"/>
                </a:cxn>
                <a:cxn ang="0">
                  <a:pos x="1660" y="712"/>
                </a:cxn>
                <a:cxn ang="0">
                  <a:pos x="1778" y="658"/>
                </a:cxn>
                <a:cxn ang="0">
                  <a:pos x="1892" y="594"/>
                </a:cxn>
                <a:cxn ang="0">
                  <a:pos x="2002" y="522"/>
                </a:cxn>
                <a:cxn ang="0">
                  <a:pos x="1510" y="484"/>
                </a:cxn>
                <a:cxn ang="0">
                  <a:pos x="1626" y="4"/>
                </a:cxn>
                <a:cxn ang="0">
                  <a:pos x="1626" y="4"/>
                </a:cxn>
                <a:cxn ang="0">
                  <a:pos x="1560" y="48"/>
                </a:cxn>
                <a:cxn ang="0">
                  <a:pos x="1492" y="86"/>
                </a:cxn>
                <a:cxn ang="0">
                  <a:pos x="1420" y="118"/>
                </a:cxn>
                <a:cxn ang="0">
                  <a:pos x="1348" y="144"/>
                </a:cxn>
                <a:cxn ang="0">
                  <a:pos x="1276" y="164"/>
                </a:cxn>
                <a:cxn ang="0">
                  <a:pos x="1202" y="178"/>
                </a:cxn>
                <a:cxn ang="0">
                  <a:pos x="1126" y="184"/>
                </a:cxn>
                <a:cxn ang="0">
                  <a:pos x="1052" y="188"/>
                </a:cxn>
                <a:cxn ang="0">
                  <a:pos x="978" y="184"/>
                </a:cxn>
                <a:cxn ang="0">
                  <a:pos x="904" y="174"/>
                </a:cxn>
                <a:cxn ang="0">
                  <a:pos x="832" y="160"/>
                </a:cxn>
                <a:cxn ang="0">
                  <a:pos x="760" y="138"/>
                </a:cxn>
                <a:cxn ang="0">
                  <a:pos x="690" y="112"/>
                </a:cxn>
                <a:cxn ang="0">
                  <a:pos x="622" y="80"/>
                </a:cxn>
                <a:cxn ang="0">
                  <a:pos x="556" y="44"/>
                </a:cxn>
                <a:cxn ang="0">
                  <a:pos x="494" y="0"/>
                </a:cxn>
                <a:cxn ang="0">
                  <a:pos x="0" y="40"/>
                </a:cxn>
                <a:cxn ang="0">
                  <a:pos x="116" y="518"/>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2002" y="522"/>
                  </a:lnTo>
                  <a:lnTo>
                    <a:pt x="1510" y="484"/>
                  </a:lnTo>
                  <a:lnTo>
                    <a:pt x="1568" y="244"/>
                  </a:lnTo>
                  <a:lnTo>
                    <a:pt x="1626" y="4"/>
                  </a:lnTo>
                  <a:lnTo>
                    <a:pt x="1626" y="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chemeClr val="accent3"/>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9" name="Freeform 5"/>
            <p:cNvSpPr>
              <a:spLocks/>
            </p:cNvSpPr>
            <p:nvPr/>
          </p:nvSpPr>
          <p:spPr bwMode="auto">
            <a:xfrm>
              <a:off x="2105025" y="1492250"/>
              <a:ext cx="3019425" cy="2070100"/>
            </a:xfrm>
            <a:custGeom>
              <a:avLst/>
              <a:gdLst/>
              <a:ahLst/>
              <a:cxnLst>
                <a:cxn ang="0">
                  <a:pos x="1526" y="0"/>
                </a:cxn>
                <a:cxn ang="0">
                  <a:pos x="1400" y="6"/>
                </a:cxn>
                <a:cxn ang="0">
                  <a:pos x="1276" y="20"/>
                </a:cxn>
                <a:cxn ang="0">
                  <a:pos x="1154" y="44"/>
                </a:cxn>
                <a:cxn ang="0">
                  <a:pos x="1034" y="76"/>
                </a:cxn>
                <a:cxn ang="0">
                  <a:pos x="918" y="120"/>
                </a:cxn>
                <a:cxn ang="0">
                  <a:pos x="804" y="170"/>
                </a:cxn>
                <a:cxn ang="0">
                  <a:pos x="696" y="230"/>
                </a:cxn>
                <a:cxn ang="0">
                  <a:pos x="592" y="298"/>
                </a:cxn>
                <a:cxn ang="0">
                  <a:pos x="494" y="374"/>
                </a:cxn>
                <a:cxn ang="0">
                  <a:pos x="402" y="458"/>
                </a:cxn>
                <a:cxn ang="0">
                  <a:pos x="316" y="548"/>
                </a:cxn>
                <a:cxn ang="0">
                  <a:pos x="236" y="648"/>
                </a:cxn>
                <a:cxn ang="0">
                  <a:pos x="164" y="752"/>
                </a:cxn>
                <a:cxn ang="0">
                  <a:pos x="102" y="864"/>
                </a:cxn>
                <a:cxn ang="0">
                  <a:pos x="46" y="982"/>
                </a:cxn>
                <a:cxn ang="0">
                  <a:pos x="0" y="1106"/>
                </a:cxn>
                <a:cxn ang="0">
                  <a:pos x="420" y="848"/>
                </a:cxn>
                <a:cxn ang="0">
                  <a:pos x="608" y="1304"/>
                </a:cxn>
                <a:cxn ang="0">
                  <a:pos x="608" y="1304"/>
                </a:cxn>
                <a:cxn ang="0">
                  <a:pos x="636" y="1230"/>
                </a:cxn>
                <a:cxn ang="0">
                  <a:pos x="670" y="1158"/>
                </a:cxn>
                <a:cxn ang="0">
                  <a:pos x="708" y="1092"/>
                </a:cxn>
                <a:cxn ang="0">
                  <a:pos x="750" y="1028"/>
                </a:cxn>
                <a:cxn ang="0">
                  <a:pos x="798" y="970"/>
                </a:cxn>
                <a:cxn ang="0">
                  <a:pos x="850" y="914"/>
                </a:cxn>
                <a:cxn ang="0">
                  <a:pos x="906" y="864"/>
                </a:cxn>
                <a:cxn ang="0">
                  <a:pos x="964" y="818"/>
                </a:cxn>
                <a:cxn ang="0">
                  <a:pos x="1028" y="778"/>
                </a:cxn>
                <a:cxn ang="0">
                  <a:pos x="1092" y="742"/>
                </a:cxn>
                <a:cxn ang="0">
                  <a:pos x="1160" y="712"/>
                </a:cxn>
                <a:cxn ang="0">
                  <a:pos x="1230" y="686"/>
                </a:cxn>
                <a:cxn ang="0">
                  <a:pos x="1302" y="666"/>
                </a:cxn>
                <a:cxn ang="0">
                  <a:pos x="1376" y="652"/>
                </a:cxn>
                <a:cxn ang="0">
                  <a:pos x="1450" y="644"/>
                </a:cxn>
                <a:cxn ang="0">
                  <a:pos x="1526" y="640"/>
                </a:cxn>
                <a:cxn ang="0">
                  <a:pos x="1902" y="320"/>
                </a:cxn>
                <a:cxn ang="0">
                  <a:pos x="1526" y="0"/>
                </a:cxn>
              </a:cxnLst>
              <a:rect l="0" t="0" r="r" b="b"/>
              <a:pathLst>
                <a:path w="1902" h="1304">
                  <a:moveTo>
                    <a:pt x="1526" y="0"/>
                  </a:moveTo>
                  <a:lnTo>
                    <a:pt x="1526" y="0"/>
                  </a:lnTo>
                  <a:lnTo>
                    <a:pt x="1464" y="2"/>
                  </a:lnTo>
                  <a:lnTo>
                    <a:pt x="1400" y="6"/>
                  </a:lnTo>
                  <a:lnTo>
                    <a:pt x="1338" y="12"/>
                  </a:lnTo>
                  <a:lnTo>
                    <a:pt x="1276" y="20"/>
                  </a:lnTo>
                  <a:lnTo>
                    <a:pt x="1214" y="30"/>
                  </a:lnTo>
                  <a:lnTo>
                    <a:pt x="1154" y="44"/>
                  </a:lnTo>
                  <a:lnTo>
                    <a:pt x="1094" y="60"/>
                  </a:lnTo>
                  <a:lnTo>
                    <a:pt x="1034" y="76"/>
                  </a:lnTo>
                  <a:lnTo>
                    <a:pt x="974" y="96"/>
                  </a:lnTo>
                  <a:lnTo>
                    <a:pt x="918" y="120"/>
                  </a:lnTo>
                  <a:lnTo>
                    <a:pt x="860" y="144"/>
                  </a:lnTo>
                  <a:lnTo>
                    <a:pt x="804" y="170"/>
                  </a:lnTo>
                  <a:lnTo>
                    <a:pt x="750" y="200"/>
                  </a:lnTo>
                  <a:lnTo>
                    <a:pt x="696" y="230"/>
                  </a:lnTo>
                  <a:lnTo>
                    <a:pt x="644" y="264"/>
                  </a:lnTo>
                  <a:lnTo>
                    <a:pt x="592" y="298"/>
                  </a:lnTo>
                  <a:lnTo>
                    <a:pt x="542" y="336"/>
                  </a:lnTo>
                  <a:lnTo>
                    <a:pt x="494" y="374"/>
                  </a:lnTo>
                  <a:lnTo>
                    <a:pt x="448" y="416"/>
                  </a:lnTo>
                  <a:lnTo>
                    <a:pt x="402" y="458"/>
                  </a:lnTo>
                  <a:lnTo>
                    <a:pt x="358" y="502"/>
                  </a:lnTo>
                  <a:lnTo>
                    <a:pt x="316" y="548"/>
                  </a:lnTo>
                  <a:lnTo>
                    <a:pt x="276" y="598"/>
                  </a:lnTo>
                  <a:lnTo>
                    <a:pt x="236" y="648"/>
                  </a:lnTo>
                  <a:lnTo>
                    <a:pt x="200" y="698"/>
                  </a:lnTo>
                  <a:lnTo>
                    <a:pt x="164" y="752"/>
                  </a:lnTo>
                  <a:lnTo>
                    <a:pt x="132" y="808"/>
                  </a:lnTo>
                  <a:lnTo>
                    <a:pt x="102" y="864"/>
                  </a:lnTo>
                  <a:lnTo>
                    <a:pt x="72" y="922"/>
                  </a:lnTo>
                  <a:lnTo>
                    <a:pt x="46" y="982"/>
                  </a:lnTo>
                  <a:lnTo>
                    <a:pt x="22" y="1044"/>
                  </a:lnTo>
                  <a:lnTo>
                    <a:pt x="0" y="1106"/>
                  </a:lnTo>
                  <a:lnTo>
                    <a:pt x="0" y="1106"/>
                  </a:lnTo>
                  <a:lnTo>
                    <a:pt x="420" y="848"/>
                  </a:lnTo>
                  <a:lnTo>
                    <a:pt x="514" y="1076"/>
                  </a:lnTo>
                  <a:lnTo>
                    <a:pt x="608" y="1304"/>
                  </a:lnTo>
                  <a:lnTo>
                    <a:pt x="608" y="1304"/>
                  </a:lnTo>
                  <a:lnTo>
                    <a:pt x="608" y="1304"/>
                  </a:lnTo>
                  <a:lnTo>
                    <a:pt x="622" y="1266"/>
                  </a:lnTo>
                  <a:lnTo>
                    <a:pt x="636" y="1230"/>
                  </a:lnTo>
                  <a:lnTo>
                    <a:pt x="652" y="1194"/>
                  </a:lnTo>
                  <a:lnTo>
                    <a:pt x="670" y="1158"/>
                  </a:lnTo>
                  <a:lnTo>
                    <a:pt x="688" y="1124"/>
                  </a:lnTo>
                  <a:lnTo>
                    <a:pt x="708" y="1092"/>
                  </a:lnTo>
                  <a:lnTo>
                    <a:pt x="728" y="1060"/>
                  </a:lnTo>
                  <a:lnTo>
                    <a:pt x="750" y="1028"/>
                  </a:lnTo>
                  <a:lnTo>
                    <a:pt x="774" y="998"/>
                  </a:lnTo>
                  <a:lnTo>
                    <a:pt x="798" y="970"/>
                  </a:lnTo>
                  <a:lnTo>
                    <a:pt x="824" y="942"/>
                  </a:lnTo>
                  <a:lnTo>
                    <a:pt x="850" y="914"/>
                  </a:lnTo>
                  <a:lnTo>
                    <a:pt x="878" y="888"/>
                  </a:lnTo>
                  <a:lnTo>
                    <a:pt x="906" y="864"/>
                  </a:lnTo>
                  <a:lnTo>
                    <a:pt x="934" y="840"/>
                  </a:lnTo>
                  <a:lnTo>
                    <a:pt x="964" y="818"/>
                  </a:lnTo>
                  <a:lnTo>
                    <a:pt x="996" y="798"/>
                  </a:lnTo>
                  <a:lnTo>
                    <a:pt x="1028" y="778"/>
                  </a:lnTo>
                  <a:lnTo>
                    <a:pt x="1060" y="760"/>
                  </a:lnTo>
                  <a:lnTo>
                    <a:pt x="1092" y="742"/>
                  </a:lnTo>
                  <a:lnTo>
                    <a:pt x="1126" y="726"/>
                  </a:lnTo>
                  <a:lnTo>
                    <a:pt x="1160" y="712"/>
                  </a:lnTo>
                  <a:lnTo>
                    <a:pt x="1194" y="698"/>
                  </a:lnTo>
                  <a:lnTo>
                    <a:pt x="1230" y="686"/>
                  </a:lnTo>
                  <a:lnTo>
                    <a:pt x="1266" y="676"/>
                  </a:lnTo>
                  <a:lnTo>
                    <a:pt x="1302" y="666"/>
                  </a:lnTo>
                  <a:lnTo>
                    <a:pt x="1338" y="658"/>
                  </a:lnTo>
                  <a:lnTo>
                    <a:pt x="1376" y="652"/>
                  </a:lnTo>
                  <a:lnTo>
                    <a:pt x="1414" y="646"/>
                  </a:lnTo>
                  <a:lnTo>
                    <a:pt x="1450" y="644"/>
                  </a:lnTo>
                  <a:lnTo>
                    <a:pt x="1488" y="642"/>
                  </a:lnTo>
                  <a:lnTo>
                    <a:pt x="1526" y="640"/>
                  </a:lnTo>
                  <a:lnTo>
                    <a:pt x="1714" y="480"/>
                  </a:lnTo>
                  <a:lnTo>
                    <a:pt x="1902" y="320"/>
                  </a:lnTo>
                  <a:lnTo>
                    <a:pt x="1714" y="160"/>
                  </a:lnTo>
                  <a:lnTo>
                    <a:pt x="1526" y="0"/>
                  </a:lnTo>
                  <a:close/>
                </a:path>
              </a:pathLst>
            </a:custGeom>
            <a:solidFill>
              <a:srgbClr val="512C1E"/>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10" name="Freeform 6"/>
            <p:cNvSpPr>
              <a:spLocks/>
            </p:cNvSpPr>
            <p:nvPr/>
          </p:nvSpPr>
          <p:spPr bwMode="auto">
            <a:xfrm>
              <a:off x="1978025" y="2838450"/>
              <a:ext cx="1644650" cy="3257550"/>
            </a:xfrm>
            <a:custGeom>
              <a:avLst/>
              <a:gdLst/>
              <a:ahLst/>
              <a:cxnLst>
                <a:cxn ang="0">
                  <a:pos x="80" y="260"/>
                </a:cxn>
                <a:cxn ang="0">
                  <a:pos x="46" y="380"/>
                </a:cxn>
                <a:cxn ang="0">
                  <a:pos x="22" y="504"/>
                </a:cxn>
                <a:cxn ang="0">
                  <a:pos x="6" y="628"/>
                </a:cxn>
                <a:cxn ang="0">
                  <a:pos x="0" y="752"/>
                </a:cxn>
                <a:cxn ang="0">
                  <a:pos x="6" y="876"/>
                </a:cxn>
                <a:cxn ang="0">
                  <a:pos x="20" y="998"/>
                </a:cxn>
                <a:cxn ang="0">
                  <a:pos x="42" y="1120"/>
                </a:cxn>
                <a:cxn ang="0">
                  <a:pos x="74" y="1240"/>
                </a:cxn>
                <a:cxn ang="0">
                  <a:pos x="116" y="1356"/>
                </a:cxn>
                <a:cxn ang="0">
                  <a:pos x="168" y="1470"/>
                </a:cxn>
                <a:cxn ang="0">
                  <a:pos x="228" y="1580"/>
                </a:cxn>
                <a:cxn ang="0">
                  <a:pos x="296" y="1686"/>
                </a:cxn>
                <a:cxn ang="0">
                  <a:pos x="374" y="1786"/>
                </a:cxn>
                <a:cxn ang="0">
                  <a:pos x="462" y="1882"/>
                </a:cxn>
                <a:cxn ang="0">
                  <a:pos x="556" y="1970"/>
                </a:cxn>
                <a:cxn ang="0">
                  <a:pos x="660" y="2052"/>
                </a:cxn>
                <a:cxn ang="0">
                  <a:pos x="544" y="1574"/>
                </a:cxn>
                <a:cxn ang="0">
                  <a:pos x="1036" y="1536"/>
                </a:cxn>
                <a:cxn ang="0">
                  <a:pos x="1036" y="1536"/>
                </a:cxn>
                <a:cxn ang="0">
                  <a:pos x="974" y="1486"/>
                </a:cxn>
                <a:cxn ang="0">
                  <a:pos x="918" y="1432"/>
                </a:cxn>
                <a:cxn ang="0">
                  <a:pos x="866" y="1376"/>
                </a:cxn>
                <a:cxn ang="0">
                  <a:pos x="818" y="1314"/>
                </a:cxn>
                <a:cxn ang="0">
                  <a:pos x="776" y="1252"/>
                </a:cxn>
                <a:cxn ang="0">
                  <a:pos x="740" y="1186"/>
                </a:cxn>
                <a:cxn ang="0">
                  <a:pos x="710" y="1116"/>
                </a:cxn>
                <a:cxn ang="0">
                  <a:pos x="686" y="1046"/>
                </a:cxn>
                <a:cxn ang="0">
                  <a:pos x="666" y="974"/>
                </a:cxn>
                <a:cxn ang="0">
                  <a:pos x="652" y="902"/>
                </a:cxn>
                <a:cxn ang="0">
                  <a:pos x="644" y="828"/>
                </a:cxn>
                <a:cxn ang="0">
                  <a:pos x="640" y="754"/>
                </a:cxn>
                <a:cxn ang="0">
                  <a:pos x="644" y="678"/>
                </a:cxn>
                <a:cxn ang="0">
                  <a:pos x="654" y="604"/>
                </a:cxn>
                <a:cxn ang="0">
                  <a:pos x="668" y="530"/>
                </a:cxn>
                <a:cxn ang="0">
                  <a:pos x="690" y="458"/>
                </a:cxn>
                <a:cxn ang="0">
                  <a:pos x="500" y="0"/>
                </a:cxn>
                <a:cxn ang="0">
                  <a:pos x="80" y="260"/>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660" y="2052"/>
                  </a:lnTo>
                  <a:lnTo>
                    <a:pt x="544" y="1574"/>
                  </a:lnTo>
                  <a:lnTo>
                    <a:pt x="790" y="1554"/>
                  </a:lnTo>
                  <a:lnTo>
                    <a:pt x="1036" y="1536"/>
                  </a:lnTo>
                  <a:lnTo>
                    <a:pt x="1036" y="1536"/>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chemeClr val="accent5"/>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11" name="Freeform 7"/>
            <p:cNvSpPr>
              <a:spLocks/>
            </p:cNvSpPr>
            <p:nvPr/>
          </p:nvSpPr>
          <p:spPr bwMode="auto">
            <a:xfrm>
              <a:off x="5235575" y="3257550"/>
              <a:ext cx="1835150" cy="2844800"/>
            </a:xfrm>
            <a:custGeom>
              <a:avLst/>
              <a:gdLst/>
              <a:ahLst/>
              <a:cxnLst>
                <a:cxn ang="0">
                  <a:pos x="492" y="1792"/>
                </a:cxn>
                <a:cxn ang="0">
                  <a:pos x="592" y="1714"/>
                </a:cxn>
                <a:cxn ang="0">
                  <a:pos x="684" y="1630"/>
                </a:cxn>
                <a:cxn ang="0">
                  <a:pos x="770" y="1538"/>
                </a:cxn>
                <a:cxn ang="0">
                  <a:pos x="846" y="1440"/>
                </a:cxn>
                <a:cxn ang="0">
                  <a:pos x="916" y="1338"/>
                </a:cxn>
                <a:cxn ang="0">
                  <a:pos x="976" y="1230"/>
                </a:cxn>
                <a:cxn ang="0">
                  <a:pos x="1030" y="1118"/>
                </a:cxn>
                <a:cxn ang="0">
                  <a:pos x="1074" y="1002"/>
                </a:cxn>
                <a:cxn ang="0">
                  <a:pos x="1108" y="884"/>
                </a:cxn>
                <a:cxn ang="0">
                  <a:pos x="1134" y="762"/>
                </a:cxn>
                <a:cxn ang="0">
                  <a:pos x="1150" y="636"/>
                </a:cxn>
                <a:cxn ang="0">
                  <a:pos x="1156" y="510"/>
                </a:cxn>
                <a:cxn ang="0">
                  <a:pos x="1152" y="384"/>
                </a:cxn>
                <a:cxn ang="0">
                  <a:pos x="1138" y="256"/>
                </a:cxn>
                <a:cxn ang="0">
                  <a:pos x="1114" y="128"/>
                </a:cxn>
                <a:cxn ang="0">
                  <a:pos x="1078" y="0"/>
                </a:cxn>
                <a:cxn ang="0">
                  <a:pos x="890" y="456"/>
                </a:cxn>
                <a:cxn ang="0">
                  <a:pos x="470" y="198"/>
                </a:cxn>
                <a:cxn ang="0">
                  <a:pos x="468" y="198"/>
                </a:cxn>
                <a:cxn ang="0">
                  <a:pos x="490" y="274"/>
                </a:cxn>
                <a:cxn ang="0">
                  <a:pos x="506" y="352"/>
                </a:cxn>
                <a:cxn ang="0">
                  <a:pos x="514" y="428"/>
                </a:cxn>
                <a:cxn ang="0">
                  <a:pos x="516" y="504"/>
                </a:cxn>
                <a:cxn ang="0">
                  <a:pos x="512" y="580"/>
                </a:cxn>
                <a:cxn ang="0">
                  <a:pos x="502" y="656"/>
                </a:cxn>
                <a:cxn ang="0">
                  <a:pos x="488" y="728"/>
                </a:cxn>
                <a:cxn ang="0">
                  <a:pos x="466" y="800"/>
                </a:cxn>
                <a:cxn ang="0">
                  <a:pos x="440" y="870"/>
                </a:cxn>
                <a:cxn ang="0">
                  <a:pos x="408" y="938"/>
                </a:cxn>
                <a:cxn ang="0">
                  <a:pos x="372" y="1002"/>
                </a:cxn>
                <a:cxn ang="0">
                  <a:pos x="330" y="1064"/>
                </a:cxn>
                <a:cxn ang="0">
                  <a:pos x="282" y="1122"/>
                </a:cxn>
                <a:cxn ang="0">
                  <a:pos x="232" y="1176"/>
                </a:cxn>
                <a:cxn ang="0">
                  <a:pos x="176" y="1228"/>
                </a:cxn>
                <a:cxn ang="0">
                  <a:pos x="116" y="1274"/>
                </a:cxn>
                <a:cxn ang="0">
                  <a:pos x="0" y="1756"/>
                </a:cxn>
                <a:cxn ang="0">
                  <a:pos x="492" y="1792"/>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1078" y="0"/>
                  </a:lnTo>
                  <a:lnTo>
                    <a:pt x="890" y="456"/>
                  </a:lnTo>
                  <a:lnTo>
                    <a:pt x="680" y="328"/>
                  </a:lnTo>
                  <a:lnTo>
                    <a:pt x="470" y="198"/>
                  </a:lnTo>
                  <a:lnTo>
                    <a:pt x="468"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chemeClr val="accent2"/>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grpSp>
      <p:sp>
        <p:nvSpPr>
          <p:cNvPr id="12" name="TextBox 11"/>
          <p:cNvSpPr txBox="1"/>
          <p:nvPr/>
        </p:nvSpPr>
        <p:spPr>
          <a:xfrm>
            <a:off x="6283985" y="2125078"/>
            <a:ext cx="1881544" cy="830997"/>
          </a:xfrm>
          <a:prstGeom prst="rect">
            <a:avLst/>
          </a:prstGeom>
          <a:noFill/>
        </p:spPr>
        <p:txBody>
          <a:bodyPr wrap="square" rtlCol="0">
            <a:spAutoFit/>
          </a:bodyPr>
          <a:lstStyle/>
          <a:p>
            <a:pPr algn="r"/>
            <a:r>
              <a:rPr lang="en-US" sz="2400" dirty="0">
                <a:solidFill>
                  <a:srgbClr val="002D5C"/>
                </a:solidFill>
              </a:rPr>
              <a:t>Survey your students</a:t>
            </a:r>
          </a:p>
        </p:txBody>
      </p:sp>
      <p:sp>
        <p:nvSpPr>
          <p:cNvPr id="13" name="TextBox 12"/>
          <p:cNvSpPr txBox="1"/>
          <p:nvPr/>
        </p:nvSpPr>
        <p:spPr>
          <a:xfrm>
            <a:off x="1696757" y="1971443"/>
            <a:ext cx="1757184" cy="830997"/>
          </a:xfrm>
          <a:prstGeom prst="rect">
            <a:avLst/>
          </a:prstGeom>
          <a:noFill/>
        </p:spPr>
        <p:txBody>
          <a:bodyPr wrap="square" rtlCol="0">
            <a:spAutoFit/>
          </a:bodyPr>
          <a:lstStyle/>
          <a:p>
            <a:r>
              <a:rPr lang="en-US" sz="2400" dirty="0">
                <a:solidFill>
                  <a:srgbClr val="002D5C"/>
                </a:solidFill>
              </a:rPr>
              <a:t>Inform the campus</a:t>
            </a:r>
          </a:p>
        </p:txBody>
      </p:sp>
      <p:sp>
        <p:nvSpPr>
          <p:cNvPr id="14" name="TextBox 13"/>
          <p:cNvSpPr txBox="1"/>
          <p:nvPr/>
        </p:nvSpPr>
        <p:spPr>
          <a:xfrm>
            <a:off x="7224757" y="4307008"/>
            <a:ext cx="1777052" cy="1200329"/>
          </a:xfrm>
          <a:prstGeom prst="rect">
            <a:avLst/>
          </a:prstGeom>
          <a:noFill/>
        </p:spPr>
        <p:txBody>
          <a:bodyPr wrap="square" rtlCol="0">
            <a:spAutoFit/>
          </a:bodyPr>
          <a:lstStyle/>
          <a:p>
            <a:r>
              <a:rPr lang="en-US" sz="2400" dirty="0">
                <a:solidFill>
                  <a:srgbClr val="002D5C"/>
                </a:solidFill>
              </a:rPr>
              <a:t>Review and share the results</a:t>
            </a:r>
          </a:p>
        </p:txBody>
      </p:sp>
      <p:sp>
        <p:nvSpPr>
          <p:cNvPr id="15" name="TextBox 14"/>
          <p:cNvSpPr txBox="1"/>
          <p:nvPr/>
        </p:nvSpPr>
        <p:spPr>
          <a:xfrm>
            <a:off x="3666731" y="6105999"/>
            <a:ext cx="2400016" cy="461665"/>
          </a:xfrm>
          <a:prstGeom prst="rect">
            <a:avLst/>
          </a:prstGeom>
          <a:noFill/>
        </p:spPr>
        <p:txBody>
          <a:bodyPr wrap="none" rtlCol="0">
            <a:spAutoFit/>
          </a:bodyPr>
          <a:lstStyle/>
          <a:p>
            <a:r>
              <a:rPr lang="en-US" sz="2400" dirty="0">
                <a:solidFill>
                  <a:srgbClr val="002D5C"/>
                </a:solidFill>
              </a:rPr>
              <a:t>Explore the data</a:t>
            </a:r>
          </a:p>
        </p:txBody>
      </p:sp>
      <p:sp>
        <p:nvSpPr>
          <p:cNvPr id="16" name="TextBox 15"/>
          <p:cNvSpPr txBox="1"/>
          <p:nvPr/>
        </p:nvSpPr>
        <p:spPr>
          <a:xfrm>
            <a:off x="69015" y="3762768"/>
            <a:ext cx="2134480" cy="1200329"/>
          </a:xfrm>
          <a:prstGeom prst="rect">
            <a:avLst/>
          </a:prstGeom>
          <a:noFill/>
        </p:spPr>
        <p:txBody>
          <a:bodyPr wrap="square" rtlCol="0">
            <a:spAutoFit/>
          </a:bodyPr>
          <a:lstStyle/>
          <a:p>
            <a:r>
              <a:rPr lang="en-US" sz="2400" dirty="0">
                <a:solidFill>
                  <a:srgbClr val="002D5C"/>
                </a:solidFill>
              </a:rPr>
              <a:t>Respond to the data with new initiatives</a:t>
            </a:r>
          </a:p>
        </p:txBody>
      </p:sp>
    </p:spTree>
    <p:extLst>
      <p:ext uri="{BB962C8B-B14F-4D97-AF65-F5344CB8AC3E}">
        <p14:creationId xmlns:p14="http://schemas.microsoft.com/office/powerpoint/2010/main" val="20953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03488"/>
            <a:ext cx="9144000" cy="688975"/>
          </a:xfrm>
          <a:prstGeom prst="rect">
            <a:avLst/>
          </a:prstGeom>
        </p:spPr>
        <p:txBody>
          <a:bodyPr/>
          <a:lstStyle/>
          <a:p>
            <a:pPr algn="ctr"/>
            <a:r>
              <a:rPr lang="en-US"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Survey your students</a:t>
            </a:r>
          </a:p>
        </p:txBody>
      </p:sp>
    </p:spTree>
    <p:extLst>
      <p:ext uri="{BB962C8B-B14F-4D97-AF65-F5344CB8AC3E}">
        <p14:creationId xmlns:p14="http://schemas.microsoft.com/office/powerpoint/2010/main" val="171441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865" y="2267510"/>
            <a:ext cx="7950201" cy="369331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D5C"/>
                </a:solidFill>
              </a:rPr>
              <a:t>When are you going to survey? </a:t>
            </a:r>
          </a:p>
          <a:p>
            <a:pPr marL="742950" lvl="1" indent="-285750">
              <a:buFont typeface="Lato" panose="020F0502020204030203" pitchFamily="34" charset="0"/>
              <a:buChar char="—"/>
            </a:pPr>
            <a:r>
              <a:rPr lang="en-US" dirty="0">
                <a:solidFill>
                  <a:srgbClr val="002D5C"/>
                </a:solidFill>
              </a:rPr>
              <a:t>Fall or spring? Which specific weeks of the academic year? </a:t>
            </a:r>
          </a:p>
          <a:p>
            <a:pPr marL="742950" lvl="1" indent="-285750">
              <a:buFont typeface="Lato" panose="020F0502020204030203" pitchFamily="34" charset="0"/>
              <a:buChar char="—"/>
            </a:pPr>
            <a:r>
              <a:rPr lang="en-US" dirty="0">
                <a:solidFill>
                  <a:srgbClr val="002D5C"/>
                </a:solidFill>
              </a:rPr>
              <a:t>Establish a regular cycle that makes sense with the other surveys you are administering</a:t>
            </a:r>
            <a:br>
              <a:rPr lang="en-US" dirty="0">
                <a:solidFill>
                  <a:srgbClr val="002D5C"/>
                </a:solidFill>
              </a:rPr>
            </a:br>
            <a:endParaRPr lang="en-US" dirty="0">
              <a:solidFill>
                <a:srgbClr val="002D5C"/>
              </a:solidFill>
            </a:endParaRPr>
          </a:p>
          <a:p>
            <a:pPr marL="342900" indent="-342900">
              <a:buFont typeface="Arial" panose="020B0604020202020204" pitchFamily="34" charset="0"/>
              <a:buChar char="•"/>
            </a:pPr>
            <a:r>
              <a:rPr lang="en-US" sz="2400" dirty="0">
                <a:solidFill>
                  <a:srgbClr val="002D5C"/>
                </a:solidFill>
              </a:rPr>
              <a:t>How are you going to survey?</a:t>
            </a:r>
          </a:p>
          <a:p>
            <a:pPr marL="742950" lvl="1" indent="-285750">
              <a:buFont typeface="Lato" panose="020F0502020204030203" pitchFamily="34" charset="0"/>
              <a:buChar char="—"/>
            </a:pPr>
            <a:r>
              <a:rPr lang="en-US" dirty="0">
                <a:solidFill>
                  <a:srgbClr val="002D5C"/>
                </a:solidFill>
              </a:rPr>
              <a:t>Paper or online? </a:t>
            </a:r>
          </a:p>
          <a:p>
            <a:pPr lvl="1"/>
            <a:endParaRPr lang="en-US" dirty="0">
              <a:solidFill>
                <a:srgbClr val="002D5C"/>
              </a:solidFill>
            </a:endParaRPr>
          </a:p>
          <a:p>
            <a:pPr marL="342900" indent="-342900">
              <a:buFont typeface="Arial" panose="020B0604020202020204" pitchFamily="34" charset="0"/>
              <a:buChar char="•"/>
            </a:pPr>
            <a:r>
              <a:rPr lang="en-US" sz="2400" dirty="0">
                <a:solidFill>
                  <a:srgbClr val="002D5C"/>
                </a:solidFill>
              </a:rPr>
              <a:t>Who are you going to survey?</a:t>
            </a:r>
          </a:p>
          <a:p>
            <a:pPr marL="742950" lvl="1" indent="-285750">
              <a:buFont typeface="Lato" panose="020F0502020204030203" pitchFamily="34" charset="0"/>
              <a:buChar char="—"/>
            </a:pPr>
            <a:r>
              <a:rPr lang="en-US" dirty="0">
                <a:solidFill>
                  <a:srgbClr val="002D5C"/>
                </a:solidFill>
              </a:rPr>
              <a:t>Entire population? A special subpopulation of students? </a:t>
            </a:r>
          </a:p>
          <a:p>
            <a:pPr marL="742950" lvl="1" indent="-285750">
              <a:buFont typeface="Lato" panose="020F0502020204030203" pitchFamily="34" charset="0"/>
              <a:buChar char="—"/>
            </a:pPr>
            <a:r>
              <a:rPr lang="en-US" dirty="0">
                <a:solidFill>
                  <a:srgbClr val="002D5C"/>
                </a:solidFill>
              </a:rPr>
              <a:t>Traditional students and adults and online learners? </a:t>
            </a:r>
            <a:br>
              <a:rPr lang="en-US" dirty="0">
                <a:solidFill>
                  <a:srgbClr val="002D5C"/>
                </a:solidFill>
              </a:rPr>
            </a:br>
            <a:endParaRPr lang="en-US" dirty="0">
              <a:solidFill>
                <a:srgbClr val="002D5C"/>
              </a:solidFill>
            </a:endParaRPr>
          </a:p>
        </p:txBody>
      </p:sp>
      <p:sp>
        <p:nvSpPr>
          <p:cNvPr id="3" name="Rectangle 2"/>
          <p:cNvSpPr/>
          <p:nvPr/>
        </p:nvSpPr>
        <p:spPr>
          <a:xfrm>
            <a:off x="830236" y="1508667"/>
            <a:ext cx="8135963" cy="584775"/>
          </a:xfrm>
          <a:prstGeom prst="rect">
            <a:avLst/>
          </a:prstGeom>
        </p:spPr>
        <p:txBody>
          <a:bodyPr wrap="square">
            <a:spAutoFit/>
          </a:bodyPr>
          <a:lstStyle/>
          <a:p>
            <a:r>
              <a:rPr lang="en-US" sz="3200" b="1" dirty="0">
                <a:solidFill>
                  <a:srgbClr val="002D5C"/>
                </a:solidFill>
              </a:rPr>
              <a:t>What needs to be determined? </a:t>
            </a:r>
          </a:p>
        </p:txBody>
      </p:sp>
    </p:spTree>
    <p:extLst>
      <p:ext uri="{BB962C8B-B14F-4D97-AF65-F5344CB8AC3E}">
        <p14:creationId xmlns:p14="http://schemas.microsoft.com/office/powerpoint/2010/main" val="48091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Presentation Overview</a:t>
            </a:r>
          </a:p>
        </p:txBody>
      </p:sp>
      <p:sp>
        <p:nvSpPr>
          <p:cNvPr id="3" name="Content Placeholder 2"/>
          <p:cNvSpPr>
            <a:spLocks noGrp="1"/>
          </p:cNvSpPr>
          <p:nvPr>
            <p:ph idx="1"/>
          </p:nvPr>
        </p:nvSpPr>
        <p:spPr/>
        <p:txBody>
          <a:bodyPr>
            <a:normAutofit/>
          </a:bodyPr>
          <a:lstStyle/>
          <a:p>
            <a:r>
              <a:rPr lang="en-US" dirty="0">
                <a:latin typeface="Calibri Light" panose="020F0302020204030204" pitchFamily="34" charset="0"/>
                <a:cs typeface="Calibri Light" panose="020F0302020204030204" pitchFamily="34" charset="0"/>
              </a:rPr>
              <a:t>Introduction (5 Minutes)</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The Value of Gathering Student Satisfaction Data (35 Minutes)</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Wrap-Up (5 Minutes)</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Comments and Questions (15 Minutes)</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59616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533" y="1581203"/>
            <a:ext cx="8068734" cy="2739211"/>
          </a:xfrm>
          <a:prstGeom prst="rect">
            <a:avLst/>
          </a:prstGeom>
        </p:spPr>
        <p:txBody>
          <a:bodyPr wrap="square">
            <a:spAutoFit/>
          </a:bodyPr>
          <a:lstStyle/>
          <a:p>
            <a:r>
              <a:rPr lang="en-US" sz="3200" b="1" dirty="0">
                <a:solidFill>
                  <a:srgbClr val="002D5C"/>
                </a:solidFill>
              </a:rPr>
              <a:t>Critical step:  Communication on campus in advance of the survey</a:t>
            </a:r>
          </a:p>
          <a:p>
            <a:endParaRPr lang="en-US" b="1" dirty="0">
              <a:solidFill>
                <a:srgbClr val="A9AD00"/>
              </a:solidFill>
              <a:latin typeface="Lato Medium" panose="020F0602020204030203" pitchFamily="34" charset="0"/>
              <a:cs typeface="Lato Medium" panose="020F0602020204030203" pitchFamily="34" charset="0"/>
            </a:endParaRPr>
          </a:p>
          <a:p>
            <a:endParaRPr lang="en-US" b="1" dirty="0">
              <a:solidFill>
                <a:srgbClr val="A9AD00"/>
              </a:solidFill>
              <a:latin typeface="Lato Medium" panose="020F0602020204030203" pitchFamily="34" charset="0"/>
              <a:cs typeface="Lato Medium" panose="020F0602020204030203" pitchFamily="34" charset="0"/>
            </a:endParaRPr>
          </a:p>
          <a:p>
            <a:pPr marL="457200" indent="-457200">
              <a:buFontTx/>
              <a:buAutoNum type="arabicPeriod"/>
            </a:pPr>
            <a:r>
              <a:rPr lang="en-US" sz="2400" b="1" dirty="0">
                <a:solidFill>
                  <a:srgbClr val="002D5C"/>
                </a:solidFill>
                <a:cs typeface="Lato Medium" panose="020F0602020204030203" pitchFamily="34" charset="0"/>
              </a:rPr>
              <a:t>Campus personnel: Faculty and staff</a:t>
            </a:r>
          </a:p>
          <a:p>
            <a:pPr marL="457200" indent="-457200">
              <a:buFontTx/>
              <a:buAutoNum type="arabicPeriod"/>
            </a:pPr>
            <a:endParaRPr lang="en-US" sz="2400" b="1" dirty="0">
              <a:solidFill>
                <a:srgbClr val="002D5C"/>
              </a:solidFill>
              <a:cs typeface="Lato Medium" panose="020F0602020204030203" pitchFamily="34" charset="0"/>
            </a:endParaRPr>
          </a:p>
          <a:p>
            <a:pPr marL="457200" indent="-457200">
              <a:buFontTx/>
              <a:buAutoNum type="arabicPeriod"/>
            </a:pPr>
            <a:r>
              <a:rPr lang="en-US" sz="2400" b="1" dirty="0">
                <a:solidFill>
                  <a:srgbClr val="002D5C"/>
                </a:solidFill>
                <a:cs typeface="Lato Medium" panose="020F0602020204030203" pitchFamily="34" charset="0"/>
              </a:rPr>
              <a:t>Students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561" y="3799502"/>
            <a:ext cx="5395710" cy="2652891"/>
          </a:xfrm>
          <a:prstGeom prst="rect">
            <a:avLst/>
          </a:prstGeom>
          <a:noFill/>
          <a:ln>
            <a:noFill/>
          </a:ln>
        </p:spPr>
      </p:pic>
    </p:spTree>
    <p:extLst>
      <p:ext uri="{BB962C8B-B14F-4D97-AF65-F5344CB8AC3E}">
        <p14:creationId xmlns:p14="http://schemas.microsoft.com/office/powerpoint/2010/main" val="396732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3" t="2837" r="7779" b="5995"/>
          <a:stretch/>
        </p:blipFill>
        <p:spPr bwMode="auto">
          <a:xfrm>
            <a:off x="2549435" y="1029415"/>
            <a:ext cx="4123507" cy="5415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784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503488"/>
            <a:ext cx="9144000" cy="688975"/>
          </a:xfrm>
          <a:prstGeom prst="rect">
            <a:avLst/>
          </a:prstGeom>
        </p:spPr>
        <p:txBody>
          <a:bodyPr/>
          <a:lstStyle/>
          <a:p>
            <a:pPr algn="ctr"/>
            <a:r>
              <a:rPr lang="en-US"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Review and share the results</a:t>
            </a:r>
          </a:p>
        </p:txBody>
      </p:sp>
    </p:spTree>
    <p:extLst>
      <p:ext uri="{BB962C8B-B14F-4D97-AF65-F5344CB8AC3E}">
        <p14:creationId xmlns:p14="http://schemas.microsoft.com/office/powerpoint/2010/main" val="296524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670"/>
          <a:stretch/>
        </p:blipFill>
        <p:spPr>
          <a:xfrm>
            <a:off x="0" y="0"/>
            <a:ext cx="9144000" cy="6857999"/>
          </a:xfrm>
          <a:prstGeom prst="rect">
            <a:avLst/>
          </a:prstGeom>
        </p:spPr>
      </p:pic>
      <p:sp>
        <p:nvSpPr>
          <p:cNvPr id="3" name="TextBox 2"/>
          <p:cNvSpPr txBox="1"/>
          <p:nvPr/>
        </p:nvSpPr>
        <p:spPr>
          <a:xfrm>
            <a:off x="2933700" y="-88900"/>
            <a:ext cx="914400" cy="914400"/>
          </a:xfrm>
          <a:prstGeom prst="rect">
            <a:avLst/>
          </a:prstGeom>
        </p:spPr>
        <p:txBody>
          <a:bodyPr vert="horz" wrap="none" lIns="91440" tIns="45720" rIns="91440" bIns="45720" rtlCol="0" anchor="ctr">
            <a:noAutofit/>
          </a:bodyPr>
          <a:lstStyle/>
          <a:p>
            <a:r>
              <a:rPr lang="en-US" sz="2000" b="1" dirty="0">
                <a:solidFill>
                  <a:srgbClr val="FFFFFF"/>
                </a:solidFill>
                <a:latin typeface="Lato Medium" panose="020F0602020204030203" pitchFamily="34" charset="0"/>
                <a:cs typeface="Lato Medium" panose="020F0602020204030203" pitchFamily="34" charset="0"/>
              </a:rPr>
              <a:t>www.RuffaloNL.com/SSISamples</a:t>
            </a:r>
          </a:p>
        </p:txBody>
      </p:sp>
    </p:spTree>
    <p:extLst>
      <p:ext uri="{BB962C8B-B14F-4D97-AF65-F5344CB8AC3E}">
        <p14:creationId xmlns:p14="http://schemas.microsoft.com/office/powerpoint/2010/main" val="82073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9001" y="1419465"/>
            <a:ext cx="8153400" cy="473198"/>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marL="0" lvl="1"/>
            <a:r>
              <a:rPr lang="en-US" sz="3200" b="1" dirty="0">
                <a:solidFill>
                  <a:srgbClr val="002D5C"/>
                </a:solidFill>
              </a:rPr>
              <a:t>Review the results with:</a:t>
            </a:r>
          </a:p>
        </p:txBody>
      </p:sp>
      <p:sp>
        <p:nvSpPr>
          <p:cNvPr id="3" name="Content Placeholder 3"/>
          <p:cNvSpPr txBox="1">
            <a:spLocks/>
          </p:cNvSpPr>
          <p:nvPr/>
        </p:nvSpPr>
        <p:spPr>
          <a:xfrm>
            <a:off x="956734" y="2355636"/>
            <a:ext cx="3264159" cy="4210050"/>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buClr>
                <a:srgbClr val="002D5C"/>
              </a:buClr>
              <a:buFont typeface="Arial" panose="020B0604020202020204" pitchFamily="34" charset="0"/>
              <a:buChar char="•"/>
            </a:pPr>
            <a:r>
              <a:rPr sz="2800">
                <a:solidFill>
                  <a:srgbClr val="002D5C"/>
                </a:solidFill>
              </a:rPr>
              <a:t>Top leadership</a:t>
            </a:r>
          </a:p>
          <a:p>
            <a:pPr marL="457200" indent="-457200">
              <a:lnSpc>
                <a:spcPct val="150000"/>
              </a:lnSpc>
              <a:buClr>
                <a:srgbClr val="002D5C"/>
              </a:buClr>
              <a:buFont typeface="Arial" panose="020B0604020202020204" pitchFamily="34" charset="0"/>
              <a:buChar char="•"/>
            </a:pPr>
            <a:r>
              <a:rPr sz="2800">
                <a:solidFill>
                  <a:srgbClr val="002D5C"/>
                </a:solidFill>
              </a:rPr>
              <a:t>Faculty and staff</a:t>
            </a:r>
          </a:p>
          <a:p>
            <a:pPr marL="457200" indent="-457200">
              <a:lnSpc>
                <a:spcPct val="150000"/>
              </a:lnSpc>
              <a:buClr>
                <a:srgbClr val="002D5C"/>
              </a:buClr>
              <a:buFont typeface="Arial" panose="020B0604020202020204" pitchFamily="34" charset="0"/>
              <a:buChar char="•"/>
            </a:pPr>
            <a:r>
              <a:rPr sz="2800">
                <a:solidFill>
                  <a:srgbClr val="002D5C"/>
                </a:solidFill>
              </a:rPr>
              <a:t>Students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293" y="2355636"/>
            <a:ext cx="2804051" cy="3758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993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9058" y="1443460"/>
            <a:ext cx="8153400" cy="938052"/>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marL="0" lvl="1">
              <a:spcBef>
                <a:spcPct val="0"/>
              </a:spcBef>
            </a:pPr>
            <a:r>
              <a:rPr lang="en-US" sz="3200" b="1" dirty="0">
                <a:solidFill>
                  <a:srgbClr val="002D5C"/>
                </a:solidFill>
              </a:rPr>
              <a:t>Share</a:t>
            </a:r>
            <a:r>
              <a:rPr lang="en-US" sz="3200" kern="0" dirty="0">
                <a:solidFill>
                  <a:srgbClr val="002D5C"/>
                </a:solidFill>
              </a:rPr>
              <a:t> </a:t>
            </a:r>
            <a:r>
              <a:rPr lang="en-US" sz="3200" b="1" dirty="0">
                <a:solidFill>
                  <a:srgbClr val="002D5C"/>
                </a:solidFill>
              </a:rPr>
              <a:t>the results through a </a:t>
            </a:r>
            <a:br>
              <a:rPr lang="en-US" sz="3200" b="1" dirty="0">
                <a:solidFill>
                  <a:srgbClr val="002D5C"/>
                </a:solidFill>
              </a:rPr>
            </a:br>
            <a:r>
              <a:rPr lang="en-US" sz="3200" b="1" dirty="0">
                <a:solidFill>
                  <a:srgbClr val="002D5C"/>
                </a:solidFill>
              </a:rPr>
              <a:t>variety of methods</a:t>
            </a:r>
          </a:p>
        </p:txBody>
      </p:sp>
      <p:sp>
        <p:nvSpPr>
          <p:cNvPr id="3" name="Content Placeholder 3"/>
          <p:cNvSpPr txBox="1">
            <a:spLocks/>
          </p:cNvSpPr>
          <p:nvPr/>
        </p:nvSpPr>
        <p:spPr>
          <a:xfrm>
            <a:off x="143819" y="2674511"/>
            <a:ext cx="5334000" cy="4210050"/>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342900">
              <a:lnSpc>
                <a:spcPct val="150000"/>
              </a:lnSpc>
              <a:buClr>
                <a:srgbClr val="002D5C"/>
              </a:buClr>
              <a:buFont typeface="Arial" panose="020B0604020202020204" pitchFamily="34" charset="0"/>
              <a:buChar char="•"/>
            </a:pPr>
            <a:r>
              <a:rPr sz="2400">
                <a:solidFill>
                  <a:srgbClr val="002D5C"/>
                </a:solidFill>
              </a:rPr>
              <a:t>Presentations</a:t>
            </a:r>
          </a:p>
          <a:p>
            <a:pPr marL="800100" indent="-342900">
              <a:lnSpc>
                <a:spcPct val="150000"/>
              </a:lnSpc>
              <a:buClr>
                <a:srgbClr val="002D5C"/>
              </a:buClr>
              <a:buFont typeface="Arial" panose="020B0604020202020204" pitchFamily="34" charset="0"/>
              <a:buChar char="•"/>
            </a:pPr>
            <a:r>
              <a:rPr sz="2400">
                <a:solidFill>
                  <a:srgbClr val="002D5C"/>
                </a:solidFill>
              </a:rPr>
              <a:t>Written executive summaries</a:t>
            </a:r>
          </a:p>
          <a:p>
            <a:pPr marL="800100" indent="-342900">
              <a:lnSpc>
                <a:spcPct val="150000"/>
              </a:lnSpc>
              <a:buClr>
                <a:srgbClr val="002D5C"/>
              </a:buClr>
              <a:buFont typeface="Arial" panose="020B0604020202020204" pitchFamily="34" charset="0"/>
              <a:buChar char="•"/>
            </a:pPr>
            <a:r>
              <a:rPr sz="2400">
                <a:solidFill>
                  <a:srgbClr val="002D5C"/>
                </a:solidFill>
              </a:rPr>
              <a:t>Bite size nuggets</a:t>
            </a:r>
          </a:p>
          <a:p>
            <a:pPr marL="800100" indent="-342900">
              <a:lnSpc>
                <a:spcPct val="150000"/>
              </a:lnSpc>
              <a:buClr>
                <a:srgbClr val="002D5C"/>
              </a:buClr>
              <a:buFont typeface="Arial" panose="020B0604020202020204" pitchFamily="34" charset="0"/>
              <a:buChar char="•"/>
            </a:pPr>
            <a:r>
              <a:rPr sz="2400">
                <a:solidFill>
                  <a:srgbClr val="002D5C"/>
                </a:solidFill>
              </a:rPr>
              <a:t>One-on-one meetings</a:t>
            </a:r>
          </a:p>
          <a:p>
            <a:pPr marL="800100" indent="-342900">
              <a:lnSpc>
                <a:spcPct val="150000"/>
              </a:lnSpc>
              <a:buClr>
                <a:srgbClr val="002D5C"/>
              </a:buClr>
              <a:buFont typeface="Arial" panose="020B0604020202020204" pitchFamily="34" charset="0"/>
              <a:buChar char="•"/>
            </a:pPr>
            <a:r>
              <a:rPr sz="2400">
                <a:solidFill>
                  <a:srgbClr val="002D5C"/>
                </a:solidFill>
              </a:rPr>
              <a:t>Group brainstorming sessions</a:t>
            </a:r>
          </a:p>
          <a:p>
            <a:pPr marL="342900" indent="-342900">
              <a:buClr>
                <a:srgbClr val="002D5C"/>
              </a:buClr>
              <a:buFont typeface="Arial" panose="020B0604020202020204" pitchFamily="34" charset="0"/>
              <a:buChar char="•"/>
            </a:pPr>
            <a:endParaRPr>
              <a:solidFill>
                <a:srgbClr val="002D5C"/>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0234">
            <a:off x="5931821" y="1541369"/>
            <a:ext cx="2239985" cy="14873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9019">
            <a:off x="6538200" y="3025515"/>
            <a:ext cx="2004896" cy="158777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3608">
            <a:off x="5386240" y="4573572"/>
            <a:ext cx="2557508" cy="1749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2677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p:cNvPicPr>
            <a:picLocks noGrp="1" noChangeAspect="1"/>
          </p:cNvPicPr>
          <p:nvPr>
            <p:ph type="pic" sz="quarter" idx="10"/>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5733" r="5733"/>
          <a:stretch>
            <a:fillRect/>
          </a:stretch>
        </p:blipFill>
        <p:spPr/>
      </p:pic>
      <p:sp>
        <p:nvSpPr>
          <p:cNvPr id="9" name="Freeform 8"/>
          <p:cNvSpPr/>
          <p:nvPr/>
        </p:nvSpPr>
        <p:spPr>
          <a:xfrm>
            <a:off x="-169863" y="4912826"/>
            <a:ext cx="9483725" cy="930621"/>
          </a:xfrm>
          <a:custGeom>
            <a:avLst/>
            <a:gdLst>
              <a:gd name="connsiteX0" fmla="*/ 1255508 w 9483725"/>
              <a:gd name="connsiteY0" fmla="*/ 0 h 930621"/>
              <a:gd name="connsiteX1" fmla="*/ 1642024 w 9483725"/>
              <a:gd name="connsiteY1" fmla="*/ 233708 h 930621"/>
              <a:gd name="connsiteX2" fmla="*/ 9483725 w 9483725"/>
              <a:gd name="connsiteY2" fmla="*/ 233708 h 930621"/>
              <a:gd name="connsiteX3" fmla="*/ 9483725 w 9483725"/>
              <a:gd name="connsiteY3" fmla="*/ 930621 h 930621"/>
              <a:gd name="connsiteX4" fmla="*/ 0 w 9483725"/>
              <a:gd name="connsiteY4" fmla="*/ 930621 h 930621"/>
              <a:gd name="connsiteX5" fmla="*/ 0 w 9483725"/>
              <a:gd name="connsiteY5" fmla="*/ 233708 h 930621"/>
              <a:gd name="connsiteX6" fmla="*/ 868991 w 9483725"/>
              <a:gd name="connsiteY6" fmla="*/ 233708 h 93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725" h="930621">
                <a:moveTo>
                  <a:pt x="1255508" y="0"/>
                </a:moveTo>
                <a:lnTo>
                  <a:pt x="1642024" y="233708"/>
                </a:lnTo>
                <a:lnTo>
                  <a:pt x="9483725" y="233708"/>
                </a:lnTo>
                <a:lnTo>
                  <a:pt x="9483725" y="930621"/>
                </a:lnTo>
                <a:lnTo>
                  <a:pt x="0" y="930621"/>
                </a:lnTo>
                <a:lnTo>
                  <a:pt x="0" y="233708"/>
                </a:lnTo>
                <a:lnTo>
                  <a:pt x="868991" y="233708"/>
                </a:lnTo>
                <a:close/>
              </a:path>
            </a:pathLst>
          </a:custGeom>
          <a:solidFill>
            <a:schemeClr val="accent3">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Text Placeholder 17"/>
          <p:cNvSpPr txBox="1">
            <a:spLocks/>
          </p:cNvSpPr>
          <p:nvPr/>
        </p:nvSpPr>
        <p:spPr>
          <a:xfrm>
            <a:off x="211015" y="5146766"/>
            <a:ext cx="8932985" cy="696682"/>
          </a:xfrm>
          <a:prstGeom prst="rect">
            <a:avLst/>
          </a:prstGeom>
        </p:spPr>
        <p:txBody>
          <a:bodyPr anchor="ctr"/>
          <a:lstStyle>
            <a:lvl1pPr marL="0" indent="0" algn="l" defTabSz="914400" rtl="0" eaLnBrk="1" latinLnBrk="0" hangingPunct="1">
              <a:spcBef>
                <a:spcPct val="20000"/>
              </a:spcBef>
              <a:buClr>
                <a:schemeClr val="accent3"/>
              </a:buClr>
              <a:buFont typeface="Wingdings" panose="05000000000000000000" pitchFamily="2" charset="2"/>
              <a:buNone/>
              <a:defRPr lang="en-US" sz="2400" b="1" kern="1200" baseline="0" dirty="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00050" indent="0" algn="l" defTabSz="914400" rtl="0" eaLnBrk="1" latinLnBrk="0" hangingPunct="1">
              <a:spcBef>
                <a:spcPct val="20000"/>
              </a:spcBef>
              <a:buClr>
                <a:schemeClr val="accent3"/>
              </a:buClr>
              <a:buFont typeface="Wingdings" panose="05000000000000000000" pitchFamily="2" charset="2"/>
              <a:buNone/>
              <a:defRPr sz="3200" b="1" kern="120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marL="914400" indent="0" algn="l" defTabSz="914400" rtl="0" eaLnBrk="1" latinLnBrk="0" hangingPunct="1">
              <a:spcBef>
                <a:spcPct val="20000"/>
              </a:spcBef>
              <a:buClr>
                <a:schemeClr val="accent3"/>
              </a:buClr>
              <a:buFont typeface="Wingdings" panose="05000000000000000000" pitchFamily="2" charset="2"/>
              <a:buNone/>
              <a:defRPr sz="3200" b="1"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marL="1371600" indent="0" algn="l" defTabSz="914400" rtl="0" eaLnBrk="1" latinLnBrk="0" hangingPunct="1">
              <a:spcBef>
                <a:spcPct val="20000"/>
              </a:spcBef>
              <a:buClr>
                <a:schemeClr val="accent3"/>
              </a:buClr>
              <a:buFont typeface="Wingdings" panose="05000000000000000000" pitchFamily="2" charset="2"/>
              <a:buNone/>
              <a:defRPr sz="3200" b="1"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4pPr>
            <a:lvl5pPr marL="1828800" indent="0" algn="l" defTabSz="914400" rtl="0" eaLnBrk="1" latinLnBrk="0" hangingPunct="1">
              <a:spcBef>
                <a:spcPct val="20000"/>
              </a:spcBef>
              <a:buFont typeface="Arial" pitchFamily="34" charset="0"/>
              <a:buNone/>
              <a:defRPr sz="3200" b="1" kern="1200">
                <a:solidFill>
                  <a:schemeClr val="bg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pPr>
            <a:r>
              <a:rPr sz="3600">
                <a:solidFill>
                  <a:srgbClr val="FFFFFF"/>
                </a:solidFill>
                <a:latin typeface="Lato Black" panose="020F0502020204030203" pitchFamily="34" charset="0"/>
                <a:ea typeface="Lato Black" panose="020F0502020204030203" pitchFamily="34" charset="0"/>
                <a:cs typeface="Lato Black" panose="020F0502020204030203" pitchFamily="34" charset="0"/>
              </a:rPr>
              <a:t>Make the data relevant to the audience</a:t>
            </a:r>
          </a:p>
        </p:txBody>
      </p:sp>
    </p:spTree>
    <p:extLst>
      <p:ext uri="{BB962C8B-B14F-4D97-AF65-F5344CB8AC3E}">
        <p14:creationId xmlns:p14="http://schemas.microsoft.com/office/powerpoint/2010/main" val="218458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14514" y="1481024"/>
            <a:ext cx="8153399" cy="1138151"/>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3200" b="1" dirty="0">
                <a:solidFill>
                  <a:srgbClr val="002D5C"/>
                </a:solidFill>
              </a:rPr>
              <a:t>There is relevant data for many areas on campus:</a:t>
            </a:r>
          </a:p>
          <a:p>
            <a:pPr>
              <a:buClr>
                <a:srgbClr val="002D5C"/>
              </a:buClr>
              <a:buFont typeface="Wingdings" panose="05000000000000000000" pitchFamily="2" charset="2"/>
              <a:buNone/>
            </a:pPr>
            <a:endParaRPr b="1" dirty="0">
              <a:solidFill>
                <a:srgbClr val="002D5C"/>
              </a:solidFill>
            </a:endParaRPr>
          </a:p>
        </p:txBody>
      </p:sp>
      <p:sp>
        <p:nvSpPr>
          <p:cNvPr id="3" name="Rectangle 2"/>
          <p:cNvSpPr/>
          <p:nvPr/>
        </p:nvSpPr>
        <p:spPr>
          <a:xfrm>
            <a:off x="414515" y="2656682"/>
            <a:ext cx="8597600" cy="3564053"/>
          </a:xfrm>
          <a:prstGeom prst="rect">
            <a:avLst/>
          </a:prstGeom>
        </p:spPr>
        <p:txBody>
          <a:bodyPr wrap="square">
            <a:spAutoFit/>
          </a:bodyPr>
          <a:lstStyle/>
          <a:p>
            <a:pPr marL="342900" indent="-342900">
              <a:spcBef>
                <a:spcPct val="20000"/>
              </a:spcBef>
              <a:buClr>
                <a:srgbClr val="002D5C"/>
              </a:buClr>
              <a:buFont typeface="Arial" panose="020B0604020202020204" pitchFamily="34" charset="0"/>
              <a:buChar char="•"/>
              <a:defRPr/>
            </a:pPr>
            <a:r>
              <a:rPr lang="en-US" sz="2400" dirty="0">
                <a:solidFill>
                  <a:srgbClr val="002D5C"/>
                </a:solidFill>
              </a:rPr>
              <a:t>Enrollment managers</a:t>
            </a:r>
          </a:p>
          <a:p>
            <a:pPr marL="342900" indent="-342900">
              <a:spcBef>
                <a:spcPct val="20000"/>
              </a:spcBef>
              <a:buClr>
                <a:srgbClr val="002D5C"/>
              </a:buClr>
              <a:buFont typeface="Arial" panose="020B0604020202020204" pitchFamily="34" charset="0"/>
              <a:buChar char="•"/>
              <a:defRPr/>
            </a:pPr>
            <a:r>
              <a:rPr lang="en-US" sz="2400" dirty="0">
                <a:solidFill>
                  <a:srgbClr val="002D5C"/>
                </a:solidFill>
              </a:rPr>
              <a:t>Academic affairs</a:t>
            </a:r>
          </a:p>
          <a:p>
            <a:pPr marL="342900" indent="-342900">
              <a:spcBef>
                <a:spcPct val="20000"/>
              </a:spcBef>
              <a:buClr>
                <a:srgbClr val="002D5C"/>
              </a:buClr>
              <a:buFont typeface="Arial" panose="020B0604020202020204" pitchFamily="34" charset="0"/>
              <a:buChar char="•"/>
              <a:defRPr/>
            </a:pPr>
            <a:r>
              <a:rPr lang="en-US" sz="2400" dirty="0">
                <a:solidFill>
                  <a:srgbClr val="002D5C"/>
                </a:solidFill>
              </a:rPr>
              <a:t>Student affairs</a:t>
            </a:r>
          </a:p>
          <a:p>
            <a:pPr marL="342900" indent="-342900">
              <a:spcBef>
                <a:spcPct val="20000"/>
              </a:spcBef>
              <a:buClr>
                <a:srgbClr val="002D5C"/>
              </a:buClr>
              <a:buFont typeface="Arial" panose="020B0604020202020204" pitchFamily="34" charset="0"/>
              <a:buChar char="•"/>
              <a:defRPr/>
            </a:pPr>
            <a:r>
              <a:rPr lang="en-US" sz="2400" dirty="0">
                <a:solidFill>
                  <a:srgbClr val="002D5C"/>
                </a:solidFill>
              </a:rPr>
              <a:t>Directors of retention</a:t>
            </a:r>
          </a:p>
          <a:p>
            <a:pPr marL="342900" indent="-342900">
              <a:spcBef>
                <a:spcPct val="20000"/>
              </a:spcBef>
              <a:buClr>
                <a:srgbClr val="002D5C"/>
              </a:buClr>
              <a:buFont typeface="Arial" panose="020B0604020202020204" pitchFamily="34" charset="0"/>
              <a:buChar char="•"/>
              <a:defRPr/>
            </a:pPr>
            <a:r>
              <a:rPr lang="en-US" sz="2400" dirty="0">
                <a:solidFill>
                  <a:srgbClr val="002D5C"/>
                </a:solidFill>
              </a:rPr>
              <a:t>Accreditation committee</a:t>
            </a:r>
          </a:p>
          <a:p>
            <a:pPr marL="342900" indent="-342900">
              <a:spcBef>
                <a:spcPct val="20000"/>
              </a:spcBef>
              <a:buClr>
                <a:srgbClr val="002D5C"/>
              </a:buClr>
              <a:buFont typeface="Arial" panose="020B0604020202020204" pitchFamily="34" charset="0"/>
              <a:buChar char="•"/>
              <a:defRPr/>
            </a:pPr>
            <a:r>
              <a:rPr lang="en-US" sz="2400" dirty="0">
                <a:solidFill>
                  <a:srgbClr val="002D5C"/>
                </a:solidFill>
              </a:rPr>
              <a:t>Institutional research</a:t>
            </a:r>
          </a:p>
          <a:p>
            <a:pPr marL="342900" indent="-342900">
              <a:spcBef>
                <a:spcPct val="20000"/>
              </a:spcBef>
              <a:buClr>
                <a:srgbClr val="002D5C"/>
              </a:buClr>
              <a:buFont typeface="Arial" panose="020B0604020202020204" pitchFamily="34" charset="0"/>
              <a:buChar char="•"/>
              <a:defRPr/>
            </a:pPr>
            <a:endParaRPr lang="en-US" sz="2400" dirty="0">
              <a:solidFill>
                <a:srgbClr val="002D5C"/>
              </a:solidFill>
            </a:endParaRPr>
          </a:p>
          <a:p>
            <a:pPr marL="342900" indent="-342900">
              <a:spcBef>
                <a:spcPct val="20000"/>
              </a:spcBef>
              <a:buClr>
                <a:srgbClr val="002D5C"/>
              </a:buClr>
              <a:buFont typeface="Wingdings" panose="05000000000000000000" pitchFamily="2" charset="2"/>
              <a:buChar char="§"/>
              <a:defRPr/>
            </a:pPr>
            <a:endParaRPr lang="en-US" sz="2400" dirty="0">
              <a:solidFill>
                <a:srgbClr val="002D5C"/>
              </a:solidFill>
            </a:endParaRPr>
          </a:p>
        </p:txBody>
      </p:sp>
    </p:spTree>
    <p:extLst>
      <p:ext uri="{BB962C8B-B14F-4D97-AF65-F5344CB8AC3E}">
        <p14:creationId xmlns:p14="http://schemas.microsoft.com/office/powerpoint/2010/main" val="51110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4678" y="1250130"/>
            <a:ext cx="7397621" cy="923730"/>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marL="0" lvl="1">
              <a:spcBef>
                <a:spcPct val="0"/>
              </a:spcBef>
            </a:pPr>
            <a:r>
              <a:rPr lang="en-US" sz="3200" b="1" dirty="0">
                <a:solidFill>
                  <a:srgbClr val="002D5C"/>
                </a:solidFill>
              </a:rPr>
              <a:t>Be sure to tell people what next steps are planned with the data</a:t>
            </a:r>
          </a:p>
        </p:txBody>
      </p:sp>
      <p:pic>
        <p:nvPicPr>
          <p:cNvPr id="3" name="Picture 2"/>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8238"/>
          <a:stretch/>
        </p:blipFill>
        <p:spPr>
          <a:xfrm>
            <a:off x="1530222" y="2581360"/>
            <a:ext cx="6592077" cy="4276640"/>
          </a:xfrm>
          <a:prstGeom prst="rect">
            <a:avLst/>
          </a:prstGeom>
        </p:spPr>
      </p:pic>
    </p:spTree>
    <p:extLst>
      <p:ext uri="{BB962C8B-B14F-4D97-AF65-F5344CB8AC3E}">
        <p14:creationId xmlns:p14="http://schemas.microsoft.com/office/powerpoint/2010/main" val="2169337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664942"/>
            <a:ext cx="9144000" cy="838200"/>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Explore the data</a:t>
            </a:r>
          </a:p>
        </p:txBody>
      </p:sp>
    </p:spTree>
    <p:extLst>
      <p:ext uri="{BB962C8B-B14F-4D97-AF65-F5344CB8AC3E}">
        <p14:creationId xmlns:p14="http://schemas.microsoft.com/office/powerpoint/2010/main" val="421825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About Ad Astra</a:t>
            </a:r>
          </a:p>
        </p:txBody>
      </p:sp>
      <p:sp>
        <p:nvSpPr>
          <p:cNvPr id="3" name="Content Placeholder 2"/>
          <p:cNvSpPr>
            <a:spLocks noGrp="1"/>
          </p:cNvSpPr>
          <p:nvPr>
            <p:ph idx="1"/>
          </p:nvPr>
        </p:nvSpPr>
        <p:spPr/>
        <p:txBody>
          <a:bodyPr/>
          <a:lstStyle/>
          <a:p>
            <a:r>
              <a:rPr lang="en-US" dirty="0">
                <a:latin typeface="Calibri Light" panose="020F0302020204030204" pitchFamily="34" charset="0"/>
                <a:cs typeface="Calibri Light" panose="020F0302020204030204" pitchFamily="34" charset="0"/>
              </a:rPr>
              <a:t>Ad Astra is a course scheduling and enrollment management organization that partners with over 600 institutions annually to improve course scheduling efficiency and accessibility for students.  </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Ad Astra offers unique solutions design to improve student retention, reduce time-to-completion, and improve graduate rates. </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Astra Academy is a webinar series that brings together diverse stakeholders across the higher education landscape to share with you how their work is helping to improve student outcomes with a focus on student retention, time-to-completion, or graduation.</a:t>
            </a:r>
          </a:p>
          <a:p>
            <a:endParaRPr lang="en-US" dirty="0"/>
          </a:p>
        </p:txBody>
      </p:sp>
    </p:spTree>
    <p:extLst>
      <p:ext uri="{BB962C8B-B14F-4D97-AF65-F5344CB8AC3E}">
        <p14:creationId xmlns:p14="http://schemas.microsoft.com/office/powerpoint/2010/main" val="379583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4717487" y="2006888"/>
            <a:ext cx="3826438" cy="2757126"/>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2800">
                <a:solidFill>
                  <a:srgbClr val="002D5C"/>
                </a:solidFill>
                <a:cs typeface="Lato Medium" panose="020F0602020204030203" pitchFamily="34" charset="0"/>
              </a:rPr>
              <a:t>Digging deeper into the data will help you to understand what changes could be</a:t>
            </a:r>
            <a:br>
              <a:rPr sz="2800">
                <a:solidFill>
                  <a:srgbClr val="002D5C"/>
                </a:solidFill>
                <a:cs typeface="Lato Medium" panose="020F0602020204030203" pitchFamily="34" charset="0"/>
              </a:rPr>
            </a:br>
            <a:r>
              <a:rPr sz="2800">
                <a:solidFill>
                  <a:srgbClr val="002D5C"/>
                </a:solidFill>
                <a:cs typeface="Lato Medium" panose="020F0602020204030203" pitchFamily="34" charset="0"/>
              </a:rPr>
              <a:t>made on campus</a:t>
            </a:r>
          </a:p>
        </p:txBody>
      </p:sp>
      <p:pic>
        <p:nvPicPr>
          <p:cNvPr id="3" name="Picture Placeholder 6"/>
          <p:cNvPicPr>
            <a:picLocks noChangeAspect="1"/>
          </p:cNvPicPr>
          <p:nvPr/>
        </p:nvPicPr>
        <p:blipFill>
          <a:blip r:embed="rId3">
            <a:extLst>
              <a:ext uri="{28A0092B-C50C-407E-A947-70E740481C1C}">
                <a14:useLocalDpi xmlns:a14="http://schemas.microsoft.com/office/drawing/2010/main" val="0"/>
              </a:ext>
            </a:extLst>
          </a:blip>
          <a:srcRect l="18083" r="18083"/>
          <a:stretch>
            <a:fillRect/>
          </a:stretch>
        </p:blipFill>
        <p:spPr>
          <a:xfrm>
            <a:off x="439391" y="1781985"/>
            <a:ext cx="4027714" cy="4189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501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2033012"/>
            <a:ext cx="8043333" cy="3508653"/>
          </a:xfrm>
          <a:prstGeom prst="rect">
            <a:avLst/>
          </a:prstGeom>
        </p:spPr>
        <p:txBody>
          <a:bodyPr wrap="square">
            <a:spAutoFit/>
          </a:bodyPr>
          <a:lstStyle/>
          <a:p>
            <a:pPr>
              <a:buClr>
                <a:srgbClr val="002D5C"/>
              </a:buClr>
            </a:pPr>
            <a:endParaRPr lang="en-US" sz="1000" dirty="0">
              <a:solidFill>
                <a:srgbClr val="002D5C"/>
              </a:solidFill>
              <a:cs typeface="Lato Medium" panose="020F0602020204030203" pitchFamily="34" charset="0"/>
            </a:endParaRPr>
          </a:p>
          <a:p>
            <a:pPr marL="342900" indent="-342900">
              <a:buClr>
                <a:srgbClr val="002D5C"/>
              </a:buClr>
              <a:buFont typeface="Arial" panose="020B0604020202020204" pitchFamily="34" charset="0"/>
              <a:buChar char="•"/>
            </a:pPr>
            <a:r>
              <a:rPr lang="en-US" sz="2400" dirty="0">
                <a:solidFill>
                  <a:srgbClr val="002D5C"/>
                </a:solidFill>
              </a:rPr>
              <a:t>How </a:t>
            </a:r>
            <a:r>
              <a:rPr lang="en-US" sz="2400" dirty="0">
                <a:solidFill>
                  <a:srgbClr val="002D5C"/>
                </a:solidFill>
                <a:cs typeface="Lato Medium" panose="020F0602020204030203" pitchFamily="34" charset="0"/>
              </a:rPr>
              <a:t>satisfied are your subpopulations?</a:t>
            </a:r>
          </a:p>
          <a:p>
            <a:pPr marL="800100" lvl="1" indent="-342900">
              <a:buClr>
                <a:srgbClr val="002D5C"/>
              </a:buClr>
              <a:buFont typeface="Courier New" panose="02070309020205020404" pitchFamily="49" charset="0"/>
              <a:buChar char="-"/>
            </a:pPr>
            <a:r>
              <a:rPr lang="en-US" sz="2400" dirty="0">
                <a:solidFill>
                  <a:srgbClr val="002D5C"/>
                </a:solidFill>
                <a:cs typeface="Lato Medium" panose="020F0602020204030203" pitchFamily="34" charset="0"/>
              </a:rPr>
              <a:t>Raw data analysis </a:t>
            </a:r>
          </a:p>
          <a:p>
            <a:pPr marL="800100" lvl="1" indent="-342900">
              <a:buClr>
                <a:srgbClr val="002D5C"/>
              </a:buClr>
              <a:buFont typeface="Courier New" panose="02070309020205020404" pitchFamily="49" charset="0"/>
              <a:buChar char="-"/>
            </a:pPr>
            <a:r>
              <a:rPr lang="en-US" sz="2400" dirty="0">
                <a:solidFill>
                  <a:srgbClr val="002D5C"/>
                </a:solidFill>
                <a:cs typeface="Lato Medium" panose="020F0602020204030203" pitchFamily="34" charset="0"/>
              </a:rPr>
              <a:t>Target group reports</a:t>
            </a:r>
            <a:br>
              <a:rPr lang="en-US" sz="2400" dirty="0">
                <a:solidFill>
                  <a:srgbClr val="002D5C"/>
                </a:solidFill>
                <a:cs typeface="Lato Medium" panose="020F0602020204030203" pitchFamily="34" charset="0"/>
              </a:rPr>
            </a:br>
            <a:endParaRPr lang="en-US" sz="1000" dirty="0">
              <a:solidFill>
                <a:srgbClr val="002D5C"/>
              </a:solidFill>
              <a:cs typeface="Lato Medium" panose="020F0602020204030203" pitchFamily="34" charset="0"/>
            </a:endParaRPr>
          </a:p>
          <a:p>
            <a:pPr marL="342900" indent="-342900">
              <a:buClr>
                <a:srgbClr val="002D5C"/>
              </a:buClr>
              <a:buFont typeface="Arial" panose="020B0604020202020204" pitchFamily="34" charset="0"/>
              <a:buChar char="•"/>
            </a:pPr>
            <a:r>
              <a:rPr lang="en-US" sz="2400" dirty="0">
                <a:solidFill>
                  <a:srgbClr val="002D5C"/>
                </a:solidFill>
                <a:cs typeface="Lato Medium" panose="020F0602020204030203" pitchFamily="34" charset="0"/>
              </a:rPr>
              <a:t>What else are students sharing with you? </a:t>
            </a:r>
          </a:p>
          <a:p>
            <a:pPr marL="800100" lvl="1" indent="-342900">
              <a:buClr>
                <a:srgbClr val="002D5C"/>
              </a:buClr>
              <a:buFont typeface="Courier New" panose="02070309020205020404" pitchFamily="49" charset="0"/>
              <a:buChar char="-"/>
            </a:pPr>
            <a:r>
              <a:rPr lang="en-US" sz="2400" dirty="0">
                <a:solidFill>
                  <a:srgbClr val="002D5C"/>
                </a:solidFill>
                <a:cs typeface="Lato Medium" panose="020F0602020204030203" pitchFamily="34" charset="0"/>
              </a:rPr>
              <a:t>Comments document from online administrations</a:t>
            </a:r>
            <a:br>
              <a:rPr lang="en-US" sz="2400" dirty="0">
                <a:solidFill>
                  <a:srgbClr val="002D5C"/>
                </a:solidFill>
                <a:cs typeface="Lato Medium" panose="020F0602020204030203" pitchFamily="34" charset="0"/>
              </a:rPr>
            </a:br>
            <a:endParaRPr lang="en-US" sz="1000" dirty="0">
              <a:solidFill>
                <a:srgbClr val="002D5C"/>
              </a:solidFill>
              <a:cs typeface="Lato Medium" panose="020F0602020204030203" pitchFamily="34" charset="0"/>
            </a:endParaRPr>
          </a:p>
          <a:p>
            <a:pPr marL="342900" indent="-342900">
              <a:buClr>
                <a:srgbClr val="002D5C"/>
              </a:buClr>
              <a:buFont typeface="Arial" panose="020B0604020202020204" pitchFamily="34" charset="0"/>
              <a:buChar char="•"/>
            </a:pPr>
            <a:r>
              <a:rPr lang="en-US" sz="2400" dirty="0">
                <a:solidFill>
                  <a:srgbClr val="002D5C"/>
                </a:solidFill>
                <a:cs typeface="Lato Medium" panose="020F0602020204030203" pitchFamily="34" charset="0"/>
              </a:rPr>
              <a:t>Focus group discussions and brainstorming sessions</a:t>
            </a:r>
          </a:p>
          <a:p>
            <a:pPr marL="800100" lvl="1" indent="-342900">
              <a:buClr>
                <a:srgbClr val="002D5C"/>
              </a:buClr>
              <a:buFont typeface="Courier New" panose="02070309020205020404" pitchFamily="49" charset="0"/>
              <a:buChar char="-"/>
            </a:pPr>
            <a:r>
              <a:rPr lang="en-US" sz="2400" dirty="0">
                <a:solidFill>
                  <a:srgbClr val="002D5C"/>
                </a:solidFill>
                <a:cs typeface="Lato Medium" panose="020F0602020204030203" pitchFamily="34" charset="0"/>
              </a:rPr>
              <a:t>Students</a:t>
            </a:r>
          </a:p>
          <a:p>
            <a:pPr marL="800100" lvl="1" indent="-342900">
              <a:buFont typeface="Courier New" panose="02070309020205020404" pitchFamily="49" charset="0"/>
              <a:buChar char="-"/>
            </a:pPr>
            <a:r>
              <a:rPr lang="en-US" sz="2400" dirty="0">
                <a:solidFill>
                  <a:srgbClr val="002D5C"/>
                </a:solidFill>
                <a:cs typeface="Lato Medium" panose="020F0602020204030203" pitchFamily="34" charset="0"/>
              </a:rPr>
              <a:t>Campus personnel</a:t>
            </a:r>
          </a:p>
        </p:txBody>
      </p:sp>
      <p:sp>
        <p:nvSpPr>
          <p:cNvPr id="3" name="Rectangle 2"/>
          <p:cNvSpPr/>
          <p:nvPr/>
        </p:nvSpPr>
        <p:spPr>
          <a:xfrm>
            <a:off x="812800" y="1305467"/>
            <a:ext cx="7255933" cy="584775"/>
          </a:xfrm>
          <a:prstGeom prst="rect">
            <a:avLst/>
          </a:prstGeom>
        </p:spPr>
        <p:txBody>
          <a:bodyPr wrap="square">
            <a:spAutoFit/>
          </a:bodyPr>
          <a:lstStyle/>
          <a:p>
            <a:r>
              <a:rPr lang="en-US" sz="3200" b="1" dirty="0">
                <a:solidFill>
                  <a:srgbClr val="002D5C"/>
                </a:solidFill>
              </a:rPr>
              <a:t>Ways to explore your data:</a:t>
            </a:r>
          </a:p>
        </p:txBody>
      </p:sp>
    </p:spTree>
    <p:extLst>
      <p:ext uri="{BB962C8B-B14F-4D97-AF65-F5344CB8AC3E}">
        <p14:creationId xmlns:p14="http://schemas.microsoft.com/office/powerpoint/2010/main" val="57374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6000" y="3489904"/>
            <a:ext cx="914400" cy="914400"/>
          </a:xfrm>
          <a:prstGeom prst="rect">
            <a:avLst/>
          </a:prstGeom>
        </p:spPr>
        <p:txBody>
          <a:bodyPr vert="horz" wrap="none" lIns="91440" tIns="45720" rIns="91440" bIns="45720" rtlCol="0" anchor="ctr">
            <a:noAutofit/>
          </a:bodyPr>
          <a:lstStyle/>
          <a:p>
            <a:r>
              <a:rPr lang="en-US" sz="3200" b="1" dirty="0">
                <a:solidFill>
                  <a:srgbClr val="002D5C"/>
                </a:solidFill>
                <a:cs typeface="Lato Medium" panose="020F0602020204030203" pitchFamily="34" charset="0"/>
              </a:rPr>
              <a:t>Key demographic variables to review: </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Class level</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Enrollment status: Part-time / Full-time</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Day/Evening students</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Majors/Programs</a:t>
            </a:r>
          </a:p>
          <a:p>
            <a:endParaRPr lang="en-US" sz="2000" b="1" dirty="0">
              <a:solidFill>
                <a:srgbClr val="002D5C"/>
              </a:solidFill>
              <a:latin typeface="Lato Medium" panose="020F0602020204030203" pitchFamily="34" charset="0"/>
              <a:cs typeface="Lato Medium" panose="020F0602020204030203" pitchFamily="34" charset="0"/>
            </a:endParaRPr>
          </a:p>
          <a:p>
            <a:r>
              <a:rPr lang="en-US" sz="3200" b="1" dirty="0">
                <a:solidFill>
                  <a:srgbClr val="002D5C"/>
                </a:solidFill>
                <a:cs typeface="Lato Medium" panose="020F0602020204030203" pitchFamily="34" charset="0"/>
              </a:rPr>
              <a:t>Other variables to consider: </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Gender</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Race / Ethnicity</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Employment</a:t>
            </a:r>
          </a:p>
          <a:p>
            <a:pPr marL="342900" indent="-342900">
              <a:buFont typeface="Arial" panose="020B0604020202020204" pitchFamily="34" charset="0"/>
              <a:buChar char="•"/>
            </a:pPr>
            <a:r>
              <a:rPr lang="en-US" sz="2400" dirty="0">
                <a:solidFill>
                  <a:srgbClr val="002D5C"/>
                </a:solidFill>
                <a:latin typeface="Lato Medium" panose="020F0602020204030203" pitchFamily="34" charset="0"/>
                <a:cs typeface="Lato Medium" panose="020F0602020204030203" pitchFamily="34" charset="0"/>
              </a:rPr>
              <a:t>Campus location (if used as campus item)</a:t>
            </a:r>
          </a:p>
          <a:p>
            <a:pPr marL="342900" indent="-342900">
              <a:buFont typeface="Arial" panose="020B0604020202020204" pitchFamily="34" charset="0"/>
              <a:buChar char="•"/>
            </a:pPr>
            <a:endParaRPr lang="en-US" sz="2400" dirty="0">
              <a:solidFill>
                <a:srgbClr val="A9AD00"/>
              </a:solidFill>
              <a:latin typeface="Lato Medium" panose="020F0602020204030203" pitchFamily="34" charset="0"/>
              <a:cs typeface="Lato Medium" panose="020F0602020204030203" pitchFamily="34" charset="0"/>
            </a:endParaRPr>
          </a:p>
          <a:p>
            <a:endParaRPr lang="en-US" sz="2000" b="1" dirty="0">
              <a:solidFill>
                <a:srgbClr val="A9AD00"/>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3187960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4070" y="1651259"/>
            <a:ext cx="8366539" cy="634265"/>
          </a:xfrm>
          <a:prstGeom prst="rect">
            <a:avLst/>
          </a:prstGeom>
        </p:spPr>
        <p:txBody>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r>
              <a:rPr sz="3200" b="1">
                <a:solidFill>
                  <a:srgbClr val="002D5C"/>
                </a:solidFill>
                <a:latin typeface="Lato"/>
              </a:rPr>
              <a:t>Focus Groups with two groups on campus:</a:t>
            </a:r>
          </a:p>
        </p:txBody>
      </p:sp>
      <p:sp>
        <p:nvSpPr>
          <p:cNvPr id="4" name="Rectangle 3"/>
          <p:cNvSpPr/>
          <p:nvPr/>
        </p:nvSpPr>
        <p:spPr>
          <a:xfrm>
            <a:off x="294070" y="5395708"/>
            <a:ext cx="4079967" cy="584775"/>
          </a:xfrm>
          <a:prstGeom prst="rect">
            <a:avLst/>
          </a:prstGeom>
        </p:spPr>
        <p:txBody>
          <a:bodyPr wrap="square">
            <a:spAutoFit/>
          </a:bodyPr>
          <a:lstStyle/>
          <a:p>
            <a:pPr algn="ctr"/>
            <a:r>
              <a:rPr lang="en-US" sz="3200" b="1" dirty="0">
                <a:solidFill>
                  <a:srgbClr val="002D5C"/>
                </a:solidFill>
              </a:rPr>
              <a:t>Students</a:t>
            </a:r>
            <a:endParaRPr lang="en-US" sz="3200" dirty="0">
              <a:solidFill>
                <a:srgbClr val="002D5C"/>
              </a:solidFill>
            </a:endParaRPr>
          </a:p>
        </p:txBody>
      </p:sp>
      <p:sp>
        <p:nvSpPr>
          <p:cNvPr id="5" name="Rectangle 4"/>
          <p:cNvSpPr/>
          <p:nvPr/>
        </p:nvSpPr>
        <p:spPr>
          <a:xfrm>
            <a:off x="4743036" y="5395708"/>
            <a:ext cx="4079238" cy="584775"/>
          </a:xfrm>
          <a:prstGeom prst="rect">
            <a:avLst/>
          </a:prstGeom>
        </p:spPr>
        <p:txBody>
          <a:bodyPr wrap="square">
            <a:spAutoFit/>
          </a:bodyPr>
          <a:lstStyle/>
          <a:p>
            <a:pPr algn="ctr"/>
            <a:r>
              <a:rPr lang="en-US" sz="3200" b="1" dirty="0">
                <a:solidFill>
                  <a:srgbClr val="002D5C"/>
                </a:solidFill>
              </a:rPr>
              <a:t>Campus personnel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70" y="2675730"/>
            <a:ext cx="4079967" cy="27199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036" y="2675730"/>
            <a:ext cx="4079238" cy="2719978"/>
          </a:xfrm>
          <a:prstGeom prst="rect">
            <a:avLst/>
          </a:prstGeom>
        </p:spPr>
      </p:pic>
    </p:spTree>
    <p:extLst>
      <p:ext uri="{BB962C8B-B14F-4D97-AF65-F5344CB8AC3E}">
        <p14:creationId xmlns:p14="http://schemas.microsoft.com/office/powerpoint/2010/main" val="563836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1714498" y="2305762"/>
            <a:ext cx="6286502" cy="2232025"/>
          </a:xfrm>
        </p:spPr>
        <p:txBody>
          <a:bodyPr/>
          <a:lstStyle/>
          <a:p>
            <a:r>
              <a:rPr lang="en-US" sz="2800" dirty="0"/>
              <a:t>Focus groups can be very eye opening.  What you think an item means to students may not be how they interpret it at all.</a:t>
            </a:r>
          </a:p>
        </p:txBody>
      </p:sp>
      <p:sp>
        <p:nvSpPr>
          <p:cNvPr id="8" name="Text Placeholder 7"/>
          <p:cNvSpPr>
            <a:spLocks noGrp="1"/>
          </p:cNvSpPr>
          <p:nvPr>
            <p:ph type="body" sz="quarter" idx="21"/>
          </p:nvPr>
        </p:nvSpPr>
        <p:spPr>
          <a:xfrm>
            <a:off x="1714499" y="4851834"/>
            <a:ext cx="5592234" cy="966788"/>
          </a:xfrm>
        </p:spPr>
        <p:txBody>
          <a:bodyPr/>
          <a:lstStyle/>
          <a:p>
            <a:pPr algn="r"/>
            <a:r>
              <a:rPr lang="en-US" sz="2000" dirty="0"/>
              <a:t>SSI Client, 2016</a:t>
            </a:r>
          </a:p>
          <a:p>
            <a:endParaRPr lang="en-US" dirty="0"/>
          </a:p>
        </p:txBody>
      </p:sp>
      <p:pic>
        <p:nvPicPr>
          <p:cNvPr id="7" name="Picture 6"/>
          <p:cNvPicPr>
            <a:picLocks noChangeAspect="1"/>
          </p:cNvPicPr>
          <p:nvPr/>
        </p:nvPicPr>
        <p:blipFill rotWithShape="1">
          <a:blip r:embed="rId3"/>
          <a:srcRect l="30156" t="22817" r="29178" b="51282"/>
          <a:stretch/>
        </p:blipFill>
        <p:spPr>
          <a:xfrm>
            <a:off x="967958" y="2134977"/>
            <a:ext cx="1031358" cy="797442"/>
          </a:xfrm>
          <a:prstGeom prst="rect">
            <a:avLst/>
          </a:prstGeom>
        </p:spPr>
      </p:pic>
      <p:pic>
        <p:nvPicPr>
          <p:cNvPr id="9" name="Picture 8"/>
          <p:cNvPicPr>
            <a:picLocks noChangeAspect="1"/>
          </p:cNvPicPr>
          <p:nvPr/>
        </p:nvPicPr>
        <p:blipFill rotWithShape="1">
          <a:blip r:embed="rId3"/>
          <a:srcRect l="30156" t="22817" r="29178" b="51282"/>
          <a:stretch/>
        </p:blipFill>
        <p:spPr>
          <a:xfrm rot="10800000">
            <a:off x="4342070" y="3421774"/>
            <a:ext cx="1031358" cy="797442"/>
          </a:xfrm>
          <a:prstGeom prst="rect">
            <a:avLst/>
          </a:prstGeom>
        </p:spPr>
      </p:pic>
    </p:spTree>
    <p:extLst>
      <p:ext uri="{BB962C8B-B14F-4D97-AF65-F5344CB8AC3E}">
        <p14:creationId xmlns:p14="http://schemas.microsoft.com/office/powerpoint/2010/main" val="258587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
          <p:cNvPicPr>
            <a:picLocks noGrp="1" noChangeAspect="1"/>
          </p:cNvPicPr>
          <p:nvPr>
            <p:ph type="pic" sz="quarter" idx="10"/>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525" r="5525"/>
          <a:stretch>
            <a:fillRect/>
          </a:stretch>
        </p:blipFill>
        <p:spPr/>
      </p:pic>
      <p:sp>
        <p:nvSpPr>
          <p:cNvPr id="9" name="Freeform 8"/>
          <p:cNvSpPr/>
          <p:nvPr/>
        </p:nvSpPr>
        <p:spPr>
          <a:xfrm>
            <a:off x="-59267" y="4582626"/>
            <a:ext cx="9483725" cy="1420241"/>
          </a:xfrm>
          <a:custGeom>
            <a:avLst/>
            <a:gdLst>
              <a:gd name="connsiteX0" fmla="*/ 1255508 w 9483725"/>
              <a:gd name="connsiteY0" fmla="*/ 0 h 930621"/>
              <a:gd name="connsiteX1" fmla="*/ 1642024 w 9483725"/>
              <a:gd name="connsiteY1" fmla="*/ 233708 h 930621"/>
              <a:gd name="connsiteX2" fmla="*/ 9483725 w 9483725"/>
              <a:gd name="connsiteY2" fmla="*/ 233708 h 930621"/>
              <a:gd name="connsiteX3" fmla="*/ 9483725 w 9483725"/>
              <a:gd name="connsiteY3" fmla="*/ 930621 h 930621"/>
              <a:gd name="connsiteX4" fmla="*/ 0 w 9483725"/>
              <a:gd name="connsiteY4" fmla="*/ 930621 h 930621"/>
              <a:gd name="connsiteX5" fmla="*/ 0 w 9483725"/>
              <a:gd name="connsiteY5" fmla="*/ 233708 h 930621"/>
              <a:gd name="connsiteX6" fmla="*/ 868991 w 9483725"/>
              <a:gd name="connsiteY6" fmla="*/ 233708 h 93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725" h="930621">
                <a:moveTo>
                  <a:pt x="1255508" y="0"/>
                </a:moveTo>
                <a:lnTo>
                  <a:pt x="1642024" y="233708"/>
                </a:lnTo>
                <a:lnTo>
                  <a:pt x="9483725" y="233708"/>
                </a:lnTo>
                <a:lnTo>
                  <a:pt x="9483725" y="930621"/>
                </a:lnTo>
                <a:lnTo>
                  <a:pt x="0" y="930621"/>
                </a:lnTo>
                <a:lnTo>
                  <a:pt x="0" y="233708"/>
                </a:lnTo>
                <a:lnTo>
                  <a:pt x="868991" y="233708"/>
                </a:lnTo>
                <a:close/>
              </a:path>
            </a:pathLst>
          </a:custGeom>
          <a:solidFill>
            <a:schemeClr val="accent3">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Text Placeholder 17"/>
          <p:cNvSpPr txBox="1">
            <a:spLocks/>
          </p:cNvSpPr>
          <p:nvPr/>
        </p:nvSpPr>
        <p:spPr>
          <a:xfrm>
            <a:off x="275302" y="5146766"/>
            <a:ext cx="8868697" cy="696682"/>
          </a:xfrm>
          <a:prstGeom prst="rect">
            <a:avLst/>
          </a:prstGeom>
        </p:spPr>
        <p:txBody>
          <a:bodyPr anchor="ctr"/>
          <a:lstStyle>
            <a:lvl1pPr marL="0" indent="0" algn="l" defTabSz="914400" rtl="0" eaLnBrk="1" latinLnBrk="0" hangingPunct="1">
              <a:spcBef>
                <a:spcPct val="20000"/>
              </a:spcBef>
              <a:buClr>
                <a:schemeClr val="accent3"/>
              </a:buClr>
              <a:buFont typeface="Wingdings" panose="05000000000000000000" pitchFamily="2" charset="2"/>
              <a:buNone/>
              <a:defRPr lang="en-US" sz="2400" b="1" kern="1200" baseline="0" dirty="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00050" indent="0" algn="l" defTabSz="914400" rtl="0" eaLnBrk="1" latinLnBrk="0" hangingPunct="1">
              <a:spcBef>
                <a:spcPct val="20000"/>
              </a:spcBef>
              <a:buClr>
                <a:schemeClr val="accent3"/>
              </a:buClr>
              <a:buFont typeface="Wingdings" panose="05000000000000000000" pitchFamily="2" charset="2"/>
              <a:buNone/>
              <a:defRPr sz="3200" b="1" kern="120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marL="914400" indent="0" algn="l" defTabSz="914400" rtl="0" eaLnBrk="1" latinLnBrk="0" hangingPunct="1">
              <a:spcBef>
                <a:spcPct val="20000"/>
              </a:spcBef>
              <a:buClr>
                <a:schemeClr val="accent3"/>
              </a:buClr>
              <a:buFont typeface="Wingdings" panose="05000000000000000000" pitchFamily="2" charset="2"/>
              <a:buNone/>
              <a:defRPr sz="3200" b="1"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marL="1371600" indent="0" algn="l" defTabSz="914400" rtl="0" eaLnBrk="1" latinLnBrk="0" hangingPunct="1">
              <a:spcBef>
                <a:spcPct val="20000"/>
              </a:spcBef>
              <a:buClr>
                <a:schemeClr val="accent3"/>
              </a:buClr>
              <a:buFont typeface="Wingdings" panose="05000000000000000000" pitchFamily="2" charset="2"/>
              <a:buNone/>
              <a:defRPr sz="3200" b="1"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4pPr>
            <a:lvl5pPr marL="1828800" indent="0" algn="l" defTabSz="914400" rtl="0" eaLnBrk="1" latinLnBrk="0" hangingPunct="1">
              <a:spcBef>
                <a:spcPct val="20000"/>
              </a:spcBef>
              <a:buFont typeface="Arial" pitchFamily="34" charset="0"/>
              <a:buNone/>
              <a:defRPr sz="3200" b="1" kern="1200">
                <a:solidFill>
                  <a:schemeClr val="bg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pPr>
            <a:r>
              <a:rPr sz="3000">
                <a:solidFill>
                  <a:srgbClr val="FFFFFF"/>
                </a:solidFill>
                <a:latin typeface="Lato Black" panose="020F0502020204030203" pitchFamily="34" charset="0"/>
                <a:ea typeface="Lato Black" panose="020F0502020204030203" pitchFamily="34" charset="0"/>
                <a:cs typeface="Lato Black" panose="020F0502020204030203" pitchFamily="34" charset="0"/>
              </a:rPr>
              <a:t>Bring all the data back to a task force/committee</a:t>
            </a:r>
            <a:br>
              <a:rPr sz="3000">
                <a:solidFill>
                  <a:srgbClr val="FFFFFF"/>
                </a:solidFill>
                <a:latin typeface="Lato Black" panose="020F0502020204030203" pitchFamily="34" charset="0"/>
                <a:ea typeface="Lato Black" panose="020F0502020204030203" pitchFamily="34" charset="0"/>
                <a:cs typeface="Lato Black" panose="020F0502020204030203" pitchFamily="34" charset="0"/>
              </a:rPr>
            </a:br>
            <a:r>
              <a:rPr sz="3000">
                <a:solidFill>
                  <a:srgbClr val="FFFFFF"/>
                </a:solidFill>
                <a:latin typeface="Lato Black" panose="020F0502020204030203" pitchFamily="34" charset="0"/>
                <a:ea typeface="Lato Black" panose="020F0502020204030203" pitchFamily="34" charset="0"/>
                <a:cs typeface="Lato Black" panose="020F0502020204030203" pitchFamily="34" charset="0"/>
              </a:rPr>
              <a:t>for review and discussion</a:t>
            </a:r>
          </a:p>
        </p:txBody>
      </p:sp>
    </p:spTree>
    <p:extLst>
      <p:ext uri="{BB962C8B-B14F-4D97-AF65-F5344CB8AC3E}">
        <p14:creationId xmlns:p14="http://schemas.microsoft.com/office/powerpoint/2010/main" val="2802297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6714" y="1323754"/>
            <a:ext cx="6752771" cy="1938992"/>
          </a:xfrm>
          <a:prstGeom prst="rect">
            <a:avLst/>
          </a:prstGeom>
        </p:spPr>
        <p:txBody>
          <a:bodyPr wrap="square">
            <a:spAutoFit/>
          </a:bodyPr>
          <a:lstStyle/>
          <a:p>
            <a:pPr>
              <a:lnSpc>
                <a:spcPct val="150000"/>
              </a:lnSpc>
            </a:pPr>
            <a:r>
              <a:rPr lang="en-US" sz="4000" b="1" dirty="0">
                <a:solidFill>
                  <a:srgbClr val="002D5C"/>
                </a:solidFill>
                <a:cs typeface="Lato Medium" panose="020F0602020204030203" pitchFamily="34" charset="0"/>
              </a:rPr>
              <a:t>Begin deciding what you are</a:t>
            </a:r>
            <a:br>
              <a:rPr lang="en-US" sz="4000" b="1" dirty="0">
                <a:solidFill>
                  <a:srgbClr val="002D5C"/>
                </a:solidFill>
                <a:cs typeface="Lato Medium" panose="020F0602020204030203" pitchFamily="34" charset="0"/>
              </a:rPr>
            </a:br>
            <a:r>
              <a:rPr lang="en-US" sz="4000" b="1" dirty="0">
                <a:solidFill>
                  <a:srgbClr val="002D5C"/>
                </a:solidFill>
                <a:cs typeface="Lato Medium" panose="020F0602020204030203" pitchFamily="34" charset="0"/>
              </a:rPr>
              <a:t>going to do differently…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14" y="3262746"/>
            <a:ext cx="4857750" cy="3143250"/>
          </a:xfrm>
          <a:prstGeom prst="rect">
            <a:avLst/>
          </a:prstGeom>
        </p:spPr>
      </p:pic>
    </p:spTree>
    <p:extLst>
      <p:ext uri="{BB962C8B-B14F-4D97-AF65-F5344CB8AC3E}">
        <p14:creationId xmlns:p14="http://schemas.microsoft.com/office/powerpoint/2010/main" val="283762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3017"/>
            <a:ext cx="9144000" cy="1315449"/>
          </a:xfrm>
        </p:spPr>
        <p:txBody>
          <a:bodyPr/>
          <a:lstStyle/>
          <a:p>
            <a:pPr algn="ctr">
              <a:spcBef>
                <a:spcPct val="20000"/>
              </a:spcBef>
              <a:buClr>
                <a:schemeClr val="accent3"/>
              </a:buClr>
            </a:pPr>
            <a:r>
              <a:rPr lang="en-US" dirty="0">
                <a:latin typeface="Lato Black" panose="020F0502020204030203" pitchFamily="34" charset="0"/>
                <a:ea typeface="Lato Black" panose="020F0502020204030203" pitchFamily="34" charset="0"/>
                <a:cs typeface="Lato Black" panose="020F0502020204030203" pitchFamily="34" charset="0"/>
              </a:rPr>
              <a:t>Respond to the data with</a:t>
            </a:r>
            <a:br>
              <a:rPr lang="en-US" dirty="0">
                <a:latin typeface="Lato Black" panose="020F0502020204030203" pitchFamily="34" charset="0"/>
                <a:ea typeface="Lato Black" panose="020F0502020204030203" pitchFamily="34" charset="0"/>
                <a:cs typeface="Lato Black" panose="020F0502020204030203" pitchFamily="34" charset="0"/>
              </a:rPr>
            </a:br>
            <a:r>
              <a:rPr lang="en-US" dirty="0">
                <a:latin typeface="Lato Black" panose="020F0502020204030203" pitchFamily="34" charset="0"/>
                <a:ea typeface="Lato Black" panose="020F0502020204030203" pitchFamily="34" charset="0"/>
                <a:cs typeface="Lato Black" panose="020F0502020204030203" pitchFamily="34" charset="0"/>
              </a:rPr>
              <a:t>new initiatives</a:t>
            </a:r>
          </a:p>
        </p:txBody>
      </p:sp>
    </p:spTree>
    <p:extLst>
      <p:ext uri="{BB962C8B-B14F-4D97-AF65-F5344CB8AC3E}">
        <p14:creationId xmlns:p14="http://schemas.microsoft.com/office/powerpoint/2010/main" val="2943552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mond 4"/>
          <p:cNvSpPr/>
          <p:nvPr/>
        </p:nvSpPr>
        <p:spPr>
          <a:xfrm>
            <a:off x="1168400" y="1779109"/>
            <a:ext cx="2057400" cy="2057400"/>
          </a:xfrm>
          <a:prstGeom prst="diamond">
            <a:avLst/>
          </a:prstGeom>
          <a:solidFill>
            <a:sysClr val="windowText" lastClr="000000">
              <a:lumMod val="65000"/>
              <a:lumOff val="35000"/>
            </a:sysClr>
          </a:solidFill>
          <a:ln w="25400" cap="flat" cmpd="sng" algn="ctr">
            <a:noFill/>
            <a:prstDash val="solid"/>
          </a:ln>
          <a:effectLst>
            <a:outerShdw blurRad="152400" dist="38100" dir="5400000" sx="109000" sy="109000" algn="t" rotWithShape="0">
              <a:prstClr val="black">
                <a:alpha val="40000"/>
              </a:prstClr>
            </a:outerShdw>
          </a:effectLst>
          <a:scene3d>
            <a:camera prst="perspectiveRelaxed"/>
            <a:lightRig rig="soft" dir="t"/>
          </a:scene3d>
          <a:sp3d extrusionH="317500" prstMaterial="dkEdge">
            <a:bevelT w="139700" prst="cross"/>
            <a:extrusionClr>
              <a:sysClr val="window" lastClr="FFFFFF">
                <a:lumMod val="75000"/>
              </a:sysClr>
            </a:extrusionClr>
          </a:sp3d>
        </p:spPr>
        <p:txBody>
          <a:bodyPr rtlCol="0" anchor="ctr"/>
          <a:lstStyle/>
          <a:p>
            <a:pPr algn="ctr">
              <a:defRPr/>
            </a:pPr>
            <a:endParaRPr lang="en-US" kern="0" dirty="0">
              <a:solidFill>
                <a:sysClr val="window" lastClr="FFFFFF"/>
              </a:solidFill>
            </a:endParaRPr>
          </a:p>
        </p:txBody>
      </p:sp>
      <p:sp>
        <p:nvSpPr>
          <p:cNvPr id="6" name="Ellipse 99"/>
          <p:cNvSpPr/>
          <p:nvPr/>
        </p:nvSpPr>
        <p:spPr bwMode="auto">
          <a:xfrm>
            <a:off x="1797756" y="2083909"/>
            <a:ext cx="818444" cy="903725"/>
          </a:xfrm>
          <a:prstGeom prst="ellipse">
            <a:avLst/>
          </a:prstGeom>
          <a:solidFill>
            <a:schemeClr val="accent1"/>
          </a:solidFill>
          <a:ln w="9525" cap="flat" cmpd="sng" algn="ctr">
            <a:solidFill>
              <a:srgbClr val="9BBB59">
                <a:lumMod val="50000"/>
              </a:srgbClr>
            </a:solidFill>
            <a:prstDash val="solid"/>
          </a:ln>
          <a:effectLst>
            <a:innerShdw blurRad="190500" dist="114300" dir="5640000">
              <a:srgbClr val="000000">
                <a:alpha val="37000"/>
              </a:srgbClr>
            </a:innerShdw>
          </a:effectLst>
        </p:spPr>
        <p:txBody>
          <a:bodyPr anchor="ctr"/>
          <a:lstStyle/>
          <a:p>
            <a:pPr algn="ctr">
              <a:defRPr/>
            </a:pPr>
            <a:endParaRPr lang="en-US" kern="0" dirty="0">
              <a:solidFill>
                <a:srgbClr val="FFFFFF"/>
              </a:solidFill>
              <a:ea typeface="ＭＳ Ｐゴシック" pitchFamily="-111" charset="-128"/>
            </a:endParaRPr>
          </a:p>
        </p:txBody>
      </p:sp>
      <p:sp>
        <p:nvSpPr>
          <p:cNvPr id="7" name="Ellipse 100"/>
          <p:cNvSpPr>
            <a:spLocks noChangeArrowheads="1"/>
          </p:cNvSpPr>
          <p:nvPr/>
        </p:nvSpPr>
        <p:spPr bwMode="auto">
          <a:xfrm>
            <a:off x="1907582" y="2113298"/>
            <a:ext cx="602291" cy="488003"/>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defRPr/>
            </a:pPr>
            <a:endParaRPr lang="en-US" kern="0" dirty="0">
              <a:solidFill>
                <a:srgbClr val="FFFFFF"/>
              </a:solidFill>
              <a:ea typeface="ＭＳ Ｐゴシック" pitchFamily="34" charset="-128"/>
            </a:endParaRPr>
          </a:p>
        </p:txBody>
      </p:sp>
      <p:sp>
        <p:nvSpPr>
          <p:cNvPr id="8" name="Ellipse 98"/>
          <p:cNvSpPr/>
          <p:nvPr/>
        </p:nvSpPr>
        <p:spPr bwMode="auto">
          <a:xfrm>
            <a:off x="1828590" y="2890913"/>
            <a:ext cx="734375" cy="17751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kern="0" dirty="0">
              <a:solidFill>
                <a:srgbClr val="FFFFFF"/>
              </a:solidFill>
              <a:ea typeface="ＭＳ Ｐゴシック" pitchFamily="-111" charset="-128"/>
            </a:endParaRPr>
          </a:p>
        </p:txBody>
      </p:sp>
      <p:grpSp>
        <p:nvGrpSpPr>
          <p:cNvPr id="15" name="Group 44"/>
          <p:cNvGrpSpPr/>
          <p:nvPr/>
        </p:nvGrpSpPr>
        <p:grpSpPr>
          <a:xfrm>
            <a:off x="2616200" y="1855309"/>
            <a:ext cx="5867400" cy="1524000"/>
            <a:chOff x="2743200" y="1355775"/>
            <a:chExt cx="5867400" cy="1524000"/>
          </a:xfrm>
        </p:grpSpPr>
        <p:sp>
          <p:nvSpPr>
            <p:cNvPr id="33" name="Rounded Rectangle 32"/>
            <p:cNvSpPr/>
            <p:nvPr/>
          </p:nvSpPr>
          <p:spPr>
            <a:xfrm>
              <a:off x="5334000" y="1355775"/>
              <a:ext cx="3276600" cy="1524000"/>
            </a:xfrm>
            <a:prstGeom prst="roundRect">
              <a:avLst/>
            </a:prstGeom>
            <a:gradFill>
              <a:gsLst>
                <a:gs pos="0">
                  <a:sysClr val="window" lastClr="FFFFFF">
                    <a:lumMod val="75000"/>
                  </a:sysClr>
                </a:gs>
                <a:gs pos="50000">
                  <a:sysClr val="window" lastClr="FFFFFF">
                    <a:lumMod val="85000"/>
                  </a:sysClr>
                </a:gs>
                <a:gs pos="100000">
                  <a:sysClr val="window" lastClr="FFFFFF">
                    <a:lumMod val="95000"/>
                  </a:sysClr>
                </a:gs>
              </a:gsLst>
              <a:lin ang="5400000" scaled="0"/>
            </a:gradFill>
            <a:ln w="25400" cap="flat" cmpd="sng" algn="ctr">
              <a:solidFill>
                <a:sysClr val="window" lastClr="FFFFFF">
                  <a:lumMod val="50000"/>
                </a:sysClr>
              </a:solidFill>
              <a:prstDash val="solid"/>
            </a:ln>
            <a:effectLst/>
            <a:scene3d>
              <a:camera prst="orthographicFront"/>
              <a:lightRig rig="threePt" dir="t"/>
            </a:scene3d>
            <a:sp3d>
              <a:bevelT/>
            </a:sp3d>
          </p:spPr>
          <p:txBody>
            <a:bodyPr rtlCol="0" anchor="ctr"/>
            <a:lstStyle/>
            <a:p>
              <a:pPr algn="ctr">
                <a:defRPr/>
              </a:pPr>
              <a:endParaRPr lang="en-US" kern="0" dirty="0">
                <a:solidFill>
                  <a:sysClr val="window" lastClr="FFFFFF"/>
                </a:solidFill>
              </a:endParaRPr>
            </a:p>
          </p:txBody>
        </p:sp>
        <p:sp>
          <p:nvSpPr>
            <p:cNvPr id="34" name="Rectangle 33"/>
            <p:cNvSpPr/>
            <p:nvPr/>
          </p:nvSpPr>
          <p:spPr>
            <a:xfrm>
              <a:off x="5334000" y="1584374"/>
              <a:ext cx="3276600" cy="1066801"/>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sysClr val="window" lastClr="FFFFFF"/>
                </a:solidFill>
              </a:endParaRPr>
            </a:p>
          </p:txBody>
        </p:sp>
        <p:sp>
          <p:nvSpPr>
            <p:cNvPr id="35" name="TextBox 34"/>
            <p:cNvSpPr txBox="1"/>
            <p:nvPr/>
          </p:nvSpPr>
          <p:spPr>
            <a:xfrm>
              <a:off x="5422232" y="1595735"/>
              <a:ext cx="3188368" cy="461665"/>
            </a:xfrm>
            <a:prstGeom prst="rect">
              <a:avLst/>
            </a:prstGeom>
            <a:noFill/>
          </p:spPr>
          <p:txBody>
            <a:bodyPr wrap="square" rtlCol="0">
              <a:spAutoFit/>
            </a:bodyPr>
            <a:lstStyle/>
            <a:p>
              <a:pPr>
                <a:defRPr/>
              </a:pPr>
              <a:r>
                <a:rPr lang="en-US" sz="2400" b="1" kern="0" dirty="0">
                  <a:solidFill>
                    <a:sysClr val="window" lastClr="FFFFFF"/>
                  </a:solidFill>
                </a:rPr>
                <a:t> </a:t>
              </a:r>
            </a:p>
          </p:txBody>
        </p:sp>
        <p:grpSp>
          <p:nvGrpSpPr>
            <p:cNvPr id="36" name="Group 48"/>
            <p:cNvGrpSpPr/>
            <p:nvPr/>
          </p:nvGrpSpPr>
          <p:grpSpPr>
            <a:xfrm>
              <a:off x="2743200" y="1726488"/>
              <a:ext cx="2590800" cy="297875"/>
              <a:chOff x="2743200" y="2047113"/>
              <a:chExt cx="2590800" cy="297875"/>
            </a:xfrm>
          </p:grpSpPr>
          <p:cxnSp>
            <p:nvCxnSpPr>
              <p:cNvPr id="37" name="Straight Connector 36"/>
              <p:cNvCxnSpPr/>
              <p:nvPr/>
            </p:nvCxnSpPr>
            <p:spPr>
              <a:xfrm flipV="1">
                <a:off x="2743200" y="2047113"/>
                <a:ext cx="737936" cy="297875"/>
              </a:xfrm>
              <a:prstGeom prst="line">
                <a:avLst/>
              </a:prstGeom>
              <a:noFill/>
              <a:ln w="9525" cap="flat" cmpd="sng" algn="ctr">
                <a:solidFill>
                  <a:sysClr val="window" lastClr="FFFFFF">
                    <a:lumMod val="50000"/>
                  </a:sysClr>
                </a:solidFill>
                <a:prstDash val="solid"/>
              </a:ln>
              <a:effectLst/>
            </p:spPr>
          </p:cxnSp>
          <p:cxnSp>
            <p:nvCxnSpPr>
              <p:cNvPr id="38" name="Straight Connector 37"/>
              <p:cNvCxnSpPr/>
              <p:nvPr/>
            </p:nvCxnSpPr>
            <p:spPr>
              <a:xfrm>
                <a:off x="3429000" y="2057400"/>
                <a:ext cx="1905000" cy="1588"/>
              </a:xfrm>
              <a:prstGeom prst="line">
                <a:avLst/>
              </a:prstGeom>
              <a:noFill/>
              <a:ln w="9525" cap="flat" cmpd="sng" algn="ctr">
                <a:solidFill>
                  <a:sysClr val="window" lastClr="FFFFFF">
                    <a:lumMod val="50000"/>
                  </a:sysClr>
                </a:solidFill>
                <a:prstDash val="solid"/>
              </a:ln>
              <a:effectLst/>
            </p:spPr>
          </p:cxnSp>
        </p:grpSp>
      </p:grpSp>
      <p:sp>
        <p:nvSpPr>
          <p:cNvPr id="18" name="TextBox 17"/>
          <p:cNvSpPr txBox="1"/>
          <p:nvPr/>
        </p:nvSpPr>
        <p:spPr>
          <a:xfrm>
            <a:off x="2026206" y="2236309"/>
            <a:ext cx="413564" cy="523220"/>
          </a:xfrm>
          <a:prstGeom prst="rect">
            <a:avLst/>
          </a:prstGeom>
          <a:noFill/>
        </p:spPr>
        <p:txBody>
          <a:bodyPr wrap="square" rtlCol="0">
            <a:spAutoFit/>
          </a:bodyPr>
          <a:lstStyle/>
          <a:p>
            <a:pPr>
              <a:defRPr/>
            </a:pPr>
            <a:r>
              <a:rPr lang="en-US" sz="2800" b="1" kern="0" dirty="0">
                <a:solidFill>
                  <a:sysClr val="window" lastClr="FFFFFF"/>
                </a:solidFill>
              </a:rPr>
              <a:t>1</a:t>
            </a:r>
          </a:p>
        </p:txBody>
      </p:sp>
      <p:sp>
        <p:nvSpPr>
          <p:cNvPr id="21" name="Rectangle 20"/>
          <p:cNvSpPr/>
          <p:nvPr/>
        </p:nvSpPr>
        <p:spPr>
          <a:xfrm>
            <a:off x="5207000" y="2226022"/>
            <a:ext cx="3276600" cy="553998"/>
          </a:xfrm>
          <a:prstGeom prst="rect">
            <a:avLst/>
          </a:prstGeom>
        </p:spPr>
        <p:txBody>
          <a:bodyPr wrap="square">
            <a:spAutoFit/>
          </a:bodyPr>
          <a:lstStyle/>
          <a:p>
            <a:pPr algn="ctr"/>
            <a:endParaRPr lang="en-US" sz="1000" b="1" dirty="0">
              <a:solidFill>
                <a:prstClr val="white"/>
              </a:solidFill>
            </a:endParaRPr>
          </a:p>
          <a:p>
            <a:pPr algn="ctr"/>
            <a:r>
              <a:rPr lang="en-US" sz="2000" b="1" dirty="0">
                <a:solidFill>
                  <a:prstClr val="white"/>
                </a:solidFill>
              </a:rPr>
              <a:t>What is actionable?</a:t>
            </a:r>
          </a:p>
        </p:txBody>
      </p:sp>
      <p:sp>
        <p:nvSpPr>
          <p:cNvPr id="39" name="Rectangle 38"/>
          <p:cNvSpPr/>
          <p:nvPr/>
        </p:nvSpPr>
        <p:spPr>
          <a:xfrm>
            <a:off x="617078" y="1213443"/>
            <a:ext cx="7985055" cy="584775"/>
          </a:xfrm>
          <a:prstGeom prst="rect">
            <a:avLst/>
          </a:prstGeom>
        </p:spPr>
        <p:txBody>
          <a:bodyPr wrap="square">
            <a:spAutoFit/>
          </a:bodyPr>
          <a:lstStyle/>
          <a:p>
            <a:r>
              <a:rPr lang="en-US" sz="3200" b="1" dirty="0">
                <a:solidFill>
                  <a:srgbClr val="002D5C"/>
                </a:solidFill>
              </a:rPr>
              <a:t>What can be done on your own campus? </a:t>
            </a:r>
          </a:p>
        </p:txBody>
      </p:sp>
      <p:grpSp>
        <p:nvGrpSpPr>
          <p:cNvPr id="42" name="Group 41"/>
          <p:cNvGrpSpPr/>
          <p:nvPr/>
        </p:nvGrpSpPr>
        <p:grpSpPr>
          <a:xfrm>
            <a:off x="2357473" y="2836160"/>
            <a:ext cx="6096000" cy="2133600"/>
            <a:chOff x="2357473" y="2809206"/>
            <a:chExt cx="6096000" cy="2133600"/>
          </a:xfrm>
        </p:grpSpPr>
        <p:grpSp>
          <p:nvGrpSpPr>
            <p:cNvPr id="40" name="Group 39"/>
            <p:cNvGrpSpPr/>
            <p:nvPr/>
          </p:nvGrpSpPr>
          <p:grpSpPr>
            <a:xfrm>
              <a:off x="2357473" y="2809206"/>
              <a:ext cx="6096000" cy="2133600"/>
              <a:chOff x="2387600" y="2845909"/>
              <a:chExt cx="6096000" cy="2133600"/>
            </a:xfrm>
          </p:grpSpPr>
          <p:sp>
            <p:nvSpPr>
              <p:cNvPr id="4" name="Diamond 3"/>
              <p:cNvSpPr/>
              <p:nvPr/>
            </p:nvSpPr>
            <p:spPr>
              <a:xfrm>
                <a:off x="2387600" y="2845909"/>
                <a:ext cx="2209800" cy="2057400"/>
              </a:xfrm>
              <a:prstGeom prst="diamond">
                <a:avLst/>
              </a:prstGeom>
              <a:solidFill>
                <a:sysClr val="windowText" lastClr="000000">
                  <a:lumMod val="65000"/>
                  <a:lumOff val="35000"/>
                </a:sysClr>
              </a:solidFill>
              <a:ln w="25400" cap="flat" cmpd="sng" algn="ctr">
                <a:noFill/>
                <a:prstDash val="solid"/>
              </a:ln>
              <a:effectLst>
                <a:outerShdw blurRad="152400" dist="38100" dir="5400000" sx="109000" sy="109000" algn="t" rotWithShape="0">
                  <a:prstClr val="black">
                    <a:alpha val="40000"/>
                  </a:prstClr>
                </a:outerShdw>
              </a:effectLst>
              <a:scene3d>
                <a:camera prst="perspectiveRelaxed"/>
                <a:lightRig rig="soft" dir="t"/>
              </a:scene3d>
              <a:sp3d extrusionH="317500" prstMaterial="dkEdge">
                <a:bevelT w="139700" prst="cross"/>
                <a:extrusionClr>
                  <a:sysClr val="window" lastClr="FFFFFF">
                    <a:lumMod val="75000"/>
                  </a:sysClr>
                </a:extrusionClr>
              </a:sp3d>
            </p:spPr>
            <p:txBody>
              <a:bodyPr rtlCol="0" anchor="ctr"/>
              <a:lstStyle/>
              <a:p>
                <a:pPr algn="ctr">
                  <a:defRPr/>
                </a:pPr>
                <a:endParaRPr lang="en-US" kern="0" dirty="0">
                  <a:solidFill>
                    <a:sysClr val="window" lastClr="FFFFFF"/>
                  </a:solidFill>
                </a:endParaRPr>
              </a:p>
            </p:txBody>
          </p:sp>
          <p:sp>
            <p:nvSpPr>
              <p:cNvPr id="9" name="Ellipse 99"/>
              <p:cNvSpPr/>
              <p:nvPr/>
            </p:nvSpPr>
            <p:spPr bwMode="auto">
              <a:xfrm>
                <a:off x="3093156" y="3150709"/>
                <a:ext cx="818444" cy="891339"/>
              </a:xfrm>
              <a:prstGeom prst="ellipse">
                <a:avLst/>
              </a:prstGeom>
              <a:solidFill>
                <a:schemeClr val="accent2"/>
              </a:solidFill>
              <a:ln w="9525" cap="flat" cmpd="sng" algn="ctr">
                <a:solidFill>
                  <a:srgbClr val="EEECE1">
                    <a:lumMod val="10000"/>
                  </a:srgbClr>
                </a:solidFill>
                <a:prstDash val="solid"/>
              </a:ln>
              <a:effectLst>
                <a:innerShdw blurRad="190500" dist="114300" dir="5640000">
                  <a:srgbClr val="000000">
                    <a:alpha val="37000"/>
                  </a:srgbClr>
                </a:innerShdw>
              </a:effectLst>
            </p:spPr>
            <p:txBody>
              <a:bodyPr anchor="ctr"/>
              <a:lstStyle/>
              <a:p>
                <a:pPr algn="ctr">
                  <a:defRPr/>
                </a:pPr>
                <a:endParaRPr lang="en-US" kern="0" dirty="0">
                  <a:solidFill>
                    <a:srgbClr val="FFFFFF"/>
                  </a:solidFill>
                  <a:ea typeface="ＭＳ Ｐゴシック" pitchFamily="-111" charset="-128"/>
                </a:endParaRPr>
              </a:p>
            </p:txBody>
          </p:sp>
          <p:sp>
            <p:nvSpPr>
              <p:cNvPr id="10" name="Ellipse 100"/>
              <p:cNvSpPr>
                <a:spLocks noChangeArrowheads="1"/>
              </p:cNvSpPr>
              <p:nvPr/>
            </p:nvSpPr>
            <p:spPr bwMode="auto">
              <a:xfrm>
                <a:off x="3202982" y="3179695"/>
                <a:ext cx="602291" cy="481314"/>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defRPr/>
                </a:pPr>
                <a:endParaRPr lang="en-US" kern="0" dirty="0">
                  <a:solidFill>
                    <a:srgbClr val="FFFFFF"/>
                  </a:solidFill>
                  <a:ea typeface="ＭＳ Ｐゴシック" pitchFamily="34" charset="-128"/>
                </a:endParaRPr>
              </a:p>
            </p:txBody>
          </p:sp>
          <p:grpSp>
            <p:nvGrpSpPr>
              <p:cNvPr id="16" name="Group 46"/>
              <p:cNvGrpSpPr/>
              <p:nvPr/>
            </p:nvGrpSpPr>
            <p:grpSpPr>
              <a:xfrm>
                <a:off x="3800008" y="3455509"/>
                <a:ext cx="4683592" cy="1524000"/>
                <a:chOff x="3927008" y="2955975"/>
                <a:chExt cx="4683592" cy="1524000"/>
              </a:xfrm>
            </p:grpSpPr>
            <p:sp>
              <p:nvSpPr>
                <p:cNvPr id="29" name="Rounded Rectangle 28"/>
                <p:cNvSpPr/>
                <p:nvPr/>
              </p:nvSpPr>
              <p:spPr>
                <a:xfrm>
                  <a:off x="5334000" y="2955975"/>
                  <a:ext cx="3276600" cy="1524000"/>
                </a:xfrm>
                <a:prstGeom prst="roundRect">
                  <a:avLst/>
                </a:prstGeom>
                <a:gradFill>
                  <a:gsLst>
                    <a:gs pos="0">
                      <a:sysClr val="window" lastClr="FFFFFF">
                        <a:lumMod val="75000"/>
                      </a:sysClr>
                    </a:gs>
                    <a:gs pos="50000">
                      <a:sysClr val="window" lastClr="FFFFFF">
                        <a:lumMod val="85000"/>
                      </a:sysClr>
                    </a:gs>
                    <a:gs pos="100000">
                      <a:sysClr val="window" lastClr="FFFFFF">
                        <a:lumMod val="95000"/>
                      </a:sysClr>
                    </a:gs>
                  </a:gsLst>
                  <a:lin ang="5400000" scaled="0"/>
                </a:gradFill>
                <a:ln w="25400" cap="flat" cmpd="sng" algn="ctr">
                  <a:solidFill>
                    <a:sysClr val="window" lastClr="FFFFFF">
                      <a:lumMod val="50000"/>
                    </a:sysClr>
                  </a:solidFill>
                  <a:prstDash val="solid"/>
                </a:ln>
                <a:effectLst/>
                <a:scene3d>
                  <a:camera prst="orthographicFront"/>
                  <a:lightRig rig="threePt" dir="t"/>
                </a:scene3d>
                <a:sp3d>
                  <a:bevelT/>
                </a:sp3d>
              </p:spPr>
              <p:txBody>
                <a:bodyPr rtlCol="0" anchor="ctr"/>
                <a:lstStyle/>
                <a:p>
                  <a:pPr algn="ctr">
                    <a:defRPr/>
                  </a:pPr>
                  <a:endParaRPr lang="en-US" kern="0" dirty="0">
                    <a:solidFill>
                      <a:sysClr val="window" lastClr="FFFFFF"/>
                    </a:solidFill>
                  </a:endParaRPr>
                </a:p>
              </p:txBody>
            </p:sp>
            <p:sp>
              <p:nvSpPr>
                <p:cNvPr id="30" name="Rectangle 29"/>
                <p:cNvSpPr/>
                <p:nvPr/>
              </p:nvSpPr>
              <p:spPr>
                <a:xfrm>
                  <a:off x="5334000" y="3184574"/>
                  <a:ext cx="3276600" cy="1043701"/>
                </a:xfrm>
                <a:prstGeom prst="rect">
                  <a:avLst/>
                </a:prstGeom>
                <a:solidFill>
                  <a:schemeClr val="accent2"/>
                </a:solidFill>
                <a:ln w="25400" cap="flat" cmpd="sng" algn="ctr">
                  <a:noFill/>
                  <a:prstDash val="solid"/>
                </a:ln>
                <a:effectLst/>
              </p:spPr>
              <p:txBody>
                <a:bodyPr rtlCol="0" anchor="ctr"/>
                <a:lstStyle/>
                <a:p>
                  <a:pPr algn="ctr">
                    <a:defRPr/>
                  </a:pPr>
                  <a:endParaRPr lang="en-US" kern="0" dirty="0">
                    <a:solidFill>
                      <a:sysClr val="window" lastClr="FFFFFF"/>
                    </a:solidFill>
                  </a:endParaRPr>
                </a:p>
              </p:txBody>
            </p:sp>
            <p:sp>
              <p:nvSpPr>
                <p:cNvPr id="31" name="TextBox 30"/>
                <p:cNvSpPr txBox="1"/>
                <p:nvPr/>
              </p:nvSpPr>
              <p:spPr>
                <a:xfrm>
                  <a:off x="5410200" y="3148479"/>
                  <a:ext cx="2209800" cy="461665"/>
                </a:xfrm>
                <a:prstGeom prst="rect">
                  <a:avLst/>
                </a:prstGeom>
                <a:noFill/>
              </p:spPr>
              <p:txBody>
                <a:bodyPr wrap="square" rtlCol="0">
                  <a:spAutoFit/>
                </a:bodyPr>
                <a:lstStyle/>
                <a:p>
                  <a:pPr>
                    <a:defRPr/>
                  </a:pPr>
                  <a:endParaRPr lang="en-US" sz="2400" b="1" kern="0" dirty="0">
                    <a:solidFill>
                      <a:sysClr val="window" lastClr="FFFFFF"/>
                    </a:solidFill>
                  </a:endParaRPr>
                </a:p>
              </p:txBody>
            </p:sp>
            <p:cxnSp>
              <p:nvCxnSpPr>
                <p:cNvPr id="32" name="Straight Connector 31"/>
                <p:cNvCxnSpPr/>
                <p:nvPr/>
              </p:nvCxnSpPr>
              <p:spPr>
                <a:xfrm>
                  <a:off x="3927008" y="3411981"/>
                  <a:ext cx="1406992" cy="1588"/>
                </a:xfrm>
                <a:prstGeom prst="line">
                  <a:avLst/>
                </a:prstGeom>
                <a:noFill/>
                <a:ln w="9525" cap="flat" cmpd="sng" algn="ctr">
                  <a:solidFill>
                    <a:sysClr val="window" lastClr="FFFFFF">
                      <a:lumMod val="50000"/>
                    </a:sysClr>
                  </a:solidFill>
                  <a:prstDash val="solid"/>
                </a:ln>
                <a:effectLst/>
              </p:spPr>
            </p:cxnSp>
          </p:grpSp>
          <p:sp>
            <p:nvSpPr>
              <p:cNvPr id="19" name="TextBox 18"/>
              <p:cNvSpPr txBox="1"/>
              <p:nvPr/>
            </p:nvSpPr>
            <p:spPr>
              <a:xfrm>
                <a:off x="3325614" y="3303109"/>
                <a:ext cx="413564" cy="523220"/>
              </a:xfrm>
              <a:prstGeom prst="rect">
                <a:avLst/>
              </a:prstGeom>
              <a:noFill/>
            </p:spPr>
            <p:txBody>
              <a:bodyPr wrap="square" rtlCol="0">
                <a:spAutoFit/>
              </a:bodyPr>
              <a:lstStyle/>
              <a:p>
                <a:pPr>
                  <a:defRPr/>
                </a:pPr>
                <a:r>
                  <a:rPr lang="en-US" sz="2800" b="1" kern="0" dirty="0">
                    <a:solidFill>
                      <a:sysClr val="window" lastClr="FFFFFF"/>
                    </a:solidFill>
                  </a:rPr>
                  <a:t>2</a:t>
                </a:r>
              </a:p>
            </p:txBody>
          </p:sp>
          <p:sp>
            <p:nvSpPr>
              <p:cNvPr id="22" name="Rectangle 21"/>
              <p:cNvSpPr/>
              <p:nvPr/>
            </p:nvSpPr>
            <p:spPr>
              <a:xfrm>
                <a:off x="5239402" y="3825210"/>
                <a:ext cx="3244198" cy="553998"/>
              </a:xfrm>
              <a:prstGeom prst="rect">
                <a:avLst/>
              </a:prstGeom>
            </p:spPr>
            <p:txBody>
              <a:bodyPr wrap="square">
                <a:spAutoFit/>
              </a:bodyPr>
              <a:lstStyle/>
              <a:p>
                <a:pPr algn="ctr"/>
                <a:endParaRPr lang="en-US" sz="1000" b="1" dirty="0">
                  <a:solidFill>
                    <a:prstClr val="white"/>
                  </a:solidFill>
                </a:endParaRPr>
              </a:p>
              <a:p>
                <a:pPr algn="ctr"/>
                <a:r>
                  <a:rPr lang="en-US" sz="2000" b="1" dirty="0">
                    <a:solidFill>
                      <a:prstClr val="white"/>
                    </a:solidFill>
                  </a:rPr>
                  <a:t>What is perception?</a:t>
                </a:r>
              </a:p>
            </p:txBody>
          </p:sp>
        </p:grpSp>
        <p:sp>
          <p:nvSpPr>
            <p:cNvPr id="11" name="Ellipse 98"/>
            <p:cNvSpPr/>
            <p:nvPr/>
          </p:nvSpPr>
          <p:spPr bwMode="auto">
            <a:xfrm>
              <a:off x="3105063" y="3933005"/>
              <a:ext cx="734375" cy="1750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kern="0" dirty="0">
                <a:solidFill>
                  <a:srgbClr val="FFFFFF"/>
                </a:solidFill>
                <a:ea typeface="ＭＳ Ｐゴシック" pitchFamily="-111" charset="-128"/>
              </a:endParaRPr>
            </a:p>
          </p:txBody>
        </p:sp>
      </p:grpSp>
      <p:grpSp>
        <p:nvGrpSpPr>
          <p:cNvPr id="43" name="Group 42"/>
          <p:cNvGrpSpPr/>
          <p:nvPr/>
        </p:nvGrpSpPr>
        <p:grpSpPr>
          <a:xfrm>
            <a:off x="909673" y="3911515"/>
            <a:ext cx="7543800" cy="2667000"/>
            <a:chOff x="909673" y="3911515"/>
            <a:chExt cx="7543800" cy="2667000"/>
          </a:xfrm>
        </p:grpSpPr>
        <p:grpSp>
          <p:nvGrpSpPr>
            <p:cNvPr id="41" name="Group 40"/>
            <p:cNvGrpSpPr/>
            <p:nvPr/>
          </p:nvGrpSpPr>
          <p:grpSpPr>
            <a:xfrm>
              <a:off x="909673" y="3911515"/>
              <a:ext cx="7543800" cy="2667000"/>
              <a:chOff x="939800" y="3912709"/>
              <a:chExt cx="7543800" cy="2667000"/>
            </a:xfrm>
          </p:grpSpPr>
          <p:sp>
            <p:nvSpPr>
              <p:cNvPr id="3" name="Diamond 2"/>
              <p:cNvSpPr/>
              <p:nvPr/>
            </p:nvSpPr>
            <p:spPr>
              <a:xfrm>
                <a:off x="939800" y="3912709"/>
                <a:ext cx="2209800" cy="2057400"/>
              </a:xfrm>
              <a:prstGeom prst="diamond">
                <a:avLst/>
              </a:prstGeom>
              <a:solidFill>
                <a:sysClr val="windowText" lastClr="000000">
                  <a:lumMod val="65000"/>
                  <a:lumOff val="35000"/>
                </a:sysClr>
              </a:solidFill>
              <a:ln w="25400" cap="flat" cmpd="sng" algn="ctr">
                <a:noFill/>
                <a:prstDash val="solid"/>
              </a:ln>
              <a:effectLst>
                <a:outerShdw blurRad="152400" dist="38100" dir="5400000" sx="109000" sy="109000" algn="t" rotWithShape="0">
                  <a:prstClr val="black">
                    <a:alpha val="40000"/>
                  </a:prstClr>
                </a:outerShdw>
              </a:effectLst>
              <a:scene3d>
                <a:camera prst="perspectiveRelaxed"/>
                <a:lightRig rig="soft" dir="t"/>
              </a:scene3d>
              <a:sp3d extrusionH="317500" prstMaterial="dkEdge">
                <a:bevelT w="139700" prst="cross"/>
                <a:extrusionClr>
                  <a:sysClr val="window" lastClr="FFFFFF">
                    <a:lumMod val="75000"/>
                  </a:sysClr>
                </a:extrusionClr>
              </a:sp3d>
            </p:spPr>
            <p:txBody>
              <a:bodyPr rtlCol="0" anchor="ctr"/>
              <a:lstStyle/>
              <a:p>
                <a:pPr algn="ctr">
                  <a:defRPr/>
                </a:pPr>
                <a:endParaRPr lang="en-US" kern="0" dirty="0">
                  <a:solidFill>
                    <a:sysClr val="window" lastClr="FFFFFF"/>
                  </a:solidFill>
                </a:endParaRPr>
              </a:p>
            </p:txBody>
          </p:sp>
          <p:sp>
            <p:nvSpPr>
              <p:cNvPr id="12" name="Ellipse 99"/>
              <p:cNvSpPr/>
              <p:nvPr/>
            </p:nvSpPr>
            <p:spPr bwMode="auto">
              <a:xfrm>
                <a:off x="1645356" y="4217509"/>
                <a:ext cx="818444" cy="891339"/>
              </a:xfrm>
              <a:prstGeom prst="ellipse">
                <a:avLst/>
              </a:prstGeom>
              <a:solidFill>
                <a:schemeClr val="accent3"/>
              </a:solidFill>
              <a:ln w="9525" cap="flat" cmpd="sng" algn="ctr">
                <a:solidFill>
                  <a:srgbClr val="1F497D">
                    <a:lumMod val="50000"/>
                  </a:srgbClr>
                </a:solidFill>
                <a:prstDash val="solid"/>
              </a:ln>
              <a:effectLst>
                <a:innerShdw blurRad="190500" dist="114300" dir="5640000">
                  <a:srgbClr val="000000">
                    <a:alpha val="37000"/>
                  </a:srgbClr>
                </a:innerShdw>
              </a:effectLst>
            </p:spPr>
            <p:txBody>
              <a:bodyPr anchor="ctr"/>
              <a:lstStyle/>
              <a:p>
                <a:pPr algn="ctr">
                  <a:defRPr/>
                </a:pPr>
                <a:endParaRPr lang="en-US" kern="0" dirty="0">
                  <a:solidFill>
                    <a:srgbClr val="FFFFFF"/>
                  </a:solidFill>
                  <a:ea typeface="ＭＳ Ｐゴシック" pitchFamily="-111" charset="-128"/>
                </a:endParaRPr>
              </a:p>
            </p:txBody>
          </p:sp>
          <p:sp>
            <p:nvSpPr>
              <p:cNvPr id="13" name="Ellipse 100"/>
              <p:cNvSpPr>
                <a:spLocks noChangeArrowheads="1"/>
              </p:cNvSpPr>
              <p:nvPr/>
            </p:nvSpPr>
            <p:spPr bwMode="auto">
              <a:xfrm>
                <a:off x="1755182" y="4246495"/>
                <a:ext cx="602291" cy="481314"/>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defRPr/>
                </a:pPr>
                <a:endParaRPr lang="en-US" kern="0" dirty="0">
                  <a:solidFill>
                    <a:srgbClr val="FFFFFF"/>
                  </a:solidFill>
                  <a:ea typeface="ＭＳ Ｐゴシック" pitchFamily="34" charset="-128"/>
                </a:endParaRPr>
              </a:p>
            </p:txBody>
          </p:sp>
          <p:grpSp>
            <p:nvGrpSpPr>
              <p:cNvPr id="17" name="Group 48"/>
              <p:cNvGrpSpPr/>
              <p:nvPr/>
            </p:nvGrpSpPr>
            <p:grpSpPr>
              <a:xfrm>
                <a:off x="2343942" y="4978314"/>
                <a:ext cx="6139658" cy="1601395"/>
                <a:chOff x="2470942" y="4478780"/>
                <a:chExt cx="6139658" cy="1601395"/>
              </a:xfrm>
            </p:grpSpPr>
            <p:sp>
              <p:nvSpPr>
                <p:cNvPr id="24" name="Rounded Rectangle 23"/>
                <p:cNvSpPr/>
                <p:nvPr/>
              </p:nvSpPr>
              <p:spPr>
                <a:xfrm>
                  <a:off x="5334000" y="4556175"/>
                  <a:ext cx="3276600" cy="1524000"/>
                </a:xfrm>
                <a:prstGeom prst="roundRect">
                  <a:avLst/>
                </a:prstGeom>
                <a:gradFill>
                  <a:gsLst>
                    <a:gs pos="0">
                      <a:sysClr val="window" lastClr="FFFFFF">
                        <a:lumMod val="75000"/>
                      </a:sysClr>
                    </a:gs>
                    <a:gs pos="50000">
                      <a:sysClr val="window" lastClr="FFFFFF">
                        <a:lumMod val="85000"/>
                      </a:sysClr>
                    </a:gs>
                    <a:gs pos="100000">
                      <a:sysClr val="window" lastClr="FFFFFF">
                        <a:lumMod val="95000"/>
                      </a:sysClr>
                    </a:gs>
                  </a:gsLst>
                  <a:lin ang="5400000" scaled="0"/>
                </a:gradFill>
                <a:ln w="25400" cap="flat" cmpd="sng" algn="ctr">
                  <a:solidFill>
                    <a:sysClr val="window" lastClr="FFFFFF">
                      <a:lumMod val="50000"/>
                    </a:sysClr>
                  </a:solidFill>
                  <a:prstDash val="solid"/>
                </a:ln>
                <a:effectLst/>
                <a:scene3d>
                  <a:camera prst="orthographicFront"/>
                  <a:lightRig rig="threePt" dir="t"/>
                </a:scene3d>
                <a:sp3d>
                  <a:bevelT/>
                </a:sp3d>
              </p:spPr>
              <p:txBody>
                <a:bodyPr rtlCol="0" anchor="ctr"/>
                <a:lstStyle/>
                <a:p>
                  <a:pPr algn="ctr">
                    <a:defRPr/>
                  </a:pPr>
                  <a:endParaRPr lang="en-US" kern="0" dirty="0">
                    <a:solidFill>
                      <a:sysClr val="window" lastClr="FFFFFF"/>
                    </a:solidFill>
                  </a:endParaRPr>
                </a:p>
              </p:txBody>
            </p:sp>
            <p:sp>
              <p:nvSpPr>
                <p:cNvPr id="25" name="Rectangle 24"/>
                <p:cNvSpPr/>
                <p:nvPr/>
              </p:nvSpPr>
              <p:spPr>
                <a:xfrm>
                  <a:off x="5334000" y="4784774"/>
                  <a:ext cx="3276600" cy="1082626"/>
                </a:xfrm>
                <a:prstGeom prst="rect">
                  <a:avLst/>
                </a:prstGeom>
                <a:solidFill>
                  <a:schemeClr val="accent3"/>
                </a:solidFill>
                <a:ln w="25400" cap="flat" cmpd="sng" algn="ctr">
                  <a:noFill/>
                  <a:prstDash val="solid"/>
                </a:ln>
                <a:effectLst/>
              </p:spPr>
              <p:txBody>
                <a:bodyPr rtlCol="0" anchor="ctr"/>
                <a:lstStyle/>
                <a:p>
                  <a:pPr algn="ctr">
                    <a:defRPr/>
                  </a:pPr>
                  <a:endParaRPr lang="en-US" kern="0" dirty="0">
                    <a:solidFill>
                      <a:sysClr val="window" lastClr="FFFFFF"/>
                    </a:solidFill>
                  </a:endParaRPr>
                </a:p>
              </p:txBody>
            </p:sp>
            <p:grpSp>
              <p:nvGrpSpPr>
                <p:cNvPr id="26" name="Group 49"/>
                <p:cNvGrpSpPr/>
                <p:nvPr/>
              </p:nvGrpSpPr>
              <p:grpSpPr>
                <a:xfrm>
                  <a:off x="2470942" y="4478780"/>
                  <a:ext cx="2863058" cy="536183"/>
                  <a:chOff x="2470942" y="4799405"/>
                  <a:chExt cx="2863058" cy="536183"/>
                </a:xfrm>
              </p:grpSpPr>
              <p:cxnSp>
                <p:nvCxnSpPr>
                  <p:cNvPr id="27" name="Straight Connector 26"/>
                  <p:cNvCxnSpPr/>
                  <p:nvPr/>
                </p:nvCxnSpPr>
                <p:spPr>
                  <a:xfrm>
                    <a:off x="3429000" y="5334000"/>
                    <a:ext cx="1905000" cy="1588"/>
                  </a:xfrm>
                  <a:prstGeom prst="line">
                    <a:avLst/>
                  </a:prstGeom>
                  <a:noFill/>
                  <a:ln w="9525" cap="flat" cmpd="sng" algn="ctr">
                    <a:solidFill>
                      <a:sysClr val="window" lastClr="FFFFFF">
                        <a:lumMod val="50000"/>
                      </a:sysClr>
                    </a:solidFill>
                    <a:prstDash val="solid"/>
                  </a:ln>
                  <a:effectLst/>
                </p:spPr>
              </p:cxnSp>
              <p:cxnSp>
                <p:nvCxnSpPr>
                  <p:cNvPr id="28" name="Straight Connector 27"/>
                  <p:cNvCxnSpPr>
                    <a:endCxn id="12" idx="5"/>
                  </p:cNvCxnSpPr>
                  <p:nvPr/>
                </p:nvCxnSpPr>
                <p:spPr>
                  <a:xfrm flipH="1" flipV="1">
                    <a:off x="2470942" y="4799405"/>
                    <a:ext cx="958058" cy="534596"/>
                  </a:xfrm>
                  <a:prstGeom prst="line">
                    <a:avLst/>
                  </a:prstGeom>
                  <a:noFill/>
                  <a:ln w="9525" cap="flat" cmpd="sng" algn="ctr">
                    <a:solidFill>
                      <a:sysClr val="window" lastClr="FFFFFF">
                        <a:lumMod val="50000"/>
                      </a:sysClr>
                    </a:solidFill>
                    <a:prstDash val="solid"/>
                  </a:ln>
                  <a:effectLst/>
                </p:spPr>
              </p:cxnSp>
            </p:grpSp>
          </p:grpSp>
          <p:sp>
            <p:nvSpPr>
              <p:cNvPr id="20" name="TextBox 19"/>
              <p:cNvSpPr txBox="1"/>
              <p:nvPr/>
            </p:nvSpPr>
            <p:spPr>
              <a:xfrm>
                <a:off x="1865782" y="4369909"/>
                <a:ext cx="413564" cy="523220"/>
              </a:xfrm>
              <a:prstGeom prst="rect">
                <a:avLst/>
              </a:prstGeom>
              <a:noFill/>
            </p:spPr>
            <p:txBody>
              <a:bodyPr wrap="square" rtlCol="0">
                <a:spAutoFit/>
              </a:bodyPr>
              <a:lstStyle/>
              <a:p>
                <a:pPr>
                  <a:defRPr/>
                </a:pPr>
                <a:r>
                  <a:rPr lang="en-US" sz="2800" b="1" kern="0" dirty="0">
                    <a:solidFill>
                      <a:sysClr val="window" lastClr="FFFFFF"/>
                    </a:solidFill>
                  </a:rPr>
                  <a:t>3</a:t>
                </a:r>
              </a:p>
            </p:txBody>
          </p:sp>
          <p:sp>
            <p:nvSpPr>
              <p:cNvPr id="23" name="Rectangle 22"/>
              <p:cNvSpPr/>
              <p:nvPr/>
            </p:nvSpPr>
            <p:spPr>
              <a:xfrm>
                <a:off x="5207000" y="5275071"/>
                <a:ext cx="3200400" cy="1015663"/>
              </a:xfrm>
              <a:prstGeom prst="rect">
                <a:avLst/>
              </a:prstGeom>
            </p:spPr>
            <p:txBody>
              <a:bodyPr wrap="square">
                <a:spAutoFit/>
              </a:bodyPr>
              <a:lstStyle/>
              <a:p>
                <a:pPr algn="ctr"/>
                <a:r>
                  <a:rPr lang="en-US" sz="2000" b="1" dirty="0">
                    <a:solidFill>
                      <a:prstClr val="white"/>
                    </a:solidFill>
                  </a:rPr>
                  <a:t>What is beyond your control, so you just need to be aware of it?</a:t>
                </a:r>
              </a:p>
            </p:txBody>
          </p:sp>
        </p:grpSp>
        <p:sp>
          <p:nvSpPr>
            <p:cNvPr id="14" name="Ellipse 98"/>
            <p:cNvSpPr/>
            <p:nvPr/>
          </p:nvSpPr>
          <p:spPr bwMode="auto">
            <a:xfrm>
              <a:off x="1675249" y="5041502"/>
              <a:ext cx="734375" cy="1750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kern="0" dirty="0">
                <a:solidFill>
                  <a:srgbClr val="FFFFFF"/>
                </a:solidFill>
                <a:ea typeface="ＭＳ Ｐゴシック" pitchFamily="-111" charset="-128"/>
              </a:endParaRPr>
            </a:p>
          </p:txBody>
        </p:sp>
      </p:grpSp>
    </p:spTree>
    <p:extLst>
      <p:ext uri="{BB962C8B-B14F-4D97-AF65-F5344CB8AC3E}">
        <p14:creationId xmlns:p14="http://schemas.microsoft.com/office/powerpoint/2010/main" val="316991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22361" y="1118539"/>
            <a:ext cx="8229600" cy="648081"/>
          </a:xfrm>
          <a:prstGeom prst="rect">
            <a:avLst/>
          </a:prstGeom>
        </p:spPr>
        <p:txBody>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r>
              <a:rPr sz="3200" b="1">
                <a:solidFill>
                  <a:srgbClr val="002D5C"/>
                </a:solidFill>
                <a:latin typeface="Lato"/>
              </a:rPr>
              <a:t>Matrix for prioritizing action</a:t>
            </a:r>
          </a:p>
        </p:txBody>
      </p:sp>
      <p:grpSp>
        <p:nvGrpSpPr>
          <p:cNvPr id="15" name="Group 14"/>
          <p:cNvGrpSpPr/>
          <p:nvPr/>
        </p:nvGrpSpPr>
        <p:grpSpPr>
          <a:xfrm>
            <a:off x="408899" y="1827773"/>
            <a:ext cx="8426387" cy="4667042"/>
            <a:chOff x="256711" y="1421926"/>
            <a:chExt cx="8426387" cy="4667042"/>
          </a:xfrm>
        </p:grpSpPr>
        <p:sp>
          <p:nvSpPr>
            <p:cNvPr id="6" name="WordArt 5"/>
            <p:cNvSpPr>
              <a:spLocks noChangeArrowheads="1" noChangeShapeType="1" noTextEdit="1"/>
            </p:cNvSpPr>
            <p:nvPr/>
          </p:nvSpPr>
          <p:spPr bwMode="auto">
            <a:xfrm>
              <a:off x="5558896" y="1820944"/>
              <a:ext cx="2681704" cy="1063554"/>
            </a:xfrm>
            <a:prstGeom prst="rect">
              <a:avLst/>
            </a:prstGeom>
          </p:spPr>
          <p:txBody>
            <a:bodyPr wrap="none" lIns="91416" tIns="45708" rIns="91416" bIns="45708" numCol="1" fromWordArt="1">
              <a:prstTxWarp prst="textPlain">
                <a:avLst>
                  <a:gd name="adj" fmla="val 50000"/>
                </a:avLst>
              </a:prstTxWarp>
            </a:bodyPr>
            <a:lstStyle/>
            <a:p>
              <a:r>
                <a:rPr lang="en-US" sz="3600" kern="10" dirty="0">
                  <a:ln w="0"/>
                  <a:solidFill>
                    <a:srgbClr val="002D5C"/>
                  </a:solidFill>
                  <a:effectLst>
                    <a:outerShdw blurRad="38100" dist="25400" dir="5400000" algn="ctr" rotWithShape="0">
                      <a:srgbClr val="6E747A">
                        <a:alpha val="43000"/>
                      </a:srgbClr>
                    </a:outerShdw>
                  </a:effectLst>
                  <a:latin typeface="Arial Black"/>
                </a:rPr>
                <a:t>Institutional</a:t>
              </a:r>
            </a:p>
            <a:p>
              <a:r>
                <a:rPr lang="en-US" sz="3600" kern="10" dirty="0">
                  <a:ln w="0"/>
                  <a:solidFill>
                    <a:srgbClr val="002D5C"/>
                  </a:solidFill>
                  <a:effectLst>
                    <a:outerShdw blurRad="38100" dist="25400" dir="5400000" algn="ctr" rotWithShape="0">
                      <a:srgbClr val="6E747A">
                        <a:alpha val="43000"/>
                      </a:srgbClr>
                    </a:outerShdw>
                  </a:effectLst>
                  <a:latin typeface="Arial Black"/>
                </a:rPr>
                <a:t>Strengths</a:t>
              </a:r>
            </a:p>
          </p:txBody>
        </p:sp>
        <p:sp>
          <p:nvSpPr>
            <p:cNvPr id="7" name="Text Box 6"/>
            <p:cNvSpPr txBox="1">
              <a:spLocks noChangeArrowheads="1"/>
            </p:cNvSpPr>
            <p:nvPr/>
          </p:nvSpPr>
          <p:spPr bwMode="auto">
            <a:xfrm>
              <a:off x="3810000" y="1421926"/>
              <a:ext cx="1371600" cy="60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a:t>
              </a:r>
            </a:p>
            <a:p>
              <a:pPr algn="ctr">
                <a:lnSpc>
                  <a:spcPts val="2000"/>
                </a:lnSpc>
              </a:pPr>
              <a:r>
                <a:rPr lang="en-US" sz="2000" dirty="0">
                  <a:solidFill>
                    <a:srgbClr val="000000"/>
                  </a:solidFill>
                  <a:latin typeface="Lato"/>
                </a:rPr>
                <a:t>Important</a:t>
              </a:r>
            </a:p>
          </p:txBody>
        </p:sp>
        <p:sp>
          <p:nvSpPr>
            <p:cNvPr id="8" name="Text Box 7"/>
            <p:cNvSpPr txBox="1">
              <a:spLocks noChangeArrowheads="1"/>
            </p:cNvSpPr>
            <p:nvPr/>
          </p:nvSpPr>
          <p:spPr bwMode="auto">
            <a:xfrm>
              <a:off x="7387698" y="3191525"/>
              <a:ext cx="1295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a:t>
              </a:r>
            </a:p>
            <a:p>
              <a:pPr algn="ctr">
                <a:lnSpc>
                  <a:spcPts val="2000"/>
                </a:lnSpc>
              </a:pPr>
              <a:r>
                <a:rPr lang="en-US" sz="2000" dirty="0">
                  <a:solidFill>
                    <a:srgbClr val="000000"/>
                  </a:solidFill>
                  <a:latin typeface="Lato"/>
                </a:rPr>
                <a:t>Satisfied</a:t>
              </a:r>
            </a:p>
          </p:txBody>
        </p:sp>
        <p:sp>
          <p:nvSpPr>
            <p:cNvPr id="9" name="Text Box 8"/>
            <p:cNvSpPr txBox="1">
              <a:spLocks noChangeArrowheads="1"/>
            </p:cNvSpPr>
            <p:nvPr/>
          </p:nvSpPr>
          <p:spPr bwMode="auto">
            <a:xfrm>
              <a:off x="3646133" y="5483698"/>
              <a:ext cx="1699334" cy="60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a:t>
              </a:r>
            </a:p>
            <a:p>
              <a:pPr algn="ctr">
                <a:lnSpc>
                  <a:spcPts val="2000"/>
                </a:lnSpc>
              </a:pPr>
              <a:r>
                <a:rPr lang="en-US" sz="2000" dirty="0">
                  <a:solidFill>
                    <a:srgbClr val="000000"/>
                  </a:solidFill>
                  <a:latin typeface="Lato"/>
                </a:rPr>
                <a:t>Unimportant</a:t>
              </a:r>
            </a:p>
          </p:txBody>
        </p:sp>
        <p:sp>
          <p:nvSpPr>
            <p:cNvPr id="10" name="Text Box 9"/>
            <p:cNvSpPr txBox="1">
              <a:spLocks noChangeArrowheads="1"/>
            </p:cNvSpPr>
            <p:nvPr/>
          </p:nvSpPr>
          <p:spPr bwMode="auto">
            <a:xfrm>
              <a:off x="256711" y="3200403"/>
              <a:ext cx="1518821" cy="605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a:lnSpc>
                  <a:spcPts val="2000"/>
                </a:lnSpc>
              </a:pPr>
              <a:r>
                <a:rPr lang="en-US" sz="2000" dirty="0">
                  <a:solidFill>
                    <a:srgbClr val="000000"/>
                  </a:solidFill>
                  <a:latin typeface="Lato"/>
                </a:rPr>
                <a:t>Very Dissatisfied</a:t>
              </a:r>
            </a:p>
          </p:txBody>
        </p:sp>
        <p:sp>
          <p:nvSpPr>
            <p:cNvPr id="12" name="WordArt 11"/>
            <p:cNvSpPr>
              <a:spLocks noChangeArrowheads="1" noChangeShapeType="1" noTextEdit="1"/>
            </p:cNvSpPr>
            <p:nvPr/>
          </p:nvSpPr>
          <p:spPr bwMode="auto">
            <a:xfrm>
              <a:off x="836730" y="1741991"/>
              <a:ext cx="2451713" cy="1024207"/>
            </a:xfrm>
            <a:prstGeom prst="rect">
              <a:avLst/>
            </a:prstGeom>
          </p:spPr>
          <p:txBody>
            <a:bodyPr wrap="none" lIns="91416" tIns="45708" rIns="91416" bIns="45708" fromWordArt="1">
              <a:prstTxWarp prst="textPlain">
                <a:avLst>
                  <a:gd name="adj" fmla="val 50000"/>
                </a:avLst>
              </a:prstTxWarp>
            </a:bodyPr>
            <a:lstStyle/>
            <a:p>
              <a:r>
                <a:rPr lang="en-US" sz="3600" kern="10" dirty="0">
                  <a:ln w="0"/>
                  <a:solidFill>
                    <a:srgbClr val="002D5C"/>
                  </a:solidFill>
                  <a:effectLst>
                    <a:outerShdw blurRad="38100" dist="25400" dir="5400000" algn="ctr" rotWithShape="0">
                      <a:srgbClr val="6E747A">
                        <a:alpha val="43000"/>
                      </a:srgbClr>
                    </a:outerShdw>
                  </a:effectLst>
                  <a:latin typeface="Arial Black"/>
                </a:rPr>
                <a:t>Institutional</a:t>
              </a:r>
            </a:p>
            <a:p>
              <a:r>
                <a:rPr lang="en-US" sz="3600" kern="10" dirty="0">
                  <a:ln w="0"/>
                  <a:solidFill>
                    <a:srgbClr val="002D5C"/>
                  </a:solidFill>
                  <a:effectLst>
                    <a:outerShdw blurRad="38100" dist="25400" dir="5400000" algn="ctr" rotWithShape="0">
                      <a:srgbClr val="6E747A">
                        <a:alpha val="43000"/>
                      </a:srgbClr>
                    </a:outerShdw>
                  </a:effectLst>
                  <a:latin typeface="Arial Black"/>
                </a:rPr>
                <a:t>Challenges</a:t>
              </a:r>
            </a:p>
          </p:txBody>
        </p:sp>
        <p:sp>
          <p:nvSpPr>
            <p:cNvPr id="13" name="Line 3"/>
            <p:cNvSpPr>
              <a:spLocks noChangeShapeType="1"/>
            </p:cNvSpPr>
            <p:nvPr/>
          </p:nvSpPr>
          <p:spPr bwMode="auto">
            <a:xfrm>
              <a:off x="1828800" y="3505200"/>
              <a:ext cx="548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16" tIns="45708" rIns="91416" bIns="45708" anchor="ctr"/>
            <a:lstStyle/>
            <a:p>
              <a:endParaRPr lang="en-US" dirty="0">
                <a:solidFill>
                  <a:srgbClr val="333333"/>
                </a:solidFill>
              </a:endParaRPr>
            </a:p>
          </p:txBody>
        </p:sp>
        <p:sp>
          <p:nvSpPr>
            <p:cNvPr id="14" name="Line 4"/>
            <p:cNvSpPr>
              <a:spLocks noChangeShapeType="1"/>
            </p:cNvSpPr>
            <p:nvPr/>
          </p:nvSpPr>
          <p:spPr bwMode="auto">
            <a:xfrm flipV="1">
              <a:off x="4495800" y="2263796"/>
              <a:ext cx="0" cy="31464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16" tIns="45708" rIns="91416" bIns="45708" anchor="ctr"/>
            <a:lstStyle/>
            <a:p>
              <a:endParaRPr lang="en-US" dirty="0">
                <a:solidFill>
                  <a:srgbClr val="333333"/>
                </a:solidFill>
              </a:endParaRPr>
            </a:p>
          </p:txBody>
        </p:sp>
      </p:grpSp>
      <p:sp>
        <p:nvSpPr>
          <p:cNvPr id="17" name="Text Box 10"/>
          <p:cNvSpPr txBox="1">
            <a:spLocks noChangeArrowheads="1"/>
          </p:cNvSpPr>
          <p:nvPr/>
        </p:nvSpPr>
        <p:spPr bwMode="auto">
          <a:xfrm>
            <a:off x="722361" y="6345125"/>
            <a:ext cx="2540927" cy="27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nSpc>
                <a:spcPts val="1400"/>
              </a:lnSpc>
              <a:spcBef>
                <a:spcPts val="400"/>
              </a:spcBef>
            </a:pPr>
            <a:r>
              <a:rPr lang="en-US" sz="1000" dirty="0">
                <a:solidFill>
                  <a:srgbClr val="5B6770"/>
                </a:solidFill>
                <a:latin typeface="Lato"/>
              </a:rPr>
              <a:t>Copyright 1994-2016 Ruffalo Noel Levitz</a:t>
            </a:r>
          </a:p>
        </p:txBody>
      </p:sp>
    </p:spTree>
    <p:extLst>
      <p:ext uri="{BB962C8B-B14F-4D97-AF65-F5344CB8AC3E}">
        <p14:creationId xmlns:p14="http://schemas.microsoft.com/office/powerpoint/2010/main" val="223944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2464" y="-152118"/>
            <a:ext cx="7994135" cy="1551068"/>
          </a:xfrm>
        </p:spPr>
        <p:txBody>
          <a:bodyPr/>
          <a:lstStyle/>
          <a:p>
            <a:br>
              <a:rPr lang="en-US" dirty="0"/>
            </a:br>
            <a:r>
              <a:rPr lang="en-US" dirty="0"/>
              <a:t>The Value of Gathering Student Satisfaction Data</a:t>
            </a:r>
          </a:p>
        </p:txBody>
      </p:sp>
      <p:sp>
        <p:nvSpPr>
          <p:cNvPr id="8" name="Text Placeholder 7"/>
          <p:cNvSpPr>
            <a:spLocks noGrp="1"/>
          </p:cNvSpPr>
          <p:nvPr>
            <p:ph type="body" sz="quarter" idx="11"/>
          </p:nvPr>
        </p:nvSpPr>
        <p:spPr>
          <a:xfrm>
            <a:off x="823647" y="3754501"/>
            <a:ext cx="6005170" cy="325742"/>
          </a:xfrm>
        </p:spPr>
        <p:txBody>
          <a:bodyPr/>
          <a:lstStyle/>
          <a:p>
            <a:r>
              <a:rPr lang="en-US" dirty="0"/>
              <a:t>Julie Bryant: Associate Vice President of Retention Solutions </a:t>
            </a:r>
          </a:p>
          <a:p>
            <a:endParaRPr lang="en-US" dirty="0"/>
          </a:p>
          <a:p>
            <a:r>
              <a:rPr lang="en-US" dirty="0"/>
              <a:t>October 3, 2017</a:t>
            </a:r>
          </a:p>
        </p:txBody>
      </p:sp>
      <p:pic>
        <p:nvPicPr>
          <p:cNvPr id="2" name="Picture 1"/>
          <p:cNvPicPr>
            <a:picLocks noChangeAspect="1"/>
          </p:cNvPicPr>
          <p:nvPr/>
        </p:nvPicPr>
        <p:blipFill>
          <a:blip r:embed="rId2"/>
          <a:stretch>
            <a:fillRect/>
          </a:stretch>
        </p:blipFill>
        <p:spPr>
          <a:xfrm>
            <a:off x="7101327" y="3168940"/>
            <a:ext cx="1786283" cy="2505673"/>
          </a:xfrm>
          <a:prstGeom prst="rect">
            <a:avLst/>
          </a:prstGeom>
        </p:spPr>
      </p:pic>
    </p:spTree>
    <p:extLst>
      <p:ext uri="{BB962C8B-B14F-4D97-AF65-F5344CB8AC3E}">
        <p14:creationId xmlns:p14="http://schemas.microsoft.com/office/powerpoint/2010/main" val="1862227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700" y="1318905"/>
            <a:ext cx="8305800" cy="584775"/>
          </a:xfrm>
          <a:prstGeom prst="rect">
            <a:avLst/>
          </a:prstGeom>
        </p:spPr>
        <p:txBody>
          <a:bodyPr wrap="square">
            <a:spAutoFit/>
          </a:bodyPr>
          <a:lstStyle/>
          <a:p>
            <a:r>
              <a:rPr lang="en-US" sz="3200" b="1" dirty="0">
                <a:solidFill>
                  <a:srgbClr val="002D5C"/>
                </a:solidFill>
              </a:rPr>
              <a:t>Three ways to address your challenges                                                                    </a:t>
            </a:r>
          </a:p>
        </p:txBody>
      </p:sp>
      <p:sp>
        <p:nvSpPr>
          <p:cNvPr id="5" name="Right Arrow 4"/>
          <p:cNvSpPr/>
          <p:nvPr/>
        </p:nvSpPr>
        <p:spPr>
          <a:xfrm>
            <a:off x="1303496" y="2006600"/>
            <a:ext cx="6460807" cy="4064000"/>
          </a:xfrm>
          <a:prstGeom prst="rightArrow">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990996" y="3225799"/>
            <a:ext cx="2280285" cy="1625600"/>
          </a:xfrm>
          <a:custGeom>
            <a:avLst/>
            <a:gdLst>
              <a:gd name="connsiteX0" fmla="*/ 0 w 2280285"/>
              <a:gd name="connsiteY0" fmla="*/ 270939 h 1625600"/>
              <a:gd name="connsiteX1" fmla="*/ 270939 w 2280285"/>
              <a:gd name="connsiteY1" fmla="*/ 0 h 1625600"/>
              <a:gd name="connsiteX2" fmla="*/ 2009346 w 2280285"/>
              <a:gd name="connsiteY2" fmla="*/ 0 h 1625600"/>
              <a:gd name="connsiteX3" fmla="*/ 2280285 w 2280285"/>
              <a:gd name="connsiteY3" fmla="*/ 270939 h 1625600"/>
              <a:gd name="connsiteX4" fmla="*/ 2280285 w 2280285"/>
              <a:gd name="connsiteY4" fmla="*/ 1354661 h 1625600"/>
              <a:gd name="connsiteX5" fmla="*/ 2009346 w 2280285"/>
              <a:gd name="connsiteY5" fmla="*/ 1625600 h 1625600"/>
              <a:gd name="connsiteX6" fmla="*/ 270939 w 2280285"/>
              <a:gd name="connsiteY6" fmla="*/ 1625600 h 1625600"/>
              <a:gd name="connsiteX7" fmla="*/ 0 w 2280285"/>
              <a:gd name="connsiteY7" fmla="*/ 1354661 h 1625600"/>
              <a:gd name="connsiteX8" fmla="*/ 0 w 2280285"/>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285" h="1625600">
                <a:moveTo>
                  <a:pt x="0" y="270939"/>
                </a:moveTo>
                <a:cubicBezTo>
                  <a:pt x="0" y="121304"/>
                  <a:pt x="121304" y="0"/>
                  <a:pt x="270939" y="0"/>
                </a:cubicBezTo>
                <a:lnTo>
                  <a:pt x="2009346" y="0"/>
                </a:lnTo>
                <a:cubicBezTo>
                  <a:pt x="2158981" y="0"/>
                  <a:pt x="2280285" y="121304"/>
                  <a:pt x="2280285" y="270939"/>
                </a:cubicBezTo>
                <a:lnTo>
                  <a:pt x="2280285" y="1354661"/>
                </a:lnTo>
                <a:cubicBezTo>
                  <a:pt x="2280285" y="1504296"/>
                  <a:pt x="2158981" y="1625600"/>
                  <a:pt x="2009346" y="1625600"/>
                </a:cubicBezTo>
                <a:lnTo>
                  <a:pt x="270939" y="1625600"/>
                </a:lnTo>
                <a:cubicBezTo>
                  <a:pt x="121304" y="1625600"/>
                  <a:pt x="0" y="1504296"/>
                  <a:pt x="0" y="1354661"/>
                </a:cubicBezTo>
                <a:lnTo>
                  <a:pt x="0" y="27093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365" tIns="159365" rIns="159365" bIns="159365" numCol="1" spcCol="1270" anchor="ctr" anchorCtr="0">
            <a:noAutofit/>
          </a:bodyPr>
          <a:lstStyle/>
          <a:p>
            <a:pPr algn="ctr" defTabSz="933450">
              <a:lnSpc>
                <a:spcPct val="90000"/>
              </a:lnSpc>
              <a:spcBef>
                <a:spcPct val="0"/>
              </a:spcBef>
              <a:spcAft>
                <a:spcPct val="35000"/>
              </a:spcAft>
            </a:pPr>
            <a:r>
              <a:rPr lang="en-US" sz="2100" dirty="0">
                <a:solidFill>
                  <a:srgbClr val="FFFFFF"/>
                </a:solidFill>
              </a:rPr>
              <a:t>“Just do it”</a:t>
            </a:r>
          </a:p>
        </p:txBody>
      </p:sp>
      <p:sp>
        <p:nvSpPr>
          <p:cNvPr id="7" name="Freeform 6"/>
          <p:cNvSpPr/>
          <p:nvPr/>
        </p:nvSpPr>
        <p:spPr>
          <a:xfrm>
            <a:off x="3393757" y="3225799"/>
            <a:ext cx="2280285" cy="1625600"/>
          </a:xfrm>
          <a:custGeom>
            <a:avLst/>
            <a:gdLst>
              <a:gd name="connsiteX0" fmla="*/ 0 w 2280285"/>
              <a:gd name="connsiteY0" fmla="*/ 270939 h 1625600"/>
              <a:gd name="connsiteX1" fmla="*/ 270939 w 2280285"/>
              <a:gd name="connsiteY1" fmla="*/ 0 h 1625600"/>
              <a:gd name="connsiteX2" fmla="*/ 2009346 w 2280285"/>
              <a:gd name="connsiteY2" fmla="*/ 0 h 1625600"/>
              <a:gd name="connsiteX3" fmla="*/ 2280285 w 2280285"/>
              <a:gd name="connsiteY3" fmla="*/ 270939 h 1625600"/>
              <a:gd name="connsiteX4" fmla="*/ 2280285 w 2280285"/>
              <a:gd name="connsiteY4" fmla="*/ 1354661 h 1625600"/>
              <a:gd name="connsiteX5" fmla="*/ 2009346 w 2280285"/>
              <a:gd name="connsiteY5" fmla="*/ 1625600 h 1625600"/>
              <a:gd name="connsiteX6" fmla="*/ 270939 w 2280285"/>
              <a:gd name="connsiteY6" fmla="*/ 1625600 h 1625600"/>
              <a:gd name="connsiteX7" fmla="*/ 0 w 2280285"/>
              <a:gd name="connsiteY7" fmla="*/ 1354661 h 1625600"/>
              <a:gd name="connsiteX8" fmla="*/ 0 w 2280285"/>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285" h="1625600">
                <a:moveTo>
                  <a:pt x="0" y="270939"/>
                </a:moveTo>
                <a:cubicBezTo>
                  <a:pt x="0" y="121304"/>
                  <a:pt x="121304" y="0"/>
                  <a:pt x="270939" y="0"/>
                </a:cubicBezTo>
                <a:lnTo>
                  <a:pt x="2009346" y="0"/>
                </a:lnTo>
                <a:cubicBezTo>
                  <a:pt x="2158981" y="0"/>
                  <a:pt x="2280285" y="121304"/>
                  <a:pt x="2280285" y="270939"/>
                </a:cubicBezTo>
                <a:lnTo>
                  <a:pt x="2280285" y="1354661"/>
                </a:lnTo>
                <a:cubicBezTo>
                  <a:pt x="2280285" y="1504296"/>
                  <a:pt x="2158981" y="1625600"/>
                  <a:pt x="2009346" y="1625600"/>
                </a:cubicBezTo>
                <a:lnTo>
                  <a:pt x="270939" y="1625600"/>
                </a:lnTo>
                <a:cubicBezTo>
                  <a:pt x="121304" y="1625600"/>
                  <a:pt x="0" y="1504296"/>
                  <a:pt x="0" y="1354661"/>
                </a:cubicBezTo>
                <a:lnTo>
                  <a:pt x="0" y="27093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365" tIns="159365" rIns="159365" bIns="159365" numCol="1" spcCol="1270" anchor="ctr" anchorCtr="0">
            <a:noAutofit/>
          </a:bodyPr>
          <a:lstStyle/>
          <a:p>
            <a:pPr algn="ctr" defTabSz="933450">
              <a:lnSpc>
                <a:spcPct val="90000"/>
              </a:lnSpc>
              <a:spcBef>
                <a:spcPct val="0"/>
              </a:spcBef>
              <a:spcAft>
                <a:spcPct val="35000"/>
              </a:spcAft>
            </a:pPr>
            <a:r>
              <a:rPr lang="en-US" sz="2100" dirty="0">
                <a:solidFill>
                  <a:srgbClr val="FFFFFF"/>
                </a:solidFill>
              </a:rPr>
              <a:t>Future–strategic</a:t>
            </a:r>
            <a:r>
              <a:rPr lang="en-US" sz="2100" dirty="0">
                <a:solidFill>
                  <a:srgbClr val="070809"/>
                </a:solidFill>
              </a:rPr>
              <a:t> </a:t>
            </a:r>
            <a:r>
              <a:rPr lang="en-US" sz="2100" dirty="0">
                <a:solidFill>
                  <a:srgbClr val="FFFFFF"/>
                </a:solidFill>
              </a:rPr>
              <a:t>plan</a:t>
            </a:r>
          </a:p>
        </p:txBody>
      </p:sp>
      <p:sp>
        <p:nvSpPr>
          <p:cNvPr id="8" name="Freeform 7"/>
          <p:cNvSpPr/>
          <p:nvPr/>
        </p:nvSpPr>
        <p:spPr>
          <a:xfrm>
            <a:off x="5796518" y="3225799"/>
            <a:ext cx="2280285" cy="1625600"/>
          </a:xfrm>
          <a:custGeom>
            <a:avLst/>
            <a:gdLst>
              <a:gd name="connsiteX0" fmla="*/ 0 w 2280285"/>
              <a:gd name="connsiteY0" fmla="*/ 270939 h 1625600"/>
              <a:gd name="connsiteX1" fmla="*/ 270939 w 2280285"/>
              <a:gd name="connsiteY1" fmla="*/ 0 h 1625600"/>
              <a:gd name="connsiteX2" fmla="*/ 2009346 w 2280285"/>
              <a:gd name="connsiteY2" fmla="*/ 0 h 1625600"/>
              <a:gd name="connsiteX3" fmla="*/ 2280285 w 2280285"/>
              <a:gd name="connsiteY3" fmla="*/ 270939 h 1625600"/>
              <a:gd name="connsiteX4" fmla="*/ 2280285 w 2280285"/>
              <a:gd name="connsiteY4" fmla="*/ 1354661 h 1625600"/>
              <a:gd name="connsiteX5" fmla="*/ 2009346 w 2280285"/>
              <a:gd name="connsiteY5" fmla="*/ 1625600 h 1625600"/>
              <a:gd name="connsiteX6" fmla="*/ 270939 w 2280285"/>
              <a:gd name="connsiteY6" fmla="*/ 1625600 h 1625600"/>
              <a:gd name="connsiteX7" fmla="*/ 0 w 2280285"/>
              <a:gd name="connsiteY7" fmla="*/ 1354661 h 1625600"/>
              <a:gd name="connsiteX8" fmla="*/ 0 w 2280285"/>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285" h="1625600">
                <a:moveTo>
                  <a:pt x="0" y="270939"/>
                </a:moveTo>
                <a:cubicBezTo>
                  <a:pt x="0" y="121304"/>
                  <a:pt x="121304" y="0"/>
                  <a:pt x="270939" y="0"/>
                </a:cubicBezTo>
                <a:lnTo>
                  <a:pt x="2009346" y="0"/>
                </a:lnTo>
                <a:cubicBezTo>
                  <a:pt x="2158981" y="0"/>
                  <a:pt x="2280285" y="121304"/>
                  <a:pt x="2280285" y="270939"/>
                </a:cubicBezTo>
                <a:lnTo>
                  <a:pt x="2280285" y="1354661"/>
                </a:lnTo>
                <a:cubicBezTo>
                  <a:pt x="2280285" y="1504296"/>
                  <a:pt x="2158981" y="1625600"/>
                  <a:pt x="2009346" y="1625600"/>
                </a:cubicBezTo>
                <a:lnTo>
                  <a:pt x="270939" y="1625600"/>
                </a:lnTo>
                <a:cubicBezTo>
                  <a:pt x="121304" y="1625600"/>
                  <a:pt x="0" y="1504296"/>
                  <a:pt x="0" y="1354661"/>
                </a:cubicBezTo>
                <a:lnTo>
                  <a:pt x="0" y="27093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365" tIns="159365" rIns="159365" bIns="159365" numCol="1" spcCol="1270" anchor="ctr" anchorCtr="0">
            <a:noAutofit/>
          </a:bodyPr>
          <a:lstStyle/>
          <a:p>
            <a:pPr algn="ctr" defTabSz="933450">
              <a:lnSpc>
                <a:spcPct val="90000"/>
              </a:lnSpc>
              <a:spcBef>
                <a:spcPct val="0"/>
              </a:spcBef>
              <a:spcAft>
                <a:spcPct val="35000"/>
              </a:spcAft>
            </a:pPr>
            <a:r>
              <a:rPr lang="en-US" sz="2100" dirty="0">
                <a:solidFill>
                  <a:srgbClr val="FFFFFF"/>
                </a:solidFill>
              </a:rPr>
              <a:t>Change perceptions</a:t>
            </a:r>
          </a:p>
          <a:p>
            <a:pPr algn="ctr" defTabSz="933450">
              <a:lnSpc>
                <a:spcPct val="90000"/>
              </a:lnSpc>
              <a:spcBef>
                <a:spcPct val="0"/>
              </a:spcBef>
              <a:spcAft>
                <a:spcPct val="35000"/>
              </a:spcAft>
            </a:pPr>
            <a:r>
              <a:rPr lang="en-US" sz="2100" dirty="0">
                <a:solidFill>
                  <a:srgbClr val="FFFFFF"/>
                </a:solidFill>
              </a:rPr>
              <a:t>through communication</a:t>
            </a:r>
          </a:p>
        </p:txBody>
      </p:sp>
    </p:spTree>
    <p:extLst>
      <p:ext uri="{BB962C8B-B14F-4D97-AF65-F5344CB8AC3E}">
        <p14:creationId xmlns:p14="http://schemas.microsoft.com/office/powerpoint/2010/main" val="13104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3" y="2074302"/>
            <a:ext cx="7786805" cy="3991862"/>
          </a:xfrm>
          <a:prstGeom prst="rect">
            <a:avLst/>
          </a:prstGeom>
        </p:spPr>
        <p:txBody>
          <a:bodyPr wrap="square">
            <a:spAutoFit/>
          </a:bodyPr>
          <a:lstStyle/>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Just do it</a:t>
            </a:r>
            <a:r>
              <a:rPr lang="en-US" sz="2400" dirty="0">
                <a:solidFill>
                  <a:srgbClr val="002D5C"/>
                </a:solidFill>
              </a:rPr>
              <a:t>: Change policies so payments are not due until after financial aid has been dispersed.</a:t>
            </a:r>
            <a:br>
              <a:rPr lang="en-US" sz="2400" dirty="0">
                <a:solidFill>
                  <a:srgbClr val="002D5C"/>
                </a:solidFill>
              </a:rPr>
            </a:br>
            <a:r>
              <a:rPr lang="en-US" sz="1000" dirty="0">
                <a:solidFill>
                  <a:srgbClr val="002D5C"/>
                </a:solidFill>
              </a:rPr>
              <a:t> </a:t>
            </a: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Future plan</a:t>
            </a:r>
            <a:r>
              <a:rPr lang="en-US" sz="2400" dirty="0">
                <a:solidFill>
                  <a:srgbClr val="002D5C"/>
                </a:solidFill>
              </a:rPr>
              <a:t> (within two years): Add automatic withdrawal options for monthly payments.</a:t>
            </a:r>
            <a:br>
              <a:rPr lang="en-US" sz="2400" dirty="0">
                <a:solidFill>
                  <a:srgbClr val="002D5C"/>
                </a:solidFill>
              </a:rPr>
            </a:b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Change perceptions with information</a:t>
            </a:r>
            <a:r>
              <a:rPr lang="en-US" sz="2400" dirty="0">
                <a:solidFill>
                  <a:srgbClr val="002D5C"/>
                </a:solidFill>
              </a:rPr>
              <a:t>:  Send a communication to students (and parents of traditional-age students) regarding payment options six weeks prior to semester start in the fall and spring. </a:t>
            </a:r>
          </a:p>
        </p:txBody>
      </p:sp>
      <p:sp>
        <p:nvSpPr>
          <p:cNvPr id="3" name="Rectangle 2"/>
          <p:cNvSpPr/>
          <p:nvPr/>
        </p:nvSpPr>
        <p:spPr>
          <a:xfrm>
            <a:off x="905933" y="1255544"/>
            <a:ext cx="7586134" cy="584775"/>
          </a:xfrm>
          <a:prstGeom prst="rect">
            <a:avLst/>
          </a:prstGeom>
        </p:spPr>
        <p:txBody>
          <a:bodyPr wrap="square">
            <a:spAutoFit/>
          </a:bodyPr>
          <a:lstStyle/>
          <a:p>
            <a:r>
              <a:rPr lang="en-US" sz="3200" b="1" dirty="0">
                <a:solidFill>
                  <a:srgbClr val="002D5C"/>
                </a:solidFill>
              </a:rPr>
              <a:t>Example:  Billing policies are reasonable</a:t>
            </a:r>
          </a:p>
        </p:txBody>
      </p:sp>
    </p:spTree>
    <p:extLst>
      <p:ext uri="{BB962C8B-B14F-4D97-AF65-F5344CB8AC3E}">
        <p14:creationId xmlns:p14="http://schemas.microsoft.com/office/powerpoint/2010/main" val="4082248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202" y="2207695"/>
            <a:ext cx="4887311" cy="3247043"/>
          </a:xfrm>
          <a:prstGeom prst="rect">
            <a:avLst/>
          </a:prstGeom>
        </p:spPr>
        <p:txBody>
          <a:bodyPr wrap="square">
            <a:spAutoFit/>
          </a:bodyPr>
          <a:lstStyle/>
          <a:p>
            <a:r>
              <a:rPr lang="en-US" sz="4000" b="1" dirty="0">
                <a:solidFill>
                  <a:srgbClr val="002D5C"/>
                </a:solidFill>
                <a:latin typeface="Lato Medium" panose="020F0602020204030203" pitchFamily="34" charset="0"/>
                <a:cs typeface="Lato Medium" panose="020F0602020204030203" pitchFamily="34" charset="0"/>
              </a:rPr>
              <a:t>Makes changes in:</a:t>
            </a:r>
            <a:br>
              <a:rPr lang="en-US" sz="4000" b="1" dirty="0">
                <a:solidFill>
                  <a:srgbClr val="002D5C"/>
                </a:solidFill>
                <a:latin typeface="Lato Medium" panose="020F0602020204030203" pitchFamily="34" charset="0"/>
                <a:cs typeface="Lato Medium" panose="020F0602020204030203" pitchFamily="34" charset="0"/>
              </a:rPr>
            </a:br>
            <a:endParaRPr lang="en-US" b="1" dirty="0">
              <a:solidFill>
                <a:srgbClr val="002D5C"/>
              </a:solidFill>
              <a:latin typeface="Lato Medium" panose="020F0602020204030203" pitchFamily="34" charset="0"/>
              <a:cs typeface="Lato Medium" panose="020F0602020204030203" pitchFamily="34" charset="0"/>
            </a:endParaRPr>
          </a:p>
          <a:p>
            <a:pPr marL="400050" indent="-457200">
              <a:spcBef>
                <a:spcPts val="600"/>
              </a:spcBef>
              <a:spcAft>
                <a:spcPts val="600"/>
              </a:spcAft>
              <a:buClr>
                <a:srgbClr val="002D5C"/>
              </a:buClr>
              <a:buFont typeface="Arial" panose="020B0604020202020204" pitchFamily="34" charset="0"/>
              <a:buChar char="•"/>
            </a:pPr>
            <a:r>
              <a:rPr lang="en-US" sz="2800" dirty="0">
                <a:solidFill>
                  <a:srgbClr val="002D5C"/>
                </a:solidFill>
              </a:rPr>
              <a:t>Processes</a:t>
            </a:r>
          </a:p>
          <a:p>
            <a:pPr marL="400050" indent="-457200">
              <a:spcBef>
                <a:spcPts val="600"/>
              </a:spcBef>
              <a:spcAft>
                <a:spcPts val="600"/>
              </a:spcAft>
              <a:buClr>
                <a:srgbClr val="002D5C"/>
              </a:buClr>
              <a:buFont typeface="Arial" panose="020B0604020202020204" pitchFamily="34" charset="0"/>
              <a:buChar char="•"/>
            </a:pPr>
            <a:r>
              <a:rPr lang="en-US" sz="2800" dirty="0">
                <a:solidFill>
                  <a:srgbClr val="002D5C"/>
                </a:solidFill>
              </a:rPr>
              <a:t>Policies</a:t>
            </a:r>
          </a:p>
          <a:p>
            <a:pPr marL="400050" indent="-457200">
              <a:spcBef>
                <a:spcPts val="600"/>
              </a:spcBef>
              <a:spcAft>
                <a:spcPts val="600"/>
              </a:spcAft>
              <a:buClr>
                <a:srgbClr val="002D5C"/>
              </a:buClr>
              <a:buFont typeface="Arial" panose="020B0604020202020204" pitchFamily="34" charset="0"/>
              <a:buChar char="•"/>
            </a:pPr>
            <a:r>
              <a:rPr lang="en-US" sz="2800" dirty="0">
                <a:solidFill>
                  <a:srgbClr val="002D5C"/>
                </a:solidFill>
              </a:rPr>
              <a:t>Perceptions</a:t>
            </a:r>
          </a:p>
          <a:p>
            <a:pPr>
              <a:spcBef>
                <a:spcPts val="600"/>
              </a:spcBef>
              <a:spcAft>
                <a:spcPts val="600"/>
              </a:spcAft>
              <a:buClr>
                <a:srgbClr val="002D5C"/>
              </a:buClr>
            </a:pPr>
            <a:endParaRPr lang="en-US" sz="2800" dirty="0">
              <a:solidFill>
                <a:srgbClr val="002D5C"/>
              </a:solidFill>
            </a:endParaRPr>
          </a:p>
        </p:txBody>
      </p:sp>
      <p:pic>
        <p:nvPicPr>
          <p:cNvPr id="3" name="Picture 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67088" y="2826809"/>
            <a:ext cx="2209799" cy="2209799"/>
          </a:xfrm>
          <a:prstGeom prst="rect">
            <a:avLst/>
          </a:prstGeom>
        </p:spPr>
      </p:pic>
    </p:spTree>
    <p:extLst>
      <p:ext uri="{BB962C8B-B14F-4D97-AF65-F5344CB8AC3E}">
        <p14:creationId xmlns:p14="http://schemas.microsoft.com/office/powerpoint/2010/main" val="4133810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2817" y="1697334"/>
            <a:ext cx="5662689" cy="4985230"/>
            <a:chOff x="1687700" y="1290934"/>
            <a:chExt cx="5662689" cy="4985230"/>
          </a:xfrm>
        </p:grpSpPr>
        <p:sp>
          <p:nvSpPr>
            <p:cNvPr id="3" name="Oval 2"/>
            <p:cNvSpPr/>
            <p:nvPr/>
          </p:nvSpPr>
          <p:spPr>
            <a:xfrm>
              <a:off x="3114582" y="3504591"/>
              <a:ext cx="2960887" cy="2771573"/>
            </a:xfrm>
            <a:prstGeom prst="ellipse">
              <a:avLst/>
            </a:prstGeom>
            <a:solidFill>
              <a:schemeClr val="accent3">
                <a:alpha val="75000"/>
              </a:schemeClr>
            </a:solidFill>
            <a:ln>
              <a:solidFill>
                <a:schemeClr val="accent5"/>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Oval 3"/>
            <p:cNvSpPr/>
            <p:nvPr/>
          </p:nvSpPr>
          <p:spPr>
            <a:xfrm>
              <a:off x="3114582" y="1290934"/>
              <a:ext cx="2960887" cy="2792396"/>
            </a:xfrm>
            <a:prstGeom prst="ellipse">
              <a:avLst/>
            </a:prstGeom>
            <a:solidFill>
              <a:schemeClr val="accent1">
                <a:alpha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Oval 4"/>
            <p:cNvSpPr/>
            <p:nvPr/>
          </p:nvSpPr>
          <p:spPr>
            <a:xfrm>
              <a:off x="1897528" y="2480247"/>
              <a:ext cx="2960887" cy="2771573"/>
            </a:xfrm>
            <a:prstGeom prst="ellipse">
              <a:avLst/>
            </a:prstGeom>
            <a:solidFill>
              <a:schemeClr val="accent5">
                <a:alpha val="75000"/>
              </a:schemeClr>
            </a:solidFill>
            <a:ln>
              <a:solidFill>
                <a:schemeClr val="accent5"/>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Oval 5"/>
            <p:cNvSpPr/>
            <p:nvPr/>
          </p:nvSpPr>
          <p:spPr>
            <a:xfrm>
              <a:off x="4389502" y="2480247"/>
              <a:ext cx="2960887" cy="2771573"/>
            </a:xfrm>
            <a:prstGeom prst="ellipse">
              <a:avLst/>
            </a:prstGeom>
            <a:solidFill>
              <a:schemeClr val="accent2">
                <a:alpha val="75000"/>
              </a:schemeClr>
            </a:solidFill>
            <a:ln>
              <a:solidFill>
                <a:schemeClr val="accent2"/>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3909704" y="1756981"/>
              <a:ext cx="1370641" cy="439211"/>
            </a:xfrm>
            <a:prstGeom prst="rect">
              <a:avLst/>
            </a:prstGeom>
          </p:spPr>
          <p:txBody>
            <a:bodyPr vert="horz" wrap="square" lIns="91440" tIns="45720" rIns="91440" bIns="45720" rtlCol="0" anchor="ctr">
              <a:noAutofit/>
            </a:bodyPr>
            <a:lstStyle/>
            <a:p>
              <a:pPr algn="ctr"/>
              <a:r>
                <a:rPr lang="en-US" sz="2000" b="1" dirty="0">
                  <a:solidFill>
                    <a:srgbClr val="000000"/>
                  </a:solidFill>
                  <a:latin typeface="Lato Medium" panose="020F0602020204030203" pitchFamily="34" charset="0"/>
                  <a:cs typeface="Lato Medium" panose="020F0602020204030203" pitchFamily="34" charset="0"/>
                </a:rPr>
                <a:t>Retention</a:t>
              </a:r>
            </a:p>
          </p:txBody>
        </p:sp>
        <p:sp>
          <p:nvSpPr>
            <p:cNvPr id="8" name="TextBox 7"/>
            <p:cNvSpPr txBox="1"/>
            <p:nvPr/>
          </p:nvSpPr>
          <p:spPr>
            <a:xfrm>
              <a:off x="5599705" y="3527142"/>
              <a:ext cx="1692818" cy="484647"/>
            </a:xfrm>
            <a:prstGeom prst="rect">
              <a:avLst/>
            </a:prstGeom>
          </p:spPr>
          <p:txBody>
            <a:bodyPr vert="horz" wrap="square" lIns="91440" tIns="45720" rIns="91440" bIns="45720" rtlCol="0" anchor="ctr">
              <a:noAutofit/>
            </a:bodyPr>
            <a:lstStyle/>
            <a:p>
              <a:pPr algn="ctr"/>
              <a:r>
                <a:rPr lang="en-US" sz="2000" b="1" dirty="0">
                  <a:solidFill>
                    <a:srgbClr val="000000"/>
                  </a:solidFill>
                  <a:latin typeface="Lato Medium" panose="020F0602020204030203" pitchFamily="34" charset="0"/>
                  <a:cs typeface="Lato Medium" panose="020F0602020204030203" pitchFamily="34" charset="0"/>
                </a:rPr>
                <a:t>Accreditation</a:t>
              </a:r>
            </a:p>
          </p:txBody>
        </p:sp>
        <p:sp>
          <p:nvSpPr>
            <p:cNvPr id="9" name="TextBox 8"/>
            <p:cNvSpPr txBox="1"/>
            <p:nvPr/>
          </p:nvSpPr>
          <p:spPr>
            <a:xfrm>
              <a:off x="1687700" y="3375691"/>
              <a:ext cx="1960512" cy="636098"/>
            </a:xfrm>
            <a:prstGeom prst="rect">
              <a:avLst/>
            </a:prstGeom>
          </p:spPr>
          <p:txBody>
            <a:bodyPr vert="horz" wrap="square" lIns="91440" tIns="45720" rIns="91440" bIns="45720" rtlCol="0" anchor="ctr">
              <a:noAutofit/>
            </a:bodyPr>
            <a:lstStyle/>
            <a:p>
              <a:pPr algn="ctr"/>
              <a:r>
                <a:rPr lang="en-US" sz="2000" b="1" dirty="0">
                  <a:solidFill>
                    <a:srgbClr val="000000"/>
                  </a:solidFill>
                  <a:latin typeface="Lato Medium" panose="020F0602020204030203" pitchFamily="34" charset="0"/>
                  <a:cs typeface="Lato Medium" panose="020F0602020204030203" pitchFamily="34" charset="0"/>
                </a:rPr>
                <a:t>Strategic Planning</a:t>
              </a:r>
            </a:p>
          </p:txBody>
        </p:sp>
        <p:sp>
          <p:nvSpPr>
            <p:cNvPr id="10" name="TextBox 9"/>
            <p:cNvSpPr txBox="1"/>
            <p:nvPr/>
          </p:nvSpPr>
          <p:spPr>
            <a:xfrm>
              <a:off x="3859542" y="5417494"/>
              <a:ext cx="2010403" cy="247650"/>
            </a:xfrm>
            <a:prstGeom prst="rect">
              <a:avLst/>
            </a:prstGeom>
          </p:spPr>
          <p:txBody>
            <a:bodyPr vert="horz" wrap="square" lIns="91440" tIns="45720" rIns="91440" bIns="45720" rtlCol="0" anchor="ctr">
              <a:noAutofit/>
            </a:bodyPr>
            <a:lstStyle/>
            <a:p>
              <a:r>
                <a:rPr lang="en-US" sz="2000" b="1" dirty="0">
                  <a:solidFill>
                    <a:srgbClr val="000000"/>
                  </a:solidFill>
                  <a:latin typeface="Lato Medium" panose="020F0602020204030203" pitchFamily="34" charset="0"/>
                  <a:cs typeface="Lato Medium" panose="020F0602020204030203" pitchFamily="34" charset="0"/>
                </a:rPr>
                <a:t>Recruitment</a:t>
              </a:r>
            </a:p>
          </p:txBody>
        </p:sp>
      </p:grpSp>
      <p:sp>
        <p:nvSpPr>
          <p:cNvPr id="11" name="Rectangle 10"/>
          <p:cNvSpPr/>
          <p:nvPr/>
        </p:nvSpPr>
        <p:spPr>
          <a:xfrm>
            <a:off x="76903" y="983949"/>
            <a:ext cx="8858515" cy="584775"/>
          </a:xfrm>
          <a:prstGeom prst="rect">
            <a:avLst/>
          </a:prstGeom>
        </p:spPr>
        <p:txBody>
          <a:bodyPr wrap="none">
            <a:spAutoFit/>
          </a:bodyPr>
          <a:lstStyle/>
          <a:p>
            <a:r>
              <a:rPr lang="en-US" sz="3200" b="1" dirty="0">
                <a:solidFill>
                  <a:srgbClr val="002D5C"/>
                </a:solidFill>
                <a:cs typeface="Lato Medium" panose="020F0602020204030203" pitchFamily="34" charset="0"/>
              </a:rPr>
              <a:t>Student satisfaction data can support efforts in:</a:t>
            </a:r>
          </a:p>
        </p:txBody>
      </p:sp>
    </p:spTree>
    <p:extLst>
      <p:ext uri="{BB962C8B-B14F-4D97-AF65-F5344CB8AC3E}">
        <p14:creationId xmlns:p14="http://schemas.microsoft.com/office/powerpoint/2010/main" val="1515482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19795"/>
            <a:ext cx="9144000" cy="3106368"/>
            <a:chOff x="0" y="3519795"/>
            <a:chExt cx="9144000" cy="3106368"/>
          </a:xfrm>
        </p:grpSpPr>
        <p:grpSp>
          <p:nvGrpSpPr>
            <p:cNvPr id="3" name="Group 23"/>
            <p:cNvGrpSpPr>
              <a:grpSpLocks/>
            </p:cNvGrpSpPr>
            <p:nvPr/>
          </p:nvGrpSpPr>
          <p:grpSpPr bwMode="auto">
            <a:xfrm>
              <a:off x="0" y="3519795"/>
              <a:ext cx="9144000" cy="1676400"/>
              <a:chOff x="0" y="2086"/>
              <a:chExt cx="5760" cy="1056"/>
            </a:xfrm>
          </p:grpSpPr>
          <p:sp>
            <p:nvSpPr>
              <p:cNvPr id="11"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solidFill>
                    <a:srgbClr val="000000"/>
                  </a:solidFill>
                  <a:latin typeface="Calibri" pitchFamily="34" charset="0"/>
                  <a:cs typeface="Arial" charset="0"/>
                </a:endParaRPr>
              </a:p>
            </p:txBody>
          </p:sp>
          <p:sp>
            <p:nvSpPr>
              <p:cNvPr id="12"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solidFill>
                    <a:srgbClr val="000000"/>
                  </a:solidFill>
                  <a:latin typeface="Calibri" pitchFamily="34" charset="0"/>
                  <a:cs typeface="Arial" charset="0"/>
                </a:endParaRPr>
              </a:p>
            </p:txBody>
          </p:sp>
        </p:grpSp>
        <p:sp>
          <p:nvSpPr>
            <p:cNvPr id="4" name="Rectangle 3"/>
            <p:cNvSpPr/>
            <p:nvPr/>
          </p:nvSpPr>
          <p:spPr>
            <a:xfrm>
              <a:off x="359664" y="4416363"/>
              <a:ext cx="1325880" cy="2209800"/>
            </a:xfrm>
            <a:prstGeom prst="rect">
              <a:avLst/>
            </a:prstGeom>
            <a:solidFill>
              <a:schemeClr val="accent3"/>
            </a:solidFill>
            <a:ln w="25400" cap="flat" cmpd="sng" algn="ctr">
              <a:noFill/>
              <a:prstDash val="solid"/>
            </a:ln>
            <a:effectLst/>
            <a:scene3d>
              <a:camera prst="isometricOffAxis1Top"/>
              <a:lightRig rig="twoPt" dir="t"/>
            </a:scene3d>
            <a:sp3d extrusionH="317500" prstMaterial="clear">
              <a:bevelT w="114300" prst="artDeco"/>
              <a:extrusionClr>
                <a:sysClr val="window" lastClr="FFFFFF">
                  <a:lumMod val="75000"/>
                </a:sysClr>
              </a:extrusionClr>
            </a:sp3d>
          </p:spPr>
          <p:txBody>
            <a:bodyPr rtlCol="0" anchor="ctr"/>
            <a:lstStyle/>
            <a:p>
              <a:pPr algn="ctr">
                <a:defRPr/>
              </a:pPr>
              <a:endParaRPr lang="en-US" kern="0">
                <a:solidFill>
                  <a:sysClr val="window" lastClr="FFFFFF"/>
                </a:solidFill>
                <a:latin typeface="Calibri"/>
              </a:endParaRPr>
            </a:p>
          </p:txBody>
        </p:sp>
        <p:sp>
          <p:nvSpPr>
            <p:cNvPr id="5" name="Rectangle 4"/>
            <p:cNvSpPr/>
            <p:nvPr/>
          </p:nvSpPr>
          <p:spPr>
            <a:xfrm>
              <a:off x="1773936" y="4416363"/>
              <a:ext cx="1325880" cy="2209800"/>
            </a:xfrm>
            <a:prstGeom prst="rect">
              <a:avLst/>
            </a:prstGeom>
            <a:solidFill>
              <a:schemeClr val="accent3"/>
            </a:solidFill>
            <a:ln w="25400" cap="flat" cmpd="sng" algn="ctr">
              <a:noFill/>
              <a:prstDash val="solid"/>
            </a:ln>
            <a:effectLst/>
            <a:scene3d>
              <a:camera prst="isometricOffAxis1Top"/>
              <a:lightRig rig="twoPt" dir="t"/>
            </a:scene3d>
            <a:sp3d z="317500" extrusionH="317500" prstMaterial="clear">
              <a:bevelT w="114300" prst="artDeco"/>
              <a:extrusionClr>
                <a:sysClr val="window" lastClr="FFFFFF">
                  <a:lumMod val="75000"/>
                </a:sysClr>
              </a:extrusionClr>
            </a:sp3d>
          </p:spPr>
          <p:txBody>
            <a:bodyPr rtlCol="0" anchor="ctr"/>
            <a:lstStyle/>
            <a:p>
              <a:pPr algn="ctr">
                <a:defRPr/>
              </a:pPr>
              <a:endParaRPr lang="en-US" kern="0">
                <a:solidFill>
                  <a:sysClr val="window" lastClr="FFFFFF"/>
                </a:solidFill>
                <a:latin typeface="Calibri"/>
              </a:endParaRPr>
            </a:p>
          </p:txBody>
        </p:sp>
        <p:sp>
          <p:nvSpPr>
            <p:cNvPr id="6" name="Rectangle 5"/>
            <p:cNvSpPr/>
            <p:nvPr/>
          </p:nvSpPr>
          <p:spPr>
            <a:xfrm>
              <a:off x="3188208" y="4416363"/>
              <a:ext cx="1325880" cy="2209800"/>
            </a:xfrm>
            <a:prstGeom prst="rect">
              <a:avLst/>
            </a:prstGeom>
            <a:solidFill>
              <a:schemeClr val="accent3"/>
            </a:solidFill>
            <a:ln w="25400" cap="flat" cmpd="sng" algn="ctr">
              <a:noFill/>
              <a:prstDash val="solid"/>
            </a:ln>
            <a:effectLst/>
            <a:scene3d>
              <a:camera prst="isometricOffAxis1Top"/>
              <a:lightRig rig="twoPt" dir="t"/>
            </a:scene3d>
            <a:sp3d z="635000" extrusionH="317500" prstMaterial="clear">
              <a:bevelT w="114300" prst="artDeco"/>
              <a:extrusionClr>
                <a:sysClr val="window" lastClr="FFFFFF">
                  <a:lumMod val="75000"/>
                </a:sysClr>
              </a:extrusionClr>
            </a:sp3d>
          </p:spPr>
          <p:txBody>
            <a:bodyPr rtlCol="0" anchor="ctr"/>
            <a:lstStyle/>
            <a:p>
              <a:pPr algn="ctr">
                <a:defRPr/>
              </a:pPr>
              <a:endParaRPr lang="en-US" kern="0">
                <a:solidFill>
                  <a:sysClr val="window" lastClr="FFFFFF"/>
                </a:solidFill>
                <a:latin typeface="Calibri"/>
              </a:endParaRPr>
            </a:p>
          </p:txBody>
        </p:sp>
        <p:sp>
          <p:nvSpPr>
            <p:cNvPr id="7" name="Rectangle 6"/>
            <p:cNvSpPr/>
            <p:nvPr/>
          </p:nvSpPr>
          <p:spPr>
            <a:xfrm>
              <a:off x="4602480" y="4416363"/>
              <a:ext cx="1325880" cy="2209800"/>
            </a:xfrm>
            <a:prstGeom prst="rect">
              <a:avLst/>
            </a:prstGeom>
            <a:solidFill>
              <a:schemeClr val="accent3"/>
            </a:solidFill>
            <a:ln w="25400" cap="flat" cmpd="sng" algn="ctr">
              <a:noFill/>
              <a:prstDash val="solid"/>
            </a:ln>
            <a:effectLst/>
            <a:scene3d>
              <a:camera prst="isometricOffAxis1Top"/>
              <a:lightRig rig="twoPt" dir="t"/>
            </a:scene3d>
            <a:sp3d z="952500" extrusionH="317500" prstMaterial="clear">
              <a:bevelT w="114300" prst="artDeco"/>
              <a:extrusionClr>
                <a:sysClr val="window" lastClr="FFFFFF">
                  <a:lumMod val="75000"/>
                </a:sysClr>
              </a:extrusionClr>
            </a:sp3d>
          </p:spPr>
          <p:txBody>
            <a:bodyPr rtlCol="0" anchor="ctr"/>
            <a:lstStyle/>
            <a:p>
              <a:pPr algn="ctr">
                <a:defRPr/>
              </a:pPr>
              <a:endParaRPr lang="en-US" kern="0">
                <a:solidFill>
                  <a:sysClr val="window" lastClr="FFFFFF"/>
                </a:solidFill>
                <a:latin typeface="Calibri"/>
              </a:endParaRPr>
            </a:p>
          </p:txBody>
        </p:sp>
        <p:sp>
          <p:nvSpPr>
            <p:cNvPr id="8" name="Rectangle 7"/>
            <p:cNvSpPr/>
            <p:nvPr/>
          </p:nvSpPr>
          <p:spPr>
            <a:xfrm>
              <a:off x="6016752" y="4416363"/>
              <a:ext cx="1325880" cy="2209800"/>
            </a:xfrm>
            <a:prstGeom prst="rect">
              <a:avLst/>
            </a:prstGeom>
            <a:solidFill>
              <a:schemeClr val="accent3"/>
            </a:solidFill>
            <a:ln w="25400" cap="flat" cmpd="sng" algn="ctr">
              <a:noFill/>
              <a:prstDash val="solid"/>
            </a:ln>
            <a:effectLst/>
            <a:scene3d>
              <a:camera prst="isometricOffAxis1Top"/>
              <a:lightRig rig="twoPt" dir="t"/>
            </a:scene3d>
            <a:sp3d z="1270000" extrusionH="317500" prstMaterial="clear">
              <a:bevelT w="114300" prst="artDeco"/>
              <a:extrusionClr>
                <a:sysClr val="window" lastClr="FFFFFF">
                  <a:lumMod val="75000"/>
                </a:sysClr>
              </a:extrusionClr>
            </a:sp3d>
          </p:spPr>
          <p:txBody>
            <a:bodyPr rtlCol="0" anchor="ctr"/>
            <a:lstStyle/>
            <a:p>
              <a:pPr algn="ctr">
                <a:defRPr/>
              </a:pPr>
              <a:endParaRPr lang="en-US" kern="0">
                <a:solidFill>
                  <a:sysClr val="window" lastClr="FFFFFF"/>
                </a:solidFill>
                <a:latin typeface="Calibri"/>
              </a:endParaRPr>
            </a:p>
          </p:txBody>
        </p:sp>
        <p:sp>
          <p:nvSpPr>
            <p:cNvPr id="9" name="Rectangle 8"/>
            <p:cNvSpPr/>
            <p:nvPr/>
          </p:nvSpPr>
          <p:spPr>
            <a:xfrm>
              <a:off x="7431024" y="4416363"/>
              <a:ext cx="1325880" cy="2209800"/>
            </a:xfrm>
            <a:prstGeom prst="rect">
              <a:avLst/>
            </a:prstGeom>
            <a:solidFill>
              <a:schemeClr val="accent3"/>
            </a:solidFill>
            <a:ln w="25400" cap="flat" cmpd="sng" algn="ctr">
              <a:noFill/>
              <a:prstDash val="solid"/>
            </a:ln>
            <a:effectLst/>
            <a:scene3d>
              <a:camera prst="isometricOffAxis1Top"/>
              <a:lightRig rig="twoPt" dir="t"/>
            </a:scene3d>
            <a:sp3d z="1587500" extrusionH="317500" prstMaterial="clear">
              <a:bevelT w="114300" prst="artDeco"/>
              <a:extrusionClr>
                <a:sysClr val="window" lastClr="FFFFFF">
                  <a:lumMod val="75000"/>
                </a:sysClr>
              </a:extrusionClr>
            </a:sp3d>
          </p:spPr>
          <p:txBody>
            <a:bodyPr rtlCol="0" anchor="ctr"/>
            <a:lstStyle/>
            <a:p>
              <a:pPr algn="ctr">
                <a:defRPr/>
              </a:pPr>
              <a:endParaRPr lang="en-US" kern="0">
                <a:solidFill>
                  <a:sysClr val="window" lastClr="FFFFFF"/>
                </a:solidFill>
                <a:latin typeface="Calibri"/>
              </a:endParaRPr>
            </a:p>
          </p:txBody>
        </p:sp>
        <p:sp>
          <p:nvSpPr>
            <p:cNvPr id="10" name="Ellipse 98"/>
            <p:cNvSpPr/>
            <p:nvPr/>
          </p:nvSpPr>
          <p:spPr bwMode="auto">
            <a:xfrm>
              <a:off x="7115441" y="3737972"/>
              <a:ext cx="1905000" cy="50395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ea typeface="ＭＳ Ｐゴシック" pitchFamily="-111" charset="-128"/>
              </a:endParaRPr>
            </a:p>
          </p:txBody>
        </p:sp>
      </p:grpSp>
      <p:sp>
        <p:nvSpPr>
          <p:cNvPr id="13" name="Oval 12"/>
          <p:cNvSpPr>
            <a:spLocks noChangeAspect="1"/>
          </p:cNvSpPr>
          <p:nvPr/>
        </p:nvSpPr>
        <p:spPr>
          <a:xfrm>
            <a:off x="7373569" y="2588867"/>
            <a:ext cx="1388745" cy="1333195"/>
          </a:xfrm>
          <a:prstGeom prst="ellipse">
            <a:avLst/>
          </a:prstGeom>
          <a:solidFill>
            <a:schemeClr val="accent5"/>
          </a:solidFill>
          <a:ln w="25400" cap="flat" cmpd="sng" algn="ctr">
            <a:noFill/>
            <a:prstDash val="solid"/>
          </a:ln>
          <a:effectLst/>
          <a:scene3d>
            <a:camera prst="orthographicFront"/>
            <a:lightRig rig="threePt" dir="t"/>
          </a:scene3d>
          <a:sp3d prstMaterial="clear">
            <a:bevelT w="914400" h="914400"/>
            <a:bevelB w="914400" h="914400"/>
          </a:sp3d>
        </p:spPr>
        <p:txBody>
          <a:bodyPr rtlCol="0" anchor="ctr"/>
          <a:lstStyle/>
          <a:p>
            <a:pPr algn="ctr">
              <a:defRPr/>
            </a:pPr>
            <a:endParaRPr lang="en-US" kern="0">
              <a:solidFill>
                <a:sysClr val="window" lastClr="FFFFFF"/>
              </a:solidFill>
              <a:latin typeface="Calibri"/>
            </a:endParaRPr>
          </a:p>
        </p:txBody>
      </p:sp>
      <p:sp>
        <p:nvSpPr>
          <p:cNvPr id="14" name="Rectangle 13"/>
          <p:cNvSpPr/>
          <p:nvPr/>
        </p:nvSpPr>
        <p:spPr>
          <a:xfrm>
            <a:off x="359664" y="1355012"/>
            <a:ext cx="8471069" cy="1077218"/>
          </a:xfrm>
          <a:prstGeom prst="rect">
            <a:avLst/>
          </a:prstGeom>
        </p:spPr>
        <p:txBody>
          <a:bodyPr wrap="square">
            <a:spAutoFit/>
          </a:bodyPr>
          <a:lstStyle/>
          <a:p>
            <a:r>
              <a:rPr lang="en-US" sz="3200" b="1" dirty="0">
                <a:solidFill>
                  <a:srgbClr val="002D5C"/>
                </a:solidFill>
              </a:rPr>
              <a:t>Be sure you can point to what actions you have taken when it is time to survey again… </a:t>
            </a:r>
          </a:p>
        </p:txBody>
      </p:sp>
    </p:spTree>
    <p:extLst>
      <p:ext uri="{BB962C8B-B14F-4D97-AF65-F5344CB8AC3E}">
        <p14:creationId xmlns:p14="http://schemas.microsoft.com/office/powerpoint/2010/main" val="3785749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2414016"/>
            <a:ext cx="9144000" cy="1420368"/>
          </a:xfrm>
          <a:prstGeom prst="rect">
            <a:avLst/>
          </a:prstGeom>
        </p:spPr>
      </p:pic>
    </p:spTree>
    <p:extLst>
      <p:ext uri="{BB962C8B-B14F-4D97-AF65-F5344CB8AC3E}">
        <p14:creationId xmlns:p14="http://schemas.microsoft.com/office/powerpoint/2010/main" val="3984718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0641" y="995826"/>
            <a:ext cx="8153400" cy="383215"/>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r>
              <a:rPr sz="3600" b="1">
                <a:solidFill>
                  <a:srgbClr val="002D5C"/>
                </a:solidFill>
                <a:latin typeface="Lato"/>
              </a:rPr>
              <a:t>When and what to communicate:</a:t>
            </a:r>
          </a:p>
        </p:txBody>
      </p:sp>
      <p:sp>
        <p:nvSpPr>
          <p:cNvPr id="5" name="Rectangle 4"/>
          <p:cNvSpPr/>
          <p:nvPr/>
        </p:nvSpPr>
        <p:spPr>
          <a:xfrm>
            <a:off x="334448" y="1945687"/>
            <a:ext cx="8534400" cy="4099584"/>
          </a:xfrm>
          <a:prstGeom prst="rect">
            <a:avLst/>
          </a:prstGeom>
        </p:spPr>
        <p:txBody>
          <a:bodyPr wrap="square">
            <a:spAutoFit/>
          </a:bodyPr>
          <a:lstStyle/>
          <a:p>
            <a:pPr marL="342900" indent="-342900">
              <a:spcBef>
                <a:spcPct val="20000"/>
              </a:spcBef>
              <a:buClr>
                <a:srgbClr val="002D5C"/>
              </a:buClr>
              <a:buFont typeface="Arial" panose="020B0604020202020204" pitchFamily="34" charset="0"/>
              <a:buChar char="•"/>
              <a:tabLst>
                <a:tab pos="288925" algn="l"/>
              </a:tabLst>
            </a:pPr>
            <a:r>
              <a:rPr lang="en-US" sz="2400" dirty="0">
                <a:solidFill>
                  <a:srgbClr val="070809"/>
                </a:solidFill>
              </a:rPr>
              <a:t>When receive results  	      communicate about the</a:t>
            </a:r>
            <a:br>
              <a:rPr lang="en-US" sz="2400" dirty="0">
                <a:solidFill>
                  <a:srgbClr val="070809"/>
                </a:solidFill>
              </a:rPr>
            </a:br>
            <a:r>
              <a:rPr lang="en-US" sz="2400" dirty="0">
                <a:solidFill>
                  <a:srgbClr val="070809"/>
                </a:solidFill>
              </a:rPr>
              <a:t>current satisfaction levels and areas of importance</a:t>
            </a:r>
          </a:p>
          <a:p>
            <a:pPr marL="171450" indent="-171450">
              <a:buClr>
                <a:srgbClr val="002D5C"/>
              </a:buClr>
              <a:buFont typeface="Arial" panose="020B0604020202020204" pitchFamily="34" charset="0"/>
              <a:buChar char="•"/>
            </a:pPr>
            <a:endParaRPr lang="en-US" sz="1000" dirty="0">
              <a:solidFill>
                <a:srgbClr val="070809"/>
              </a:solidFill>
            </a:endParaRPr>
          </a:p>
          <a:p>
            <a:pPr marL="342900" indent="-342900">
              <a:spcBef>
                <a:spcPct val="20000"/>
              </a:spcBef>
              <a:buClr>
                <a:srgbClr val="002D5C"/>
              </a:buClr>
              <a:buFont typeface="Arial" panose="020B0604020202020204" pitchFamily="34" charset="0"/>
              <a:buChar char="•"/>
              <a:tabLst>
                <a:tab pos="288925" algn="l"/>
              </a:tabLst>
            </a:pPr>
            <a:r>
              <a:rPr lang="en-US" sz="2400" dirty="0">
                <a:solidFill>
                  <a:srgbClr val="070809"/>
                </a:solidFill>
              </a:rPr>
              <a:t>When gather information 	   communicate to change perceptions about the way things currently are</a:t>
            </a:r>
          </a:p>
          <a:p>
            <a:pPr marL="171450" indent="-171450">
              <a:buClr>
                <a:srgbClr val="002D5C"/>
              </a:buClr>
              <a:buFont typeface="Arial" panose="020B0604020202020204" pitchFamily="34" charset="0"/>
              <a:buChar char="•"/>
            </a:pPr>
            <a:endParaRPr lang="en-US" sz="1000" dirty="0">
              <a:solidFill>
                <a:srgbClr val="070809"/>
              </a:solidFill>
            </a:endParaRPr>
          </a:p>
          <a:p>
            <a:pPr marL="342900" indent="-342900">
              <a:spcBef>
                <a:spcPct val="20000"/>
              </a:spcBef>
              <a:buClr>
                <a:srgbClr val="002D5C"/>
              </a:buClr>
              <a:buFont typeface="Arial" panose="020B0604020202020204" pitchFamily="34" charset="0"/>
              <a:buChar char="•"/>
              <a:tabLst>
                <a:tab pos="288925" algn="l"/>
              </a:tabLst>
            </a:pPr>
            <a:r>
              <a:rPr lang="en-US" sz="2400" dirty="0">
                <a:solidFill>
                  <a:srgbClr val="070809"/>
                </a:solidFill>
              </a:rPr>
              <a:t>When make a change 	        communicate that the change</a:t>
            </a:r>
            <a:br>
              <a:rPr lang="en-US" sz="2400" dirty="0">
                <a:solidFill>
                  <a:srgbClr val="070809"/>
                </a:solidFill>
              </a:rPr>
            </a:br>
            <a:r>
              <a:rPr lang="en-US" sz="2400" dirty="0">
                <a:solidFill>
                  <a:srgbClr val="070809"/>
                </a:solidFill>
              </a:rPr>
              <a:t>was made</a:t>
            </a:r>
          </a:p>
          <a:p>
            <a:pPr marL="171450" indent="-171450">
              <a:buClr>
                <a:srgbClr val="002D5C"/>
              </a:buClr>
              <a:buFont typeface="Arial" panose="020B0604020202020204" pitchFamily="34" charset="0"/>
              <a:buChar char="•"/>
            </a:pPr>
            <a:endParaRPr lang="en-US" sz="1000" dirty="0">
              <a:solidFill>
                <a:srgbClr val="070809"/>
              </a:solidFill>
            </a:endParaRPr>
          </a:p>
          <a:p>
            <a:pPr marL="342900" indent="-342900">
              <a:spcBef>
                <a:spcPct val="20000"/>
              </a:spcBef>
              <a:buClr>
                <a:srgbClr val="002D5C"/>
              </a:buClr>
              <a:buFont typeface="Arial" panose="020B0604020202020204" pitchFamily="34" charset="0"/>
              <a:buChar char="•"/>
              <a:tabLst>
                <a:tab pos="288925" algn="l"/>
              </a:tabLst>
            </a:pPr>
            <a:r>
              <a:rPr lang="en-US" sz="2400" dirty="0">
                <a:solidFill>
                  <a:srgbClr val="070809"/>
                </a:solidFill>
              </a:rPr>
              <a:t>When preparing for the next survey administration 	      communicate what has been done since the last survey administration</a:t>
            </a:r>
          </a:p>
        </p:txBody>
      </p:sp>
      <p:sp>
        <p:nvSpPr>
          <p:cNvPr id="6" name="AutoShape 5"/>
          <p:cNvSpPr>
            <a:spLocks noChangeArrowheads="1"/>
          </p:cNvSpPr>
          <p:nvPr/>
        </p:nvSpPr>
        <p:spPr bwMode="auto">
          <a:xfrm>
            <a:off x="3683279" y="2057400"/>
            <a:ext cx="754062" cy="264815"/>
          </a:xfrm>
          <a:prstGeom prst="rightArrow">
            <a:avLst>
              <a:gd name="adj1" fmla="val 50000"/>
              <a:gd name="adj2" fmla="val 92773"/>
            </a:avLst>
          </a:prstGeom>
          <a:solidFill>
            <a:schemeClr val="accent3"/>
          </a:solidFill>
          <a:ln w="9525">
            <a:noFill/>
            <a:miter lim="800000"/>
            <a:headEnd/>
            <a:tailEnd/>
          </a:ln>
          <a:effectLst/>
          <a:scene3d>
            <a:camera prst="orthographicFront"/>
            <a:lightRig rig="threePt" dir="t"/>
          </a:scene3d>
          <a:sp3d prstMaterial="matte">
            <a:bevelT/>
          </a:sp3d>
        </p:spPr>
        <p:txBody>
          <a:bodyPr wrap="none" anchor="ctr"/>
          <a:lstStyle/>
          <a:p>
            <a:endParaRPr lang="en-US">
              <a:solidFill>
                <a:srgbClr val="C3D600"/>
              </a:solidFill>
            </a:endParaRPr>
          </a:p>
        </p:txBody>
      </p:sp>
      <p:sp>
        <p:nvSpPr>
          <p:cNvPr id="7" name="AutoShape 4"/>
          <p:cNvSpPr>
            <a:spLocks noChangeArrowheads="1"/>
          </p:cNvSpPr>
          <p:nvPr/>
        </p:nvSpPr>
        <p:spPr bwMode="auto">
          <a:xfrm>
            <a:off x="4327905" y="3019147"/>
            <a:ext cx="754062" cy="247520"/>
          </a:xfrm>
          <a:prstGeom prst="rightArrow">
            <a:avLst>
              <a:gd name="adj1" fmla="val 50000"/>
              <a:gd name="adj2" fmla="val 92773"/>
            </a:avLst>
          </a:prstGeom>
          <a:solidFill>
            <a:schemeClr val="accent3"/>
          </a:solidFill>
          <a:ln w="9525">
            <a:noFill/>
            <a:miter lim="800000"/>
            <a:headEnd/>
            <a:tailEnd/>
          </a:ln>
          <a:effectLst/>
          <a:scene3d>
            <a:camera prst="orthographicFront"/>
            <a:lightRig rig="threePt" dir="t"/>
          </a:scene3d>
          <a:sp3d prstMaterial="matte">
            <a:bevelT/>
          </a:sp3d>
        </p:spPr>
        <p:txBody>
          <a:bodyPr wrap="none" anchor="ctr"/>
          <a:lstStyle/>
          <a:p>
            <a:endParaRPr lang="en-US">
              <a:solidFill>
                <a:srgbClr val="C3D600"/>
              </a:solidFill>
            </a:endParaRPr>
          </a:p>
        </p:txBody>
      </p:sp>
      <p:sp>
        <p:nvSpPr>
          <p:cNvPr id="8" name="AutoShape 6"/>
          <p:cNvSpPr>
            <a:spLocks noChangeArrowheads="1"/>
          </p:cNvSpPr>
          <p:nvPr/>
        </p:nvSpPr>
        <p:spPr bwMode="auto">
          <a:xfrm>
            <a:off x="3823624" y="3995479"/>
            <a:ext cx="754062" cy="278092"/>
          </a:xfrm>
          <a:prstGeom prst="rightArrow">
            <a:avLst>
              <a:gd name="adj1" fmla="val 50000"/>
              <a:gd name="adj2" fmla="val 92773"/>
            </a:avLst>
          </a:prstGeom>
          <a:solidFill>
            <a:schemeClr val="accent3"/>
          </a:solidFill>
          <a:ln w="9525">
            <a:noFill/>
            <a:miter lim="800000"/>
            <a:headEnd/>
            <a:tailEnd/>
          </a:ln>
          <a:effectLst/>
          <a:scene3d>
            <a:camera prst="orthographicFront"/>
            <a:lightRig rig="threePt" dir="t"/>
          </a:scene3d>
          <a:sp3d prstMaterial="matte">
            <a:bevelT/>
          </a:sp3d>
        </p:spPr>
        <p:txBody>
          <a:bodyPr wrap="none" anchor="ctr"/>
          <a:lstStyle/>
          <a:p>
            <a:endParaRPr lang="en-US">
              <a:solidFill>
                <a:srgbClr val="C3D600"/>
              </a:solidFill>
            </a:endParaRPr>
          </a:p>
        </p:txBody>
      </p:sp>
      <p:sp>
        <p:nvSpPr>
          <p:cNvPr id="9" name="AutoShape 7"/>
          <p:cNvSpPr>
            <a:spLocks noChangeArrowheads="1"/>
          </p:cNvSpPr>
          <p:nvPr/>
        </p:nvSpPr>
        <p:spPr bwMode="auto">
          <a:xfrm>
            <a:off x="7660504" y="4929717"/>
            <a:ext cx="754063" cy="266783"/>
          </a:xfrm>
          <a:prstGeom prst="rightArrow">
            <a:avLst>
              <a:gd name="adj1" fmla="val 50000"/>
              <a:gd name="adj2" fmla="val 92773"/>
            </a:avLst>
          </a:prstGeom>
          <a:solidFill>
            <a:schemeClr val="accent3"/>
          </a:solidFill>
          <a:ln w="9525">
            <a:noFill/>
            <a:miter lim="800000"/>
            <a:headEnd/>
            <a:tailEnd/>
          </a:ln>
          <a:effectLst/>
          <a:scene3d>
            <a:camera prst="orthographicFront"/>
            <a:lightRig rig="threePt" dir="t"/>
          </a:scene3d>
          <a:sp3d prstMaterial="matte">
            <a:bevelT/>
          </a:sp3d>
        </p:spPr>
        <p:txBody>
          <a:bodyPr wrap="none" anchor="ctr"/>
          <a:lstStyle/>
          <a:p>
            <a:endParaRPr lang="en-US">
              <a:solidFill>
                <a:srgbClr val="C3D600"/>
              </a:solidFill>
            </a:endParaRPr>
          </a:p>
        </p:txBody>
      </p:sp>
    </p:spTree>
    <p:extLst>
      <p:ext uri="{BB962C8B-B14F-4D97-AF65-F5344CB8AC3E}">
        <p14:creationId xmlns:p14="http://schemas.microsoft.com/office/powerpoint/2010/main" val="3929722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09" y="1056778"/>
            <a:ext cx="4001986" cy="5202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0637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60743" y="923543"/>
            <a:ext cx="9144000" cy="5578883"/>
            <a:chOff x="43810" y="517143"/>
            <a:chExt cx="9144000" cy="5578883"/>
          </a:xfrm>
        </p:grpSpPr>
        <p:sp>
          <p:nvSpPr>
            <p:cNvPr id="45" name="Title 1"/>
            <p:cNvSpPr txBox="1">
              <a:spLocks/>
            </p:cNvSpPr>
            <p:nvPr/>
          </p:nvSpPr>
          <p:spPr>
            <a:xfrm>
              <a:off x="43810" y="517143"/>
              <a:ext cx="9144000" cy="791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Franklin Gothic Medium Cond" pitchFamily="34" charset="0"/>
                  <a:ea typeface="+mj-ea"/>
                  <a:cs typeface="+mj-cs"/>
                </a:defRPr>
              </a:lvl1pPr>
            </a:lstStyle>
            <a:p>
              <a:pPr>
                <a:defRPr/>
              </a:pPr>
              <a:r>
                <a:rPr lang="en-US" b="1" dirty="0">
                  <a:solidFill>
                    <a:srgbClr val="002D5C"/>
                  </a:solidFill>
                  <a:latin typeface="Lato"/>
                </a:rPr>
                <a:t>Systematic Assessment Cycle</a:t>
              </a:r>
            </a:p>
          </p:txBody>
        </p:sp>
        <p:grpSp>
          <p:nvGrpSpPr>
            <p:cNvPr id="46" name="Group 7"/>
            <p:cNvGrpSpPr/>
            <p:nvPr/>
          </p:nvGrpSpPr>
          <p:grpSpPr>
            <a:xfrm>
              <a:off x="2163123" y="647670"/>
              <a:ext cx="5092700" cy="5095875"/>
              <a:chOff x="1978025" y="1492250"/>
              <a:chExt cx="5092700" cy="5095875"/>
            </a:xfrm>
            <a:effectLst>
              <a:outerShdw blurRad="431800" dist="38100" dir="5400000" sx="107000" sy="107000" algn="t" rotWithShape="0">
                <a:prstClr val="black">
                  <a:alpha val="40000"/>
                </a:prstClr>
              </a:outerShdw>
            </a:effectLst>
            <a:scene3d>
              <a:camera prst="perspectiveRelaxed"/>
              <a:lightRig rig="soft" dir="t"/>
            </a:scene3d>
          </p:grpSpPr>
          <p:sp>
            <p:nvSpPr>
              <p:cNvPr id="52" name="Freeform 3"/>
              <p:cNvSpPr>
                <a:spLocks/>
              </p:cNvSpPr>
              <p:nvPr/>
            </p:nvSpPr>
            <p:spPr bwMode="auto">
              <a:xfrm>
                <a:off x="4524375" y="1492250"/>
                <a:ext cx="2419350" cy="2489200"/>
              </a:xfrm>
              <a:custGeom>
                <a:avLst/>
                <a:gdLst/>
                <a:ahLst/>
                <a:cxnLst>
                  <a:cxn ang="0">
                    <a:pos x="1524" y="1110"/>
                  </a:cxn>
                  <a:cxn ang="0">
                    <a:pos x="1480" y="992"/>
                  </a:cxn>
                  <a:cxn ang="0">
                    <a:pos x="1428" y="878"/>
                  </a:cxn>
                  <a:cxn ang="0">
                    <a:pos x="1368" y="768"/>
                  </a:cxn>
                  <a:cxn ang="0">
                    <a:pos x="1298" y="666"/>
                  </a:cxn>
                  <a:cxn ang="0">
                    <a:pos x="1222" y="568"/>
                  </a:cxn>
                  <a:cxn ang="0">
                    <a:pos x="1138" y="476"/>
                  </a:cxn>
                  <a:cxn ang="0">
                    <a:pos x="1048" y="392"/>
                  </a:cxn>
                  <a:cxn ang="0">
                    <a:pos x="952" y="314"/>
                  </a:cxn>
                  <a:cxn ang="0">
                    <a:pos x="850" y="244"/>
                  </a:cxn>
                  <a:cxn ang="0">
                    <a:pos x="742" y="182"/>
                  </a:cxn>
                  <a:cxn ang="0">
                    <a:pos x="628" y="128"/>
                  </a:cxn>
                  <a:cxn ang="0">
                    <a:pos x="510" y="84"/>
                  </a:cxn>
                  <a:cxn ang="0">
                    <a:pos x="388" y="48"/>
                  </a:cxn>
                  <a:cxn ang="0">
                    <a:pos x="262" y="22"/>
                  </a:cxn>
                  <a:cxn ang="0">
                    <a:pos x="132" y="6"/>
                  </a:cxn>
                  <a:cxn ang="0">
                    <a:pos x="0" y="0"/>
                  </a:cxn>
                  <a:cxn ang="0">
                    <a:pos x="376" y="320"/>
                  </a:cxn>
                  <a:cxn ang="0">
                    <a:pos x="0" y="640"/>
                  </a:cxn>
                  <a:cxn ang="0">
                    <a:pos x="0" y="640"/>
                  </a:cxn>
                  <a:cxn ang="0">
                    <a:pos x="80" y="644"/>
                  </a:cxn>
                  <a:cxn ang="0">
                    <a:pos x="158" y="654"/>
                  </a:cxn>
                  <a:cxn ang="0">
                    <a:pos x="234" y="668"/>
                  </a:cxn>
                  <a:cxn ang="0">
                    <a:pos x="306" y="690"/>
                  </a:cxn>
                  <a:cxn ang="0">
                    <a:pos x="378" y="718"/>
                  </a:cxn>
                  <a:cxn ang="0">
                    <a:pos x="446" y="750"/>
                  </a:cxn>
                  <a:cxn ang="0">
                    <a:pos x="510" y="788"/>
                  </a:cxn>
                  <a:cxn ang="0">
                    <a:pos x="572" y="830"/>
                  </a:cxn>
                  <a:cxn ang="0">
                    <a:pos x="630" y="876"/>
                  </a:cxn>
                  <a:cxn ang="0">
                    <a:pos x="684" y="926"/>
                  </a:cxn>
                  <a:cxn ang="0">
                    <a:pos x="734" y="982"/>
                  </a:cxn>
                  <a:cxn ang="0">
                    <a:pos x="780" y="1040"/>
                  </a:cxn>
                  <a:cxn ang="0">
                    <a:pos x="822" y="1102"/>
                  </a:cxn>
                  <a:cxn ang="0">
                    <a:pos x="858" y="1168"/>
                  </a:cxn>
                  <a:cxn ang="0">
                    <a:pos x="888" y="1238"/>
                  </a:cxn>
                  <a:cxn ang="0">
                    <a:pos x="914" y="1308"/>
                  </a:cxn>
                  <a:cxn ang="0">
                    <a:pos x="1336" y="1568"/>
                  </a:cxn>
                  <a:cxn ang="0">
                    <a:pos x="1524" y="1110"/>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0" y="0"/>
                    </a:lnTo>
                    <a:lnTo>
                      <a:pt x="376" y="320"/>
                    </a:lnTo>
                    <a:lnTo>
                      <a:pt x="188" y="480"/>
                    </a:lnTo>
                    <a:lnTo>
                      <a:pt x="0" y="640"/>
                    </a:lnTo>
                    <a:lnTo>
                      <a:pt x="0" y="64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chemeClr val="accent1"/>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53" name="Freeform 4"/>
              <p:cNvSpPr>
                <a:spLocks/>
              </p:cNvSpPr>
              <p:nvPr/>
            </p:nvSpPr>
            <p:spPr bwMode="auto">
              <a:xfrm>
                <a:off x="2841625" y="5273675"/>
                <a:ext cx="3178175" cy="1314450"/>
              </a:xfrm>
              <a:custGeom>
                <a:avLst/>
                <a:gdLst/>
                <a:ahLst/>
                <a:cxnLst>
                  <a:cxn ang="0">
                    <a:pos x="116" y="518"/>
                  </a:cxn>
                  <a:cxn ang="0">
                    <a:pos x="222" y="590"/>
                  </a:cxn>
                  <a:cxn ang="0">
                    <a:pos x="332" y="650"/>
                  </a:cxn>
                  <a:cxn ang="0">
                    <a:pos x="444" y="704"/>
                  </a:cxn>
                  <a:cxn ang="0">
                    <a:pos x="560" y="746"/>
                  </a:cxn>
                  <a:cxn ang="0">
                    <a:pos x="680" y="782"/>
                  </a:cxn>
                  <a:cxn ang="0">
                    <a:pos x="802" y="806"/>
                  </a:cxn>
                  <a:cxn ang="0">
                    <a:pos x="924" y="822"/>
                  </a:cxn>
                  <a:cxn ang="0">
                    <a:pos x="1048" y="828"/>
                  </a:cxn>
                  <a:cxn ang="0">
                    <a:pos x="1172" y="824"/>
                  </a:cxn>
                  <a:cxn ang="0">
                    <a:pos x="1296" y="810"/>
                  </a:cxn>
                  <a:cxn ang="0">
                    <a:pos x="1420" y="788"/>
                  </a:cxn>
                  <a:cxn ang="0">
                    <a:pos x="1540" y="754"/>
                  </a:cxn>
                  <a:cxn ang="0">
                    <a:pos x="1660" y="712"/>
                  </a:cxn>
                  <a:cxn ang="0">
                    <a:pos x="1778" y="658"/>
                  </a:cxn>
                  <a:cxn ang="0">
                    <a:pos x="1892" y="594"/>
                  </a:cxn>
                  <a:cxn ang="0">
                    <a:pos x="2002" y="522"/>
                  </a:cxn>
                  <a:cxn ang="0">
                    <a:pos x="1510" y="484"/>
                  </a:cxn>
                  <a:cxn ang="0">
                    <a:pos x="1626" y="4"/>
                  </a:cxn>
                  <a:cxn ang="0">
                    <a:pos x="1626" y="4"/>
                  </a:cxn>
                  <a:cxn ang="0">
                    <a:pos x="1560" y="48"/>
                  </a:cxn>
                  <a:cxn ang="0">
                    <a:pos x="1492" y="86"/>
                  </a:cxn>
                  <a:cxn ang="0">
                    <a:pos x="1420" y="118"/>
                  </a:cxn>
                  <a:cxn ang="0">
                    <a:pos x="1348" y="144"/>
                  </a:cxn>
                  <a:cxn ang="0">
                    <a:pos x="1276" y="164"/>
                  </a:cxn>
                  <a:cxn ang="0">
                    <a:pos x="1202" y="178"/>
                  </a:cxn>
                  <a:cxn ang="0">
                    <a:pos x="1126" y="184"/>
                  </a:cxn>
                  <a:cxn ang="0">
                    <a:pos x="1052" y="188"/>
                  </a:cxn>
                  <a:cxn ang="0">
                    <a:pos x="978" y="184"/>
                  </a:cxn>
                  <a:cxn ang="0">
                    <a:pos x="904" y="174"/>
                  </a:cxn>
                  <a:cxn ang="0">
                    <a:pos x="832" y="160"/>
                  </a:cxn>
                  <a:cxn ang="0">
                    <a:pos x="760" y="138"/>
                  </a:cxn>
                  <a:cxn ang="0">
                    <a:pos x="690" y="112"/>
                  </a:cxn>
                  <a:cxn ang="0">
                    <a:pos x="622" y="80"/>
                  </a:cxn>
                  <a:cxn ang="0">
                    <a:pos x="556" y="44"/>
                  </a:cxn>
                  <a:cxn ang="0">
                    <a:pos x="494" y="0"/>
                  </a:cxn>
                  <a:cxn ang="0">
                    <a:pos x="0" y="40"/>
                  </a:cxn>
                  <a:cxn ang="0">
                    <a:pos x="116" y="518"/>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2002" y="522"/>
                    </a:lnTo>
                    <a:lnTo>
                      <a:pt x="1510" y="484"/>
                    </a:lnTo>
                    <a:lnTo>
                      <a:pt x="1568" y="244"/>
                    </a:lnTo>
                    <a:lnTo>
                      <a:pt x="1626" y="4"/>
                    </a:lnTo>
                    <a:lnTo>
                      <a:pt x="1626" y="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chemeClr val="accent3"/>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54" name="Freeform 5"/>
              <p:cNvSpPr>
                <a:spLocks/>
              </p:cNvSpPr>
              <p:nvPr/>
            </p:nvSpPr>
            <p:spPr bwMode="auto">
              <a:xfrm>
                <a:off x="2105025" y="1492250"/>
                <a:ext cx="3019425" cy="2070100"/>
              </a:xfrm>
              <a:custGeom>
                <a:avLst/>
                <a:gdLst/>
                <a:ahLst/>
                <a:cxnLst>
                  <a:cxn ang="0">
                    <a:pos x="1526" y="0"/>
                  </a:cxn>
                  <a:cxn ang="0">
                    <a:pos x="1400" y="6"/>
                  </a:cxn>
                  <a:cxn ang="0">
                    <a:pos x="1276" y="20"/>
                  </a:cxn>
                  <a:cxn ang="0">
                    <a:pos x="1154" y="44"/>
                  </a:cxn>
                  <a:cxn ang="0">
                    <a:pos x="1034" y="76"/>
                  </a:cxn>
                  <a:cxn ang="0">
                    <a:pos x="918" y="120"/>
                  </a:cxn>
                  <a:cxn ang="0">
                    <a:pos x="804" y="170"/>
                  </a:cxn>
                  <a:cxn ang="0">
                    <a:pos x="696" y="230"/>
                  </a:cxn>
                  <a:cxn ang="0">
                    <a:pos x="592" y="298"/>
                  </a:cxn>
                  <a:cxn ang="0">
                    <a:pos x="494" y="374"/>
                  </a:cxn>
                  <a:cxn ang="0">
                    <a:pos x="402" y="458"/>
                  </a:cxn>
                  <a:cxn ang="0">
                    <a:pos x="316" y="548"/>
                  </a:cxn>
                  <a:cxn ang="0">
                    <a:pos x="236" y="648"/>
                  </a:cxn>
                  <a:cxn ang="0">
                    <a:pos x="164" y="752"/>
                  </a:cxn>
                  <a:cxn ang="0">
                    <a:pos x="102" y="864"/>
                  </a:cxn>
                  <a:cxn ang="0">
                    <a:pos x="46" y="982"/>
                  </a:cxn>
                  <a:cxn ang="0">
                    <a:pos x="0" y="1106"/>
                  </a:cxn>
                  <a:cxn ang="0">
                    <a:pos x="420" y="848"/>
                  </a:cxn>
                  <a:cxn ang="0">
                    <a:pos x="608" y="1304"/>
                  </a:cxn>
                  <a:cxn ang="0">
                    <a:pos x="608" y="1304"/>
                  </a:cxn>
                  <a:cxn ang="0">
                    <a:pos x="636" y="1230"/>
                  </a:cxn>
                  <a:cxn ang="0">
                    <a:pos x="670" y="1158"/>
                  </a:cxn>
                  <a:cxn ang="0">
                    <a:pos x="708" y="1092"/>
                  </a:cxn>
                  <a:cxn ang="0">
                    <a:pos x="750" y="1028"/>
                  </a:cxn>
                  <a:cxn ang="0">
                    <a:pos x="798" y="970"/>
                  </a:cxn>
                  <a:cxn ang="0">
                    <a:pos x="850" y="914"/>
                  </a:cxn>
                  <a:cxn ang="0">
                    <a:pos x="906" y="864"/>
                  </a:cxn>
                  <a:cxn ang="0">
                    <a:pos x="964" y="818"/>
                  </a:cxn>
                  <a:cxn ang="0">
                    <a:pos x="1028" y="778"/>
                  </a:cxn>
                  <a:cxn ang="0">
                    <a:pos x="1092" y="742"/>
                  </a:cxn>
                  <a:cxn ang="0">
                    <a:pos x="1160" y="712"/>
                  </a:cxn>
                  <a:cxn ang="0">
                    <a:pos x="1230" y="686"/>
                  </a:cxn>
                  <a:cxn ang="0">
                    <a:pos x="1302" y="666"/>
                  </a:cxn>
                  <a:cxn ang="0">
                    <a:pos x="1376" y="652"/>
                  </a:cxn>
                  <a:cxn ang="0">
                    <a:pos x="1450" y="644"/>
                  </a:cxn>
                  <a:cxn ang="0">
                    <a:pos x="1526" y="640"/>
                  </a:cxn>
                  <a:cxn ang="0">
                    <a:pos x="1902" y="320"/>
                  </a:cxn>
                  <a:cxn ang="0">
                    <a:pos x="1526" y="0"/>
                  </a:cxn>
                </a:cxnLst>
                <a:rect l="0" t="0" r="r" b="b"/>
                <a:pathLst>
                  <a:path w="1902" h="1304">
                    <a:moveTo>
                      <a:pt x="1526" y="0"/>
                    </a:moveTo>
                    <a:lnTo>
                      <a:pt x="1526" y="0"/>
                    </a:lnTo>
                    <a:lnTo>
                      <a:pt x="1464" y="2"/>
                    </a:lnTo>
                    <a:lnTo>
                      <a:pt x="1400" y="6"/>
                    </a:lnTo>
                    <a:lnTo>
                      <a:pt x="1338" y="12"/>
                    </a:lnTo>
                    <a:lnTo>
                      <a:pt x="1276" y="20"/>
                    </a:lnTo>
                    <a:lnTo>
                      <a:pt x="1214" y="30"/>
                    </a:lnTo>
                    <a:lnTo>
                      <a:pt x="1154" y="44"/>
                    </a:lnTo>
                    <a:lnTo>
                      <a:pt x="1094" y="60"/>
                    </a:lnTo>
                    <a:lnTo>
                      <a:pt x="1034" y="76"/>
                    </a:lnTo>
                    <a:lnTo>
                      <a:pt x="974" y="96"/>
                    </a:lnTo>
                    <a:lnTo>
                      <a:pt x="918" y="120"/>
                    </a:lnTo>
                    <a:lnTo>
                      <a:pt x="860" y="144"/>
                    </a:lnTo>
                    <a:lnTo>
                      <a:pt x="804" y="170"/>
                    </a:lnTo>
                    <a:lnTo>
                      <a:pt x="750" y="200"/>
                    </a:lnTo>
                    <a:lnTo>
                      <a:pt x="696" y="230"/>
                    </a:lnTo>
                    <a:lnTo>
                      <a:pt x="644" y="264"/>
                    </a:lnTo>
                    <a:lnTo>
                      <a:pt x="592" y="298"/>
                    </a:lnTo>
                    <a:lnTo>
                      <a:pt x="542" y="336"/>
                    </a:lnTo>
                    <a:lnTo>
                      <a:pt x="494" y="374"/>
                    </a:lnTo>
                    <a:lnTo>
                      <a:pt x="448" y="416"/>
                    </a:lnTo>
                    <a:lnTo>
                      <a:pt x="402" y="458"/>
                    </a:lnTo>
                    <a:lnTo>
                      <a:pt x="358" y="502"/>
                    </a:lnTo>
                    <a:lnTo>
                      <a:pt x="316" y="548"/>
                    </a:lnTo>
                    <a:lnTo>
                      <a:pt x="276" y="598"/>
                    </a:lnTo>
                    <a:lnTo>
                      <a:pt x="236" y="648"/>
                    </a:lnTo>
                    <a:lnTo>
                      <a:pt x="200" y="698"/>
                    </a:lnTo>
                    <a:lnTo>
                      <a:pt x="164" y="752"/>
                    </a:lnTo>
                    <a:lnTo>
                      <a:pt x="132" y="808"/>
                    </a:lnTo>
                    <a:lnTo>
                      <a:pt x="102" y="864"/>
                    </a:lnTo>
                    <a:lnTo>
                      <a:pt x="72" y="922"/>
                    </a:lnTo>
                    <a:lnTo>
                      <a:pt x="46" y="982"/>
                    </a:lnTo>
                    <a:lnTo>
                      <a:pt x="22" y="1044"/>
                    </a:lnTo>
                    <a:lnTo>
                      <a:pt x="0" y="1106"/>
                    </a:lnTo>
                    <a:lnTo>
                      <a:pt x="0" y="1106"/>
                    </a:lnTo>
                    <a:lnTo>
                      <a:pt x="420" y="848"/>
                    </a:lnTo>
                    <a:lnTo>
                      <a:pt x="514" y="1076"/>
                    </a:lnTo>
                    <a:lnTo>
                      <a:pt x="608" y="1304"/>
                    </a:lnTo>
                    <a:lnTo>
                      <a:pt x="608" y="1304"/>
                    </a:lnTo>
                    <a:lnTo>
                      <a:pt x="608" y="1304"/>
                    </a:lnTo>
                    <a:lnTo>
                      <a:pt x="622" y="1266"/>
                    </a:lnTo>
                    <a:lnTo>
                      <a:pt x="636" y="1230"/>
                    </a:lnTo>
                    <a:lnTo>
                      <a:pt x="652" y="1194"/>
                    </a:lnTo>
                    <a:lnTo>
                      <a:pt x="670" y="1158"/>
                    </a:lnTo>
                    <a:lnTo>
                      <a:pt x="688" y="1124"/>
                    </a:lnTo>
                    <a:lnTo>
                      <a:pt x="708" y="1092"/>
                    </a:lnTo>
                    <a:lnTo>
                      <a:pt x="728" y="1060"/>
                    </a:lnTo>
                    <a:lnTo>
                      <a:pt x="750" y="1028"/>
                    </a:lnTo>
                    <a:lnTo>
                      <a:pt x="774" y="998"/>
                    </a:lnTo>
                    <a:lnTo>
                      <a:pt x="798" y="970"/>
                    </a:lnTo>
                    <a:lnTo>
                      <a:pt x="824" y="942"/>
                    </a:lnTo>
                    <a:lnTo>
                      <a:pt x="850" y="914"/>
                    </a:lnTo>
                    <a:lnTo>
                      <a:pt x="878" y="888"/>
                    </a:lnTo>
                    <a:lnTo>
                      <a:pt x="906" y="864"/>
                    </a:lnTo>
                    <a:lnTo>
                      <a:pt x="934" y="840"/>
                    </a:lnTo>
                    <a:lnTo>
                      <a:pt x="964" y="818"/>
                    </a:lnTo>
                    <a:lnTo>
                      <a:pt x="996" y="798"/>
                    </a:lnTo>
                    <a:lnTo>
                      <a:pt x="1028" y="778"/>
                    </a:lnTo>
                    <a:lnTo>
                      <a:pt x="1060" y="760"/>
                    </a:lnTo>
                    <a:lnTo>
                      <a:pt x="1092" y="742"/>
                    </a:lnTo>
                    <a:lnTo>
                      <a:pt x="1126" y="726"/>
                    </a:lnTo>
                    <a:lnTo>
                      <a:pt x="1160" y="712"/>
                    </a:lnTo>
                    <a:lnTo>
                      <a:pt x="1194" y="698"/>
                    </a:lnTo>
                    <a:lnTo>
                      <a:pt x="1230" y="686"/>
                    </a:lnTo>
                    <a:lnTo>
                      <a:pt x="1266" y="676"/>
                    </a:lnTo>
                    <a:lnTo>
                      <a:pt x="1302" y="666"/>
                    </a:lnTo>
                    <a:lnTo>
                      <a:pt x="1338" y="658"/>
                    </a:lnTo>
                    <a:lnTo>
                      <a:pt x="1376" y="652"/>
                    </a:lnTo>
                    <a:lnTo>
                      <a:pt x="1414" y="646"/>
                    </a:lnTo>
                    <a:lnTo>
                      <a:pt x="1450" y="644"/>
                    </a:lnTo>
                    <a:lnTo>
                      <a:pt x="1488" y="642"/>
                    </a:lnTo>
                    <a:lnTo>
                      <a:pt x="1526" y="640"/>
                    </a:lnTo>
                    <a:lnTo>
                      <a:pt x="1714" y="480"/>
                    </a:lnTo>
                    <a:lnTo>
                      <a:pt x="1902" y="320"/>
                    </a:lnTo>
                    <a:lnTo>
                      <a:pt x="1714" y="160"/>
                    </a:lnTo>
                    <a:lnTo>
                      <a:pt x="1526" y="0"/>
                    </a:lnTo>
                    <a:close/>
                  </a:path>
                </a:pathLst>
              </a:custGeom>
              <a:solidFill>
                <a:srgbClr val="342E1F"/>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55" name="Freeform 6"/>
              <p:cNvSpPr>
                <a:spLocks/>
              </p:cNvSpPr>
              <p:nvPr/>
            </p:nvSpPr>
            <p:spPr bwMode="auto">
              <a:xfrm>
                <a:off x="1978025" y="2838450"/>
                <a:ext cx="1644650" cy="3257550"/>
              </a:xfrm>
              <a:custGeom>
                <a:avLst/>
                <a:gdLst/>
                <a:ahLst/>
                <a:cxnLst>
                  <a:cxn ang="0">
                    <a:pos x="80" y="260"/>
                  </a:cxn>
                  <a:cxn ang="0">
                    <a:pos x="46" y="380"/>
                  </a:cxn>
                  <a:cxn ang="0">
                    <a:pos x="22" y="504"/>
                  </a:cxn>
                  <a:cxn ang="0">
                    <a:pos x="6" y="628"/>
                  </a:cxn>
                  <a:cxn ang="0">
                    <a:pos x="0" y="752"/>
                  </a:cxn>
                  <a:cxn ang="0">
                    <a:pos x="6" y="876"/>
                  </a:cxn>
                  <a:cxn ang="0">
                    <a:pos x="20" y="998"/>
                  </a:cxn>
                  <a:cxn ang="0">
                    <a:pos x="42" y="1120"/>
                  </a:cxn>
                  <a:cxn ang="0">
                    <a:pos x="74" y="1240"/>
                  </a:cxn>
                  <a:cxn ang="0">
                    <a:pos x="116" y="1356"/>
                  </a:cxn>
                  <a:cxn ang="0">
                    <a:pos x="168" y="1470"/>
                  </a:cxn>
                  <a:cxn ang="0">
                    <a:pos x="228" y="1580"/>
                  </a:cxn>
                  <a:cxn ang="0">
                    <a:pos x="296" y="1686"/>
                  </a:cxn>
                  <a:cxn ang="0">
                    <a:pos x="374" y="1786"/>
                  </a:cxn>
                  <a:cxn ang="0">
                    <a:pos x="462" y="1882"/>
                  </a:cxn>
                  <a:cxn ang="0">
                    <a:pos x="556" y="1970"/>
                  </a:cxn>
                  <a:cxn ang="0">
                    <a:pos x="660" y="2052"/>
                  </a:cxn>
                  <a:cxn ang="0">
                    <a:pos x="544" y="1574"/>
                  </a:cxn>
                  <a:cxn ang="0">
                    <a:pos x="1036" y="1536"/>
                  </a:cxn>
                  <a:cxn ang="0">
                    <a:pos x="1036" y="1536"/>
                  </a:cxn>
                  <a:cxn ang="0">
                    <a:pos x="974" y="1486"/>
                  </a:cxn>
                  <a:cxn ang="0">
                    <a:pos x="918" y="1432"/>
                  </a:cxn>
                  <a:cxn ang="0">
                    <a:pos x="866" y="1376"/>
                  </a:cxn>
                  <a:cxn ang="0">
                    <a:pos x="818" y="1314"/>
                  </a:cxn>
                  <a:cxn ang="0">
                    <a:pos x="776" y="1252"/>
                  </a:cxn>
                  <a:cxn ang="0">
                    <a:pos x="740" y="1186"/>
                  </a:cxn>
                  <a:cxn ang="0">
                    <a:pos x="710" y="1116"/>
                  </a:cxn>
                  <a:cxn ang="0">
                    <a:pos x="686" y="1046"/>
                  </a:cxn>
                  <a:cxn ang="0">
                    <a:pos x="666" y="974"/>
                  </a:cxn>
                  <a:cxn ang="0">
                    <a:pos x="652" y="902"/>
                  </a:cxn>
                  <a:cxn ang="0">
                    <a:pos x="644" y="828"/>
                  </a:cxn>
                  <a:cxn ang="0">
                    <a:pos x="640" y="754"/>
                  </a:cxn>
                  <a:cxn ang="0">
                    <a:pos x="644" y="678"/>
                  </a:cxn>
                  <a:cxn ang="0">
                    <a:pos x="654" y="604"/>
                  </a:cxn>
                  <a:cxn ang="0">
                    <a:pos x="668" y="530"/>
                  </a:cxn>
                  <a:cxn ang="0">
                    <a:pos x="690" y="458"/>
                  </a:cxn>
                  <a:cxn ang="0">
                    <a:pos x="500" y="0"/>
                  </a:cxn>
                  <a:cxn ang="0">
                    <a:pos x="80" y="260"/>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660" y="2052"/>
                    </a:lnTo>
                    <a:lnTo>
                      <a:pt x="544" y="1574"/>
                    </a:lnTo>
                    <a:lnTo>
                      <a:pt x="790" y="1554"/>
                    </a:lnTo>
                    <a:lnTo>
                      <a:pt x="1036" y="1536"/>
                    </a:lnTo>
                    <a:lnTo>
                      <a:pt x="1036" y="1536"/>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chemeClr val="accent5"/>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sp>
            <p:nvSpPr>
              <p:cNvPr id="56" name="Freeform 7"/>
              <p:cNvSpPr>
                <a:spLocks/>
              </p:cNvSpPr>
              <p:nvPr/>
            </p:nvSpPr>
            <p:spPr bwMode="auto">
              <a:xfrm>
                <a:off x="5235575" y="3257550"/>
                <a:ext cx="1835150" cy="2844800"/>
              </a:xfrm>
              <a:custGeom>
                <a:avLst/>
                <a:gdLst/>
                <a:ahLst/>
                <a:cxnLst>
                  <a:cxn ang="0">
                    <a:pos x="492" y="1792"/>
                  </a:cxn>
                  <a:cxn ang="0">
                    <a:pos x="592" y="1714"/>
                  </a:cxn>
                  <a:cxn ang="0">
                    <a:pos x="684" y="1630"/>
                  </a:cxn>
                  <a:cxn ang="0">
                    <a:pos x="770" y="1538"/>
                  </a:cxn>
                  <a:cxn ang="0">
                    <a:pos x="846" y="1440"/>
                  </a:cxn>
                  <a:cxn ang="0">
                    <a:pos x="916" y="1338"/>
                  </a:cxn>
                  <a:cxn ang="0">
                    <a:pos x="976" y="1230"/>
                  </a:cxn>
                  <a:cxn ang="0">
                    <a:pos x="1030" y="1118"/>
                  </a:cxn>
                  <a:cxn ang="0">
                    <a:pos x="1074" y="1002"/>
                  </a:cxn>
                  <a:cxn ang="0">
                    <a:pos x="1108" y="884"/>
                  </a:cxn>
                  <a:cxn ang="0">
                    <a:pos x="1134" y="762"/>
                  </a:cxn>
                  <a:cxn ang="0">
                    <a:pos x="1150" y="636"/>
                  </a:cxn>
                  <a:cxn ang="0">
                    <a:pos x="1156" y="510"/>
                  </a:cxn>
                  <a:cxn ang="0">
                    <a:pos x="1152" y="384"/>
                  </a:cxn>
                  <a:cxn ang="0">
                    <a:pos x="1138" y="256"/>
                  </a:cxn>
                  <a:cxn ang="0">
                    <a:pos x="1114" y="128"/>
                  </a:cxn>
                  <a:cxn ang="0">
                    <a:pos x="1078" y="0"/>
                  </a:cxn>
                  <a:cxn ang="0">
                    <a:pos x="890" y="456"/>
                  </a:cxn>
                  <a:cxn ang="0">
                    <a:pos x="470" y="198"/>
                  </a:cxn>
                  <a:cxn ang="0">
                    <a:pos x="468" y="198"/>
                  </a:cxn>
                  <a:cxn ang="0">
                    <a:pos x="490" y="274"/>
                  </a:cxn>
                  <a:cxn ang="0">
                    <a:pos x="506" y="352"/>
                  </a:cxn>
                  <a:cxn ang="0">
                    <a:pos x="514" y="428"/>
                  </a:cxn>
                  <a:cxn ang="0">
                    <a:pos x="516" y="504"/>
                  </a:cxn>
                  <a:cxn ang="0">
                    <a:pos x="512" y="580"/>
                  </a:cxn>
                  <a:cxn ang="0">
                    <a:pos x="502" y="656"/>
                  </a:cxn>
                  <a:cxn ang="0">
                    <a:pos x="488" y="728"/>
                  </a:cxn>
                  <a:cxn ang="0">
                    <a:pos x="466" y="800"/>
                  </a:cxn>
                  <a:cxn ang="0">
                    <a:pos x="440" y="870"/>
                  </a:cxn>
                  <a:cxn ang="0">
                    <a:pos x="408" y="938"/>
                  </a:cxn>
                  <a:cxn ang="0">
                    <a:pos x="372" y="1002"/>
                  </a:cxn>
                  <a:cxn ang="0">
                    <a:pos x="330" y="1064"/>
                  </a:cxn>
                  <a:cxn ang="0">
                    <a:pos x="282" y="1122"/>
                  </a:cxn>
                  <a:cxn ang="0">
                    <a:pos x="232" y="1176"/>
                  </a:cxn>
                  <a:cxn ang="0">
                    <a:pos x="176" y="1228"/>
                  </a:cxn>
                  <a:cxn ang="0">
                    <a:pos x="116" y="1274"/>
                  </a:cxn>
                  <a:cxn ang="0">
                    <a:pos x="0" y="1756"/>
                  </a:cxn>
                  <a:cxn ang="0">
                    <a:pos x="492" y="1792"/>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1078" y="0"/>
                    </a:lnTo>
                    <a:lnTo>
                      <a:pt x="890" y="456"/>
                    </a:lnTo>
                    <a:lnTo>
                      <a:pt x="680" y="328"/>
                    </a:lnTo>
                    <a:lnTo>
                      <a:pt x="470" y="198"/>
                    </a:lnTo>
                    <a:lnTo>
                      <a:pt x="468"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chemeClr val="accent2"/>
              </a:solidFill>
              <a:ln w="12700" cmpd="sng">
                <a:noFill/>
                <a:prstDash val="solid"/>
                <a:round/>
                <a:headEnd/>
                <a:tailEnd/>
              </a:ln>
              <a:sp3d extrusionH="381000" prstMaterial="dkEdge">
                <a:bevelT w="139700" prst="cross"/>
                <a:extrusionClr>
                  <a:sysClr val="window" lastClr="FFFFFF">
                    <a:lumMod val="75000"/>
                  </a:sysClr>
                </a:extrusionClr>
              </a:sp3d>
            </p:spPr>
            <p:txBody>
              <a:bodyPr/>
              <a:lstStyle/>
              <a:p>
                <a:pPr>
                  <a:defRPr/>
                </a:pPr>
                <a:endParaRPr lang="en-US" kern="0" dirty="0">
                  <a:solidFill>
                    <a:sysClr val="windowText" lastClr="000000"/>
                  </a:solidFill>
                </a:endParaRPr>
              </a:p>
            </p:txBody>
          </p:sp>
        </p:grpSp>
        <p:sp>
          <p:nvSpPr>
            <p:cNvPr id="47" name="TextBox 46"/>
            <p:cNvSpPr txBox="1"/>
            <p:nvPr/>
          </p:nvSpPr>
          <p:spPr>
            <a:xfrm>
              <a:off x="6315051" y="1653440"/>
              <a:ext cx="1881544" cy="830997"/>
            </a:xfrm>
            <a:prstGeom prst="rect">
              <a:avLst/>
            </a:prstGeom>
            <a:noFill/>
          </p:spPr>
          <p:txBody>
            <a:bodyPr wrap="square" rtlCol="0">
              <a:spAutoFit/>
            </a:bodyPr>
            <a:lstStyle/>
            <a:p>
              <a:pPr algn="r"/>
              <a:r>
                <a:rPr lang="en-US" sz="2400" dirty="0">
                  <a:solidFill>
                    <a:srgbClr val="002D5C"/>
                  </a:solidFill>
                </a:rPr>
                <a:t>Survey your students</a:t>
              </a:r>
            </a:p>
          </p:txBody>
        </p:sp>
        <p:sp>
          <p:nvSpPr>
            <p:cNvPr id="48" name="TextBox 47"/>
            <p:cNvSpPr txBox="1"/>
            <p:nvPr/>
          </p:nvSpPr>
          <p:spPr>
            <a:xfrm>
              <a:off x="901761" y="1525842"/>
              <a:ext cx="2739940" cy="461665"/>
            </a:xfrm>
            <a:prstGeom prst="rect">
              <a:avLst/>
            </a:prstGeom>
            <a:noFill/>
          </p:spPr>
          <p:txBody>
            <a:bodyPr wrap="square" rtlCol="0">
              <a:spAutoFit/>
            </a:bodyPr>
            <a:lstStyle/>
            <a:p>
              <a:r>
                <a:rPr lang="en-US" sz="2400" dirty="0">
                  <a:solidFill>
                    <a:srgbClr val="002D5C"/>
                  </a:solidFill>
                </a:rPr>
                <a:t>Inform the campus</a:t>
              </a:r>
            </a:p>
          </p:txBody>
        </p:sp>
        <p:sp>
          <p:nvSpPr>
            <p:cNvPr id="49" name="TextBox 48"/>
            <p:cNvSpPr txBox="1"/>
            <p:nvPr/>
          </p:nvSpPr>
          <p:spPr>
            <a:xfrm>
              <a:off x="7255823" y="3835370"/>
              <a:ext cx="1777052" cy="1200329"/>
            </a:xfrm>
            <a:prstGeom prst="rect">
              <a:avLst/>
            </a:prstGeom>
            <a:noFill/>
          </p:spPr>
          <p:txBody>
            <a:bodyPr wrap="square" rtlCol="0">
              <a:spAutoFit/>
            </a:bodyPr>
            <a:lstStyle/>
            <a:p>
              <a:r>
                <a:rPr lang="en-US" sz="2400" dirty="0">
                  <a:solidFill>
                    <a:srgbClr val="002D5C"/>
                  </a:solidFill>
                </a:rPr>
                <a:t>Review and share the results</a:t>
              </a:r>
            </a:p>
          </p:txBody>
        </p:sp>
        <p:sp>
          <p:nvSpPr>
            <p:cNvPr id="50" name="TextBox 49"/>
            <p:cNvSpPr txBox="1"/>
            <p:nvPr/>
          </p:nvSpPr>
          <p:spPr>
            <a:xfrm>
              <a:off x="3753359" y="5634361"/>
              <a:ext cx="2400016" cy="461665"/>
            </a:xfrm>
            <a:prstGeom prst="rect">
              <a:avLst/>
            </a:prstGeom>
            <a:noFill/>
          </p:spPr>
          <p:txBody>
            <a:bodyPr wrap="none" rtlCol="0">
              <a:spAutoFit/>
            </a:bodyPr>
            <a:lstStyle/>
            <a:p>
              <a:r>
                <a:rPr lang="en-US" sz="2400" dirty="0">
                  <a:solidFill>
                    <a:srgbClr val="002D5C"/>
                  </a:solidFill>
                </a:rPr>
                <a:t>Explore the data</a:t>
              </a:r>
            </a:p>
          </p:txBody>
        </p:sp>
        <p:sp>
          <p:nvSpPr>
            <p:cNvPr id="51" name="TextBox 50"/>
            <p:cNvSpPr txBox="1"/>
            <p:nvPr/>
          </p:nvSpPr>
          <p:spPr>
            <a:xfrm>
              <a:off x="100081" y="3291130"/>
              <a:ext cx="2134480" cy="1200329"/>
            </a:xfrm>
            <a:prstGeom prst="rect">
              <a:avLst/>
            </a:prstGeom>
            <a:noFill/>
          </p:spPr>
          <p:txBody>
            <a:bodyPr wrap="square" rtlCol="0">
              <a:spAutoFit/>
            </a:bodyPr>
            <a:lstStyle/>
            <a:p>
              <a:r>
                <a:rPr lang="en-US" sz="2400" dirty="0">
                  <a:solidFill>
                    <a:srgbClr val="002D5C"/>
                  </a:solidFill>
                </a:rPr>
                <a:t>Respond to the data with new initiatives</a:t>
              </a:r>
            </a:p>
          </p:txBody>
        </p:sp>
      </p:grpSp>
    </p:spTree>
    <p:extLst>
      <p:ext uri="{BB962C8B-B14F-4D97-AF65-F5344CB8AC3E}">
        <p14:creationId xmlns:p14="http://schemas.microsoft.com/office/powerpoint/2010/main" val="2094564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2194" y="1333633"/>
            <a:ext cx="8153400" cy="651725"/>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r>
              <a:rPr sz="3200" b="1">
                <a:solidFill>
                  <a:srgbClr val="002D5C"/>
                </a:solidFill>
                <a:latin typeface="Lato"/>
              </a:rPr>
              <a:t>Typical cycles:</a:t>
            </a:r>
          </a:p>
        </p:txBody>
      </p:sp>
      <p:sp>
        <p:nvSpPr>
          <p:cNvPr id="10" name="Text Placeholder 4"/>
          <p:cNvSpPr txBox="1">
            <a:spLocks/>
          </p:cNvSpPr>
          <p:nvPr/>
        </p:nvSpPr>
        <p:spPr>
          <a:xfrm>
            <a:off x="3039531" y="2151830"/>
            <a:ext cx="5238621" cy="657140"/>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4000">
                <a:solidFill>
                  <a:srgbClr val="002D5C"/>
                </a:solidFill>
                <a:latin typeface="Lato Black" panose="020F0502020204030203" pitchFamily="34" charset="0"/>
                <a:ea typeface="Lato Black" panose="020F0502020204030203" pitchFamily="34" charset="0"/>
                <a:cs typeface="Lato Black" panose="020F0502020204030203" pitchFamily="34" charset="0"/>
              </a:rPr>
              <a:t>Annually</a:t>
            </a:r>
          </a:p>
        </p:txBody>
      </p:sp>
      <p:sp>
        <p:nvSpPr>
          <p:cNvPr id="11" name="Text Placeholder 5"/>
          <p:cNvSpPr txBox="1">
            <a:spLocks/>
          </p:cNvSpPr>
          <p:nvPr/>
        </p:nvSpPr>
        <p:spPr>
          <a:xfrm>
            <a:off x="1126061" y="2067284"/>
            <a:ext cx="2819401" cy="1334356"/>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5400" b="1">
                <a:ln w="9525">
                  <a:solidFill>
                    <a:srgbClr val="FFFFFF"/>
                  </a:solidFill>
                  <a:prstDash val="solid"/>
                </a:ln>
                <a:solidFill>
                  <a:srgbClr val="002D5C"/>
                </a:solidFill>
                <a:effectLst>
                  <a:outerShdw blurRad="12700" dist="38100" dir="2700000" algn="tl" rotWithShape="0">
                    <a:srgbClr val="FFFFFF">
                      <a:lumMod val="50000"/>
                    </a:srgbClr>
                  </a:outerShdw>
                </a:effectLst>
                <a:latin typeface="Arial Black" panose="020B0A04020102020204" pitchFamily="34" charset="0"/>
              </a:rPr>
              <a:t>25%</a:t>
            </a:r>
          </a:p>
        </p:txBody>
      </p:sp>
      <p:sp>
        <p:nvSpPr>
          <p:cNvPr id="12" name="Text Placeholder 5"/>
          <p:cNvSpPr txBox="1">
            <a:spLocks/>
          </p:cNvSpPr>
          <p:nvPr/>
        </p:nvSpPr>
        <p:spPr>
          <a:xfrm>
            <a:off x="1126061" y="3392539"/>
            <a:ext cx="1985878" cy="901961"/>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5400" b="1">
                <a:ln w="9525">
                  <a:solidFill>
                    <a:srgbClr val="FFFFFF"/>
                  </a:solidFill>
                  <a:prstDash val="solid"/>
                </a:ln>
                <a:solidFill>
                  <a:srgbClr val="002D5C"/>
                </a:solidFill>
                <a:effectLst>
                  <a:outerShdw blurRad="12700" dist="38100" dir="2700000" algn="tl" rotWithShape="0">
                    <a:srgbClr val="FFFFFF">
                      <a:lumMod val="50000"/>
                    </a:srgbClr>
                  </a:outerShdw>
                </a:effectLst>
                <a:latin typeface="Arial Black" panose="020B0A04020102020204" pitchFamily="34" charset="0"/>
              </a:rPr>
              <a:t>50%</a:t>
            </a:r>
          </a:p>
        </p:txBody>
      </p:sp>
      <p:sp>
        <p:nvSpPr>
          <p:cNvPr id="13" name="Text Placeholder 5"/>
          <p:cNvSpPr txBox="1">
            <a:spLocks/>
          </p:cNvSpPr>
          <p:nvPr/>
        </p:nvSpPr>
        <p:spPr>
          <a:xfrm>
            <a:off x="1092194" y="4878069"/>
            <a:ext cx="1879605" cy="984048"/>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5400" b="1">
                <a:ln w="9525">
                  <a:solidFill>
                    <a:srgbClr val="FFFFFF"/>
                  </a:solidFill>
                  <a:prstDash val="solid"/>
                </a:ln>
                <a:solidFill>
                  <a:srgbClr val="002D5C"/>
                </a:solidFill>
                <a:effectLst>
                  <a:outerShdw blurRad="12700" dist="38100" dir="2700000" algn="tl" rotWithShape="0">
                    <a:srgbClr val="FFFFFF">
                      <a:lumMod val="50000"/>
                    </a:srgbClr>
                  </a:outerShdw>
                </a:effectLst>
                <a:latin typeface="Arial Black" panose="020B0A04020102020204" pitchFamily="34" charset="0"/>
              </a:rPr>
              <a:t>25%</a:t>
            </a:r>
          </a:p>
        </p:txBody>
      </p:sp>
      <p:sp>
        <p:nvSpPr>
          <p:cNvPr id="14" name="Text Placeholder 4"/>
          <p:cNvSpPr txBox="1">
            <a:spLocks/>
          </p:cNvSpPr>
          <p:nvPr/>
        </p:nvSpPr>
        <p:spPr>
          <a:xfrm>
            <a:off x="3111939" y="3483566"/>
            <a:ext cx="4217437" cy="647898"/>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4000">
                <a:solidFill>
                  <a:srgbClr val="002D5C"/>
                </a:solidFill>
                <a:latin typeface="Lato Black" panose="020F0502020204030203" pitchFamily="34" charset="0"/>
                <a:ea typeface="Lato Black" panose="020F0502020204030203" pitchFamily="34" charset="0"/>
                <a:cs typeface="Lato Black" panose="020F0502020204030203" pitchFamily="34" charset="0"/>
              </a:rPr>
              <a:t>Every other year</a:t>
            </a:r>
          </a:p>
        </p:txBody>
      </p:sp>
      <p:sp>
        <p:nvSpPr>
          <p:cNvPr id="15" name="Text Placeholder 4"/>
          <p:cNvSpPr txBox="1">
            <a:spLocks/>
          </p:cNvSpPr>
          <p:nvPr/>
        </p:nvSpPr>
        <p:spPr>
          <a:xfrm>
            <a:off x="3039532" y="4726895"/>
            <a:ext cx="5507301" cy="1288064"/>
          </a:xfrm>
          <a:prstGeom prst="rect">
            <a:avLst/>
          </a:prstGeom>
        </p:spPr>
        <p:txBody>
          <a:bodyPr/>
          <a:lstStyle>
            <a:lvl1pPr marL="0" indent="0" algn="l" defTabSz="914400" rtl="0" eaLnBrk="1" latinLnBrk="0" hangingPunct="1">
              <a:spcBef>
                <a:spcPct val="20000"/>
              </a:spcBef>
              <a:buClr>
                <a:schemeClr val="accent3"/>
              </a:buClr>
              <a:buFont typeface="Wingdings" panose="05000000000000000000" pitchFamily="2" charset="2"/>
              <a:buChar char="§"/>
              <a:defRPr lang="en-US" sz="2000" kern="1200" dirty="0">
                <a:solidFill>
                  <a:schemeClr val="accent6"/>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D5C"/>
              </a:buClr>
              <a:buFont typeface="Wingdings" panose="05000000000000000000" pitchFamily="2" charset="2"/>
              <a:buNone/>
            </a:pPr>
            <a:r>
              <a:rPr sz="4000">
                <a:solidFill>
                  <a:srgbClr val="002D5C"/>
                </a:solidFill>
                <a:latin typeface="Lato Black" panose="020F0502020204030203" pitchFamily="34" charset="0"/>
                <a:ea typeface="Lato Black" panose="020F0502020204030203" pitchFamily="34" charset="0"/>
                <a:cs typeface="Lato Black" panose="020F0502020204030203" pitchFamily="34" charset="0"/>
              </a:rPr>
              <a:t>Three or more years between surveying</a:t>
            </a:r>
          </a:p>
        </p:txBody>
      </p:sp>
    </p:spTree>
    <p:extLst>
      <p:ext uri="{BB962C8B-B14F-4D97-AF65-F5344CB8AC3E}">
        <p14:creationId xmlns:p14="http://schemas.microsoft.com/office/powerpoint/2010/main" val="111568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978971" y="2532200"/>
            <a:ext cx="6947958" cy="689070"/>
          </a:xfrm>
        </p:spPr>
        <p:txBody>
          <a:bodyPr/>
          <a:lstStyle/>
          <a:p>
            <a:r>
              <a:rPr lang="en-US" dirty="0">
                <a:latin typeface="Lato Black" panose="020F0502020204030203" pitchFamily="34" charset="0"/>
                <a:ea typeface="Lato Black" panose="020F0502020204030203" pitchFamily="34" charset="0"/>
                <a:cs typeface="Lato Black" panose="020F0502020204030203" pitchFamily="34" charset="0"/>
              </a:rPr>
              <a:t>The Case for Conducting Student Satisfaction Surveys</a:t>
            </a:r>
          </a:p>
        </p:txBody>
      </p:sp>
    </p:spTree>
    <p:extLst>
      <p:ext uri="{BB962C8B-B14F-4D97-AF65-F5344CB8AC3E}">
        <p14:creationId xmlns:p14="http://schemas.microsoft.com/office/powerpoint/2010/main" val="3113630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5975" y="2503017"/>
            <a:ext cx="6362700" cy="1420054"/>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How is it working</a:t>
            </a:r>
            <a:br>
              <a:rPr lang="en-US" dirty="0">
                <a:latin typeface="Lato Black" panose="020F0502020204030203" pitchFamily="34" charset="0"/>
                <a:ea typeface="Lato Black" panose="020F0502020204030203" pitchFamily="34" charset="0"/>
                <a:cs typeface="Lato Black" panose="020F0502020204030203" pitchFamily="34" charset="0"/>
              </a:rPr>
            </a:br>
            <a:r>
              <a:rPr lang="en-US" dirty="0">
                <a:latin typeface="Lato Black" panose="020F0502020204030203" pitchFamily="34" charset="0"/>
                <a:ea typeface="Lato Black" panose="020F0502020204030203" pitchFamily="34" charset="0"/>
                <a:cs typeface="Lato Black" panose="020F0502020204030203" pitchFamily="34" charset="0"/>
              </a:rPr>
              <a:t>for campuses?</a:t>
            </a:r>
          </a:p>
        </p:txBody>
      </p:sp>
    </p:spTree>
    <p:extLst>
      <p:ext uri="{BB962C8B-B14F-4D97-AF65-F5344CB8AC3E}">
        <p14:creationId xmlns:p14="http://schemas.microsoft.com/office/powerpoint/2010/main" val="323422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484" y="4607611"/>
            <a:ext cx="914400" cy="914400"/>
          </a:xfrm>
          <a:prstGeom prst="rect">
            <a:avLst/>
          </a:prstGeom>
        </p:spPr>
        <p:txBody>
          <a:bodyPr vert="horz" wrap="none" lIns="91440" tIns="45720" rIns="91440" bIns="45720" rtlCol="0" anchor="ctr">
            <a:noAutofit/>
          </a:bodyPr>
          <a:lstStyle/>
          <a:p>
            <a:endParaRPr lang="en-US" sz="2000" b="1" dirty="0">
              <a:solidFill>
                <a:srgbClr val="A9AD00"/>
              </a:solidFill>
              <a:latin typeface="Lato Medium" panose="020F0602020204030203" pitchFamily="34" charset="0"/>
              <a:cs typeface="Lato Medium" panose="020F0602020204030203" pitchFamily="34" charset="0"/>
            </a:endParaRPr>
          </a:p>
          <a:p>
            <a:r>
              <a:rPr lang="en-US" sz="2400" b="1" dirty="0">
                <a:solidFill>
                  <a:srgbClr val="A9AD00"/>
                </a:solidFill>
                <a:cs typeface="Lato Medium" panose="020F0602020204030203" pitchFamily="34" charset="0"/>
              </a:rPr>
              <a:t>Are able to positively  influence student satisfaction</a:t>
            </a:r>
            <a:br>
              <a:rPr lang="en-US" sz="2400" b="1" dirty="0">
                <a:solidFill>
                  <a:srgbClr val="A9AD00"/>
                </a:solidFill>
                <a:cs typeface="Lato Medium" panose="020F0602020204030203" pitchFamily="34" charset="0"/>
              </a:rPr>
            </a:br>
            <a:r>
              <a:rPr lang="en-US" sz="2400" b="1" dirty="0">
                <a:solidFill>
                  <a:srgbClr val="A9AD00"/>
                </a:solidFill>
                <a:cs typeface="Lato Medium" panose="020F0602020204030203" pitchFamily="34" charset="0"/>
              </a:rPr>
              <a:t>perceptions year over year.</a:t>
            </a:r>
          </a:p>
        </p:txBody>
      </p:sp>
      <p:sp>
        <p:nvSpPr>
          <p:cNvPr id="3" name="Text Placeholder 2"/>
          <p:cNvSpPr>
            <a:spLocks noGrp="1"/>
          </p:cNvSpPr>
          <p:nvPr>
            <p:ph type="body" sz="quarter" idx="11"/>
          </p:nvPr>
        </p:nvSpPr>
        <p:spPr>
          <a:xfrm>
            <a:off x="530484" y="1355320"/>
            <a:ext cx="7997150" cy="1117293"/>
          </a:xfrm>
        </p:spPr>
        <p:txBody>
          <a:bodyPr/>
          <a:lstStyle/>
          <a:p>
            <a:pPr algn="l"/>
            <a:r>
              <a:rPr lang="en-US" sz="3200" b="1" dirty="0">
                <a:solidFill>
                  <a:schemeClr val="accent3"/>
                </a:solidFill>
                <a:latin typeface="+mj-lt"/>
                <a:cs typeface="Lato Medium" panose="020F0602020204030203" pitchFamily="34" charset="0"/>
              </a:rPr>
              <a:t>At the institutional level, campuses who are actively working with their results:</a:t>
            </a:r>
          </a:p>
          <a:p>
            <a:endParaRPr lang="en-US" b="1" dirty="0"/>
          </a:p>
        </p:txBody>
      </p:sp>
      <p:sp>
        <p:nvSpPr>
          <p:cNvPr id="4" name="Rectangle 3"/>
          <p:cNvSpPr/>
          <p:nvPr/>
        </p:nvSpPr>
        <p:spPr>
          <a:xfrm>
            <a:off x="530484" y="2662949"/>
            <a:ext cx="8520211" cy="175432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solidFill>
                  <a:srgbClr val="002D5C"/>
                </a:solidFill>
                <a:cs typeface="Lato Medium" panose="020F0602020204030203" pitchFamily="34" charset="0"/>
              </a:rPr>
              <a:t>Taking action to improve the student experience</a:t>
            </a:r>
          </a:p>
          <a:p>
            <a:pPr marL="342900" indent="-342900">
              <a:lnSpc>
                <a:spcPct val="150000"/>
              </a:lnSpc>
              <a:buFont typeface="Arial" panose="020B0604020202020204" pitchFamily="34" charset="0"/>
              <a:buChar char="•"/>
            </a:pPr>
            <a:r>
              <a:rPr lang="en-US" sz="2400" dirty="0">
                <a:solidFill>
                  <a:srgbClr val="002D5C"/>
                </a:solidFill>
                <a:cs typeface="Lato Medium" panose="020F0602020204030203" pitchFamily="34" charset="0"/>
              </a:rPr>
              <a:t>Informing the students of the actions that have been taken</a:t>
            </a:r>
          </a:p>
          <a:p>
            <a:pPr marL="342900" indent="-342900">
              <a:lnSpc>
                <a:spcPct val="150000"/>
              </a:lnSpc>
              <a:buFont typeface="Arial" panose="020B0604020202020204" pitchFamily="34" charset="0"/>
              <a:buChar char="•"/>
            </a:pPr>
            <a:r>
              <a:rPr lang="en-US" sz="2400" dirty="0">
                <a:solidFill>
                  <a:srgbClr val="002D5C"/>
                </a:solidFill>
                <a:cs typeface="Lato Medium" panose="020F0602020204030203" pitchFamily="34" charset="0"/>
              </a:rPr>
              <a:t>Assessing student satisfaction on a regular basis</a:t>
            </a:r>
            <a:endParaRPr lang="en-US" sz="2400" b="1" dirty="0">
              <a:solidFill>
                <a:srgbClr val="A9AD00"/>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4218335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5975" y="2503017"/>
            <a:ext cx="6362700" cy="1411758"/>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National trends in student satisfaction</a:t>
            </a:r>
          </a:p>
        </p:txBody>
      </p:sp>
    </p:spTree>
    <p:extLst>
      <p:ext uri="{BB962C8B-B14F-4D97-AF65-F5344CB8AC3E}">
        <p14:creationId xmlns:p14="http://schemas.microsoft.com/office/powerpoint/2010/main" val="478545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7"/>
            <p:extLst>
              <p:ext uri="{D42A27DB-BD31-4B8C-83A1-F6EECF244321}">
                <p14:modId xmlns:p14="http://schemas.microsoft.com/office/powerpoint/2010/main" val="125148312"/>
              </p:ext>
            </p:extLst>
          </p:nvPr>
        </p:nvGraphicFramePr>
        <p:xfrm>
          <a:off x="558800" y="1943100"/>
          <a:ext cx="7950199"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32"/>
          </p:nvPr>
        </p:nvSpPr>
        <p:spPr>
          <a:xfrm>
            <a:off x="914400" y="1147188"/>
            <a:ext cx="7307263" cy="608978"/>
          </a:xfrm>
        </p:spPr>
        <p:txBody>
          <a:bodyPr/>
          <a:lstStyle/>
          <a:p>
            <a:r>
              <a:rPr lang="en-US" dirty="0"/>
              <a:t>Summary satisfaction and </a:t>
            </a:r>
            <a:br>
              <a:rPr lang="en-US" dirty="0"/>
            </a:br>
            <a:r>
              <a:rPr lang="en-US" dirty="0"/>
              <a:t>likelihood to re-enroll</a:t>
            </a:r>
          </a:p>
        </p:txBody>
      </p:sp>
      <p:sp>
        <p:nvSpPr>
          <p:cNvPr id="5" name="Text Placeholder 4"/>
          <p:cNvSpPr>
            <a:spLocks noGrp="1"/>
          </p:cNvSpPr>
          <p:nvPr>
            <p:ph type="body" sz="quarter" idx="10"/>
          </p:nvPr>
        </p:nvSpPr>
        <p:spPr/>
        <p:txBody>
          <a:bodyPr/>
          <a:lstStyle/>
          <a:p>
            <a:r>
              <a:rPr lang="en-US" dirty="0"/>
              <a:t>2017 National Student Satisfaction and Priorities Report</a:t>
            </a:r>
          </a:p>
        </p:txBody>
      </p:sp>
      <p:sp>
        <p:nvSpPr>
          <p:cNvPr id="9" name="TextBox 8"/>
          <p:cNvSpPr txBox="1"/>
          <p:nvPr/>
        </p:nvSpPr>
        <p:spPr>
          <a:xfrm>
            <a:off x="330200" y="5892800"/>
            <a:ext cx="914400" cy="914400"/>
          </a:xfrm>
          <a:prstGeom prst="rect">
            <a:avLst/>
          </a:prstGeom>
        </p:spPr>
        <p:txBody>
          <a:bodyPr vert="horz" wrap="none" lIns="91440" tIns="45720" rIns="91440" bIns="45720" rtlCol="0" anchor="ctr">
            <a:noAutofit/>
          </a:bodyPr>
          <a:lstStyle/>
          <a:p>
            <a:endParaRPr lang="en-US" sz="2000" b="1" dirty="0">
              <a:solidFill>
                <a:srgbClr val="A9AD00"/>
              </a:solidFill>
              <a:latin typeface="Lato Medium" panose="020F0602020204030203" pitchFamily="34" charset="0"/>
              <a:cs typeface="Lato Medium" panose="020F0602020204030203" pitchFamily="34" charset="0"/>
            </a:endParaRPr>
          </a:p>
        </p:txBody>
      </p:sp>
      <p:sp>
        <p:nvSpPr>
          <p:cNvPr id="10" name="TextBox 9"/>
          <p:cNvSpPr txBox="1"/>
          <p:nvPr/>
        </p:nvSpPr>
        <p:spPr>
          <a:xfrm>
            <a:off x="558800" y="6083300"/>
            <a:ext cx="914400" cy="914400"/>
          </a:xfrm>
          <a:prstGeom prst="rect">
            <a:avLst/>
          </a:prstGeom>
        </p:spPr>
        <p:txBody>
          <a:bodyPr vert="horz" wrap="none" lIns="91440" tIns="45720" rIns="91440" bIns="45720" rtlCol="0" anchor="ctr">
            <a:noAutofit/>
          </a:bodyPr>
          <a:lstStyle/>
          <a:p>
            <a:r>
              <a:rPr lang="en-US" sz="1200" dirty="0">
                <a:solidFill>
                  <a:srgbClr val="002D5C"/>
                </a:solidFill>
                <a:latin typeface="Lato Medium" panose="020F0602020204030203" pitchFamily="34" charset="0"/>
                <a:cs typeface="Lato Medium" panose="020F0602020204030203" pitchFamily="34" charset="0"/>
              </a:rPr>
              <a:t>© 2017 National Student Satisfaction and Priorities Report</a:t>
            </a:r>
            <a:br>
              <a:rPr lang="en-US" sz="1200" dirty="0">
                <a:solidFill>
                  <a:srgbClr val="002D5C"/>
                </a:solidFill>
                <a:latin typeface="Lato Medium" panose="020F0602020204030203" pitchFamily="34" charset="0"/>
                <a:cs typeface="Lato Medium" panose="020F0602020204030203" pitchFamily="34" charset="0"/>
              </a:rPr>
            </a:br>
            <a:r>
              <a:rPr lang="en-US" sz="1200" dirty="0">
                <a:solidFill>
                  <a:srgbClr val="002D5C"/>
                </a:solidFill>
                <a:latin typeface="Lato Medium" panose="020F0602020204030203" pitchFamily="34" charset="0"/>
                <a:cs typeface="Lato Medium" panose="020F0602020204030203" pitchFamily="34" charset="0"/>
              </a:rPr>
              <a:t>% of students indicating satisfied/very satisfied and probably/definitely would re-enroll </a:t>
            </a:r>
          </a:p>
        </p:txBody>
      </p:sp>
    </p:spTree>
    <p:extLst>
      <p:ext uri="{BB962C8B-B14F-4D97-AF65-F5344CB8AC3E}">
        <p14:creationId xmlns:p14="http://schemas.microsoft.com/office/powerpoint/2010/main" val="3014745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7"/>
            <p:extLst>
              <p:ext uri="{D42A27DB-BD31-4B8C-83A1-F6EECF244321}">
                <p14:modId xmlns:p14="http://schemas.microsoft.com/office/powerpoint/2010/main" val="2950899533"/>
              </p:ext>
            </p:extLst>
          </p:nvPr>
        </p:nvGraphicFramePr>
        <p:xfrm>
          <a:off x="558800" y="1943100"/>
          <a:ext cx="7950199"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32"/>
          </p:nvPr>
        </p:nvSpPr>
        <p:spPr>
          <a:xfrm>
            <a:off x="914400" y="1147188"/>
            <a:ext cx="7307263" cy="608978"/>
          </a:xfrm>
        </p:spPr>
        <p:txBody>
          <a:bodyPr/>
          <a:lstStyle/>
          <a:p>
            <a:r>
              <a:rPr lang="en-US" dirty="0"/>
              <a:t>I am able to register for classes with few conflicts. </a:t>
            </a:r>
          </a:p>
        </p:txBody>
      </p:sp>
      <p:sp>
        <p:nvSpPr>
          <p:cNvPr id="5" name="Text Placeholder 4"/>
          <p:cNvSpPr>
            <a:spLocks noGrp="1"/>
          </p:cNvSpPr>
          <p:nvPr>
            <p:ph type="body" sz="quarter" idx="10"/>
          </p:nvPr>
        </p:nvSpPr>
        <p:spPr/>
        <p:txBody>
          <a:bodyPr/>
          <a:lstStyle/>
          <a:p>
            <a:r>
              <a:rPr lang="en-US" dirty="0"/>
              <a:t>2017 National Student Satisfaction and Priorities Report</a:t>
            </a:r>
          </a:p>
        </p:txBody>
      </p:sp>
      <p:sp>
        <p:nvSpPr>
          <p:cNvPr id="9" name="TextBox 8"/>
          <p:cNvSpPr txBox="1"/>
          <p:nvPr/>
        </p:nvSpPr>
        <p:spPr>
          <a:xfrm>
            <a:off x="330200" y="5892800"/>
            <a:ext cx="914400" cy="914400"/>
          </a:xfrm>
          <a:prstGeom prst="rect">
            <a:avLst/>
          </a:prstGeom>
        </p:spPr>
        <p:txBody>
          <a:bodyPr vert="horz" wrap="none" lIns="91440" tIns="45720" rIns="91440" bIns="45720" rtlCol="0" anchor="ctr">
            <a:noAutofit/>
          </a:bodyPr>
          <a:lstStyle/>
          <a:p>
            <a:endParaRPr lang="en-US" sz="2000" b="1" cap="none" dirty="0">
              <a:solidFill>
                <a:schemeClr val="accent1"/>
              </a:solidFill>
              <a:latin typeface="Lato Medium" panose="020F0602020204030203" pitchFamily="34" charset="0"/>
              <a:cs typeface="Lato Medium" panose="020F0602020204030203" pitchFamily="34" charset="0"/>
            </a:endParaRPr>
          </a:p>
        </p:txBody>
      </p:sp>
      <p:sp>
        <p:nvSpPr>
          <p:cNvPr id="10" name="TextBox 9"/>
          <p:cNvSpPr txBox="1"/>
          <p:nvPr/>
        </p:nvSpPr>
        <p:spPr>
          <a:xfrm>
            <a:off x="558800" y="6083300"/>
            <a:ext cx="914400" cy="914400"/>
          </a:xfrm>
          <a:prstGeom prst="rect">
            <a:avLst/>
          </a:prstGeom>
        </p:spPr>
        <p:txBody>
          <a:bodyPr vert="horz" wrap="none" lIns="91440" tIns="45720" rIns="91440" bIns="45720" rtlCol="0" anchor="ctr">
            <a:noAutofit/>
          </a:bodyPr>
          <a:lstStyle/>
          <a:p>
            <a:r>
              <a:rPr lang="en-US" sz="1200" cap="none" dirty="0">
                <a:latin typeface="Lato Medium" panose="020F0602020204030203" pitchFamily="34" charset="0"/>
                <a:cs typeface="Lato Medium" panose="020F0602020204030203" pitchFamily="34" charset="0"/>
              </a:rPr>
              <a:t>© 2017 National Student Satisfaction and Priorities Report</a:t>
            </a:r>
            <a:br>
              <a:rPr lang="en-US" sz="1200" cap="none" dirty="0">
                <a:latin typeface="Lato Medium" panose="020F0602020204030203" pitchFamily="34" charset="0"/>
                <a:cs typeface="Lato Medium" panose="020F0602020204030203" pitchFamily="34" charset="0"/>
              </a:rPr>
            </a:br>
            <a:r>
              <a:rPr lang="en-US" sz="1200" cap="none" dirty="0">
                <a:latin typeface="Lato Medium" panose="020F0602020204030203" pitchFamily="34" charset="0"/>
                <a:cs typeface="Lato Medium" panose="020F0602020204030203" pitchFamily="34" charset="0"/>
              </a:rPr>
              <a:t>% of students indicating important/very important and satisfied/very satisfied</a:t>
            </a:r>
          </a:p>
        </p:txBody>
      </p:sp>
    </p:spTree>
    <p:extLst>
      <p:ext uri="{BB962C8B-B14F-4D97-AF65-F5344CB8AC3E}">
        <p14:creationId xmlns:p14="http://schemas.microsoft.com/office/powerpoint/2010/main" val="2327963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3" y="2074302"/>
            <a:ext cx="7786805" cy="2862322"/>
          </a:xfrm>
          <a:prstGeom prst="rect">
            <a:avLst/>
          </a:prstGeom>
        </p:spPr>
        <p:txBody>
          <a:bodyPr wrap="square">
            <a:spAutoFit/>
          </a:bodyPr>
          <a:lstStyle/>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Analyze the data sliced by program/major to see where this item is more or less of an issue.</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Track and identify which classes are in high-demand.</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Determine what types of conflicts students are facing (prerequisites, timing, etc.).</a:t>
            </a:r>
          </a:p>
          <a:p>
            <a:pPr marL="342900" indent="-342900">
              <a:lnSpc>
                <a:spcPct val="115000"/>
              </a:lnSpc>
              <a:spcBef>
                <a:spcPct val="20000"/>
              </a:spcBef>
              <a:buClr>
                <a:srgbClr val="002D5C"/>
              </a:buClr>
              <a:buFont typeface="Arial" panose="020B0604020202020204" pitchFamily="34" charset="0"/>
              <a:buChar char="•"/>
            </a:pPr>
            <a:endParaRPr lang="en-US" sz="2400" dirty="0">
              <a:solidFill>
                <a:srgbClr val="002D5C"/>
              </a:solidFill>
            </a:endParaRPr>
          </a:p>
        </p:txBody>
      </p:sp>
      <p:sp>
        <p:nvSpPr>
          <p:cNvPr id="3" name="Rectangle 2"/>
          <p:cNvSpPr/>
          <p:nvPr/>
        </p:nvSpPr>
        <p:spPr>
          <a:xfrm>
            <a:off x="905933" y="1255544"/>
            <a:ext cx="7586134" cy="584775"/>
          </a:xfrm>
          <a:prstGeom prst="rect">
            <a:avLst/>
          </a:prstGeom>
        </p:spPr>
        <p:txBody>
          <a:bodyPr wrap="square">
            <a:spAutoFit/>
          </a:bodyPr>
          <a:lstStyle/>
          <a:p>
            <a:r>
              <a:rPr lang="en-US" sz="3200" b="1" dirty="0">
                <a:solidFill>
                  <a:srgbClr val="002D5C"/>
                </a:solidFill>
              </a:rPr>
              <a:t>Potential ways to respond to this item: </a:t>
            </a:r>
          </a:p>
        </p:txBody>
      </p:sp>
    </p:spTree>
    <p:extLst>
      <p:ext uri="{BB962C8B-B14F-4D97-AF65-F5344CB8AC3E}">
        <p14:creationId xmlns:p14="http://schemas.microsoft.com/office/powerpoint/2010/main" val="3253330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7"/>
            <p:extLst>
              <p:ext uri="{D42A27DB-BD31-4B8C-83A1-F6EECF244321}">
                <p14:modId xmlns:p14="http://schemas.microsoft.com/office/powerpoint/2010/main" val="226828911"/>
              </p:ext>
            </p:extLst>
          </p:nvPr>
        </p:nvGraphicFramePr>
        <p:xfrm>
          <a:off x="558800" y="1943100"/>
          <a:ext cx="7950199"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32"/>
          </p:nvPr>
        </p:nvSpPr>
        <p:spPr>
          <a:xfrm>
            <a:off x="914400" y="1147188"/>
            <a:ext cx="7307263" cy="608978"/>
          </a:xfrm>
        </p:spPr>
        <p:txBody>
          <a:bodyPr/>
          <a:lstStyle/>
          <a:p>
            <a:r>
              <a:rPr lang="en-US" dirty="0"/>
              <a:t>The personnel involved in registration are helpful. </a:t>
            </a:r>
          </a:p>
        </p:txBody>
      </p:sp>
      <p:sp>
        <p:nvSpPr>
          <p:cNvPr id="5" name="Text Placeholder 4"/>
          <p:cNvSpPr>
            <a:spLocks noGrp="1"/>
          </p:cNvSpPr>
          <p:nvPr>
            <p:ph type="body" sz="quarter" idx="10"/>
          </p:nvPr>
        </p:nvSpPr>
        <p:spPr/>
        <p:txBody>
          <a:bodyPr/>
          <a:lstStyle/>
          <a:p>
            <a:r>
              <a:rPr lang="en-US" dirty="0"/>
              <a:t>2017 National Student Satisfaction and Priorities Report</a:t>
            </a:r>
          </a:p>
        </p:txBody>
      </p:sp>
      <p:sp>
        <p:nvSpPr>
          <p:cNvPr id="9" name="TextBox 8"/>
          <p:cNvSpPr txBox="1"/>
          <p:nvPr/>
        </p:nvSpPr>
        <p:spPr>
          <a:xfrm>
            <a:off x="330200" y="5892800"/>
            <a:ext cx="914400" cy="914400"/>
          </a:xfrm>
          <a:prstGeom prst="rect">
            <a:avLst/>
          </a:prstGeom>
        </p:spPr>
        <p:txBody>
          <a:bodyPr vert="horz" wrap="none" lIns="91440" tIns="45720" rIns="91440" bIns="45720" rtlCol="0" anchor="ctr">
            <a:noAutofit/>
          </a:bodyPr>
          <a:lstStyle/>
          <a:p>
            <a:endParaRPr lang="en-US" sz="2000" b="1" dirty="0">
              <a:solidFill>
                <a:srgbClr val="A9AD00"/>
              </a:solidFill>
              <a:latin typeface="Lato Medium" panose="020F0602020204030203" pitchFamily="34" charset="0"/>
              <a:cs typeface="Lato Medium" panose="020F0602020204030203" pitchFamily="34" charset="0"/>
            </a:endParaRPr>
          </a:p>
        </p:txBody>
      </p:sp>
      <p:sp>
        <p:nvSpPr>
          <p:cNvPr id="10" name="TextBox 9"/>
          <p:cNvSpPr txBox="1"/>
          <p:nvPr/>
        </p:nvSpPr>
        <p:spPr>
          <a:xfrm>
            <a:off x="558800" y="6083300"/>
            <a:ext cx="914400" cy="914400"/>
          </a:xfrm>
          <a:prstGeom prst="rect">
            <a:avLst/>
          </a:prstGeom>
        </p:spPr>
        <p:txBody>
          <a:bodyPr vert="horz" wrap="none" lIns="91440" tIns="45720" rIns="91440" bIns="45720" rtlCol="0" anchor="ctr">
            <a:noAutofit/>
          </a:bodyPr>
          <a:lstStyle/>
          <a:p>
            <a:r>
              <a:rPr lang="en-US" sz="1200" dirty="0">
                <a:solidFill>
                  <a:srgbClr val="002D5C"/>
                </a:solidFill>
                <a:latin typeface="Lato Medium" panose="020F0602020204030203" pitchFamily="34" charset="0"/>
                <a:cs typeface="Lato Medium" panose="020F0602020204030203" pitchFamily="34" charset="0"/>
              </a:rPr>
              <a:t>© 2017 National Student Satisfaction and Priorities Report</a:t>
            </a:r>
            <a:br>
              <a:rPr lang="en-US" sz="1200" dirty="0">
                <a:solidFill>
                  <a:srgbClr val="002D5C"/>
                </a:solidFill>
                <a:latin typeface="Lato Medium" panose="020F0602020204030203" pitchFamily="34" charset="0"/>
                <a:cs typeface="Lato Medium" panose="020F0602020204030203" pitchFamily="34" charset="0"/>
              </a:rPr>
            </a:br>
            <a:r>
              <a:rPr lang="en-US" sz="1200" dirty="0">
                <a:solidFill>
                  <a:srgbClr val="002D5C"/>
                </a:solidFill>
                <a:latin typeface="Lato Medium" panose="020F0602020204030203" pitchFamily="34" charset="0"/>
                <a:cs typeface="Lato Medium" panose="020F0602020204030203" pitchFamily="34" charset="0"/>
              </a:rPr>
              <a:t>% of students indicating important/very important and satisfied/very satisfied</a:t>
            </a:r>
          </a:p>
        </p:txBody>
      </p:sp>
    </p:spTree>
    <p:extLst>
      <p:ext uri="{BB962C8B-B14F-4D97-AF65-F5344CB8AC3E}">
        <p14:creationId xmlns:p14="http://schemas.microsoft.com/office/powerpoint/2010/main" val="3724553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3" y="2074302"/>
            <a:ext cx="7786805" cy="2788456"/>
          </a:xfrm>
          <a:prstGeom prst="rect">
            <a:avLst/>
          </a:prstGeom>
        </p:spPr>
        <p:txBody>
          <a:bodyPr wrap="square">
            <a:spAutoFit/>
          </a:bodyPr>
          <a:lstStyle/>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Conduct focus groups to understand what students are experiencing with the registration staff.</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Conduct customer service training with the staff.</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Look at the policies and procedures regarding registration to understand if that is the issue vs. the personnel.</a:t>
            </a:r>
            <a:endParaRPr lang="en-US" sz="2400" dirty="0">
              <a:solidFill>
                <a:srgbClr val="002D5C"/>
              </a:solidFill>
            </a:endParaRPr>
          </a:p>
        </p:txBody>
      </p:sp>
      <p:sp>
        <p:nvSpPr>
          <p:cNvPr id="3" name="Rectangle 2"/>
          <p:cNvSpPr/>
          <p:nvPr/>
        </p:nvSpPr>
        <p:spPr>
          <a:xfrm>
            <a:off x="905933" y="1255544"/>
            <a:ext cx="7586134" cy="584775"/>
          </a:xfrm>
          <a:prstGeom prst="rect">
            <a:avLst/>
          </a:prstGeom>
        </p:spPr>
        <p:txBody>
          <a:bodyPr wrap="square">
            <a:spAutoFit/>
          </a:bodyPr>
          <a:lstStyle/>
          <a:p>
            <a:r>
              <a:rPr lang="en-US" sz="3200" b="1" dirty="0">
                <a:solidFill>
                  <a:srgbClr val="002D5C"/>
                </a:solidFill>
              </a:rPr>
              <a:t>Potential ways to respond to this item: </a:t>
            </a:r>
          </a:p>
        </p:txBody>
      </p:sp>
    </p:spTree>
    <p:extLst>
      <p:ext uri="{BB962C8B-B14F-4D97-AF65-F5344CB8AC3E}">
        <p14:creationId xmlns:p14="http://schemas.microsoft.com/office/powerpoint/2010/main" val="247240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7"/>
            <p:extLst>
              <p:ext uri="{D42A27DB-BD31-4B8C-83A1-F6EECF244321}">
                <p14:modId xmlns:p14="http://schemas.microsoft.com/office/powerpoint/2010/main" val="3851434217"/>
              </p:ext>
            </p:extLst>
          </p:nvPr>
        </p:nvGraphicFramePr>
        <p:xfrm>
          <a:off x="558800" y="1943100"/>
          <a:ext cx="7950199"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32"/>
          </p:nvPr>
        </p:nvSpPr>
        <p:spPr>
          <a:xfrm>
            <a:off x="914400" y="1147188"/>
            <a:ext cx="7307263" cy="608978"/>
          </a:xfrm>
        </p:spPr>
        <p:txBody>
          <a:bodyPr/>
          <a:lstStyle/>
          <a:p>
            <a:r>
              <a:rPr lang="en-US" dirty="0"/>
              <a:t>My academic advisor is knowledgeable about requirements in my major.</a:t>
            </a:r>
          </a:p>
        </p:txBody>
      </p:sp>
      <p:sp>
        <p:nvSpPr>
          <p:cNvPr id="5" name="Text Placeholder 4"/>
          <p:cNvSpPr>
            <a:spLocks noGrp="1"/>
          </p:cNvSpPr>
          <p:nvPr>
            <p:ph type="body" sz="quarter" idx="10"/>
          </p:nvPr>
        </p:nvSpPr>
        <p:spPr/>
        <p:txBody>
          <a:bodyPr/>
          <a:lstStyle/>
          <a:p>
            <a:r>
              <a:rPr lang="en-US" dirty="0"/>
              <a:t>2017 National Student Satisfaction and Priorities Report</a:t>
            </a:r>
          </a:p>
        </p:txBody>
      </p:sp>
      <p:sp>
        <p:nvSpPr>
          <p:cNvPr id="9" name="TextBox 8"/>
          <p:cNvSpPr txBox="1"/>
          <p:nvPr/>
        </p:nvSpPr>
        <p:spPr>
          <a:xfrm>
            <a:off x="330200" y="5892800"/>
            <a:ext cx="914400" cy="914400"/>
          </a:xfrm>
          <a:prstGeom prst="rect">
            <a:avLst/>
          </a:prstGeom>
        </p:spPr>
        <p:txBody>
          <a:bodyPr vert="horz" wrap="none" lIns="91440" tIns="45720" rIns="91440" bIns="45720" rtlCol="0" anchor="ctr">
            <a:noAutofit/>
          </a:bodyPr>
          <a:lstStyle/>
          <a:p>
            <a:endParaRPr lang="en-US" sz="2000" b="1" dirty="0">
              <a:solidFill>
                <a:srgbClr val="A9AD00"/>
              </a:solidFill>
              <a:latin typeface="Lato Medium" panose="020F0602020204030203" pitchFamily="34" charset="0"/>
              <a:cs typeface="Lato Medium" panose="020F0602020204030203" pitchFamily="34" charset="0"/>
            </a:endParaRPr>
          </a:p>
        </p:txBody>
      </p:sp>
      <p:sp>
        <p:nvSpPr>
          <p:cNvPr id="10" name="TextBox 9"/>
          <p:cNvSpPr txBox="1"/>
          <p:nvPr/>
        </p:nvSpPr>
        <p:spPr>
          <a:xfrm>
            <a:off x="558800" y="6083300"/>
            <a:ext cx="914400" cy="914400"/>
          </a:xfrm>
          <a:prstGeom prst="rect">
            <a:avLst/>
          </a:prstGeom>
        </p:spPr>
        <p:txBody>
          <a:bodyPr vert="horz" wrap="none" lIns="91440" tIns="45720" rIns="91440" bIns="45720" rtlCol="0" anchor="ctr">
            <a:noAutofit/>
          </a:bodyPr>
          <a:lstStyle/>
          <a:p>
            <a:r>
              <a:rPr lang="en-US" sz="1200" dirty="0">
                <a:solidFill>
                  <a:srgbClr val="002D5C"/>
                </a:solidFill>
                <a:latin typeface="Lato Medium" panose="020F0602020204030203" pitchFamily="34" charset="0"/>
                <a:cs typeface="Lato Medium" panose="020F0602020204030203" pitchFamily="34" charset="0"/>
              </a:rPr>
              <a:t>© 2017 National Student Satisfaction and Priorities Report</a:t>
            </a:r>
            <a:br>
              <a:rPr lang="en-US" sz="1200" dirty="0">
                <a:solidFill>
                  <a:srgbClr val="002D5C"/>
                </a:solidFill>
                <a:latin typeface="Lato Medium" panose="020F0602020204030203" pitchFamily="34" charset="0"/>
                <a:cs typeface="Lato Medium" panose="020F0602020204030203" pitchFamily="34" charset="0"/>
              </a:rPr>
            </a:br>
            <a:r>
              <a:rPr lang="en-US" sz="1200" dirty="0">
                <a:solidFill>
                  <a:srgbClr val="002D5C"/>
                </a:solidFill>
                <a:latin typeface="Lato Medium" panose="020F0602020204030203" pitchFamily="34" charset="0"/>
                <a:cs typeface="Lato Medium" panose="020F0602020204030203" pitchFamily="34" charset="0"/>
              </a:rPr>
              <a:t>% of students indicating important/very important and satisfied/very satisfied</a:t>
            </a:r>
          </a:p>
        </p:txBody>
      </p:sp>
    </p:spTree>
    <p:extLst>
      <p:ext uri="{BB962C8B-B14F-4D97-AF65-F5344CB8AC3E}">
        <p14:creationId xmlns:p14="http://schemas.microsoft.com/office/powerpoint/2010/main" val="3686236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3" y="2074302"/>
            <a:ext cx="7786805" cy="3213187"/>
          </a:xfrm>
          <a:prstGeom prst="rect">
            <a:avLst/>
          </a:prstGeom>
        </p:spPr>
        <p:txBody>
          <a:bodyPr wrap="square">
            <a:spAutoFit/>
          </a:bodyPr>
          <a:lstStyle/>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Improve the resources available to advisors regarding requirements.</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Consider the processes and procedures in place for advising.</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Provide opportunities to build relationships between students and advisors to improve the overall advising relationship. </a:t>
            </a:r>
            <a:endParaRPr lang="en-US" sz="2400" dirty="0">
              <a:solidFill>
                <a:srgbClr val="002D5C"/>
              </a:solidFill>
            </a:endParaRPr>
          </a:p>
        </p:txBody>
      </p:sp>
      <p:sp>
        <p:nvSpPr>
          <p:cNvPr id="3" name="Rectangle 2"/>
          <p:cNvSpPr/>
          <p:nvPr/>
        </p:nvSpPr>
        <p:spPr>
          <a:xfrm>
            <a:off x="905933" y="1255544"/>
            <a:ext cx="7586134" cy="584775"/>
          </a:xfrm>
          <a:prstGeom prst="rect">
            <a:avLst/>
          </a:prstGeom>
        </p:spPr>
        <p:txBody>
          <a:bodyPr wrap="square">
            <a:spAutoFit/>
          </a:bodyPr>
          <a:lstStyle/>
          <a:p>
            <a:r>
              <a:rPr lang="en-US" sz="3200" b="1" dirty="0">
                <a:solidFill>
                  <a:srgbClr val="002D5C"/>
                </a:solidFill>
              </a:rPr>
              <a:t>Potential ways to respond to this item: </a:t>
            </a:r>
          </a:p>
        </p:txBody>
      </p:sp>
    </p:spTree>
    <p:extLst>
      <p:ext uri="{BB962C8B-B14F-4D97-AF65-F5344CB8AC3E}">
        <p14:creationId xmlns:p14="http://schemas.microsoft.com/office/powerpoint/2010/main" val="262053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4"/>
          <p:cNvSpPr/>
          <p:nvPr/>
        </p:nvSpPr>
        <p:spPr>
          <a:xfrm>
            <a:off x="508411" y="3807541"/>
            <a:ext cx="1928827" cy="2304655"/>
          </a:xfrm>
          <a:prstGeom prst="rect">
            <a:avLst/>
          </a:prstGeom>
          <a:solidFill>
            <a:schemeClr val="accent5"/>
          </a:solidFill>
          <a:ln>
            <a:noFill/>
          </a:ln>
          <a:effectLst/>
        </p:spPr>
        <p:txBody>
          <a:bodyPr lIns="73152" tIns="274320" rIns="73152" bIns="156464" spcCol="1270"/>
          <a:lstStyle/>
          <a:p>
            <a:pPr algn="ctr" defTabSz="977900">
              <a:lnSpc>
                <a:spcPct val="90000"/>
              </a:lnSpc>
              <a:spcAft>
                <a:spcPct val="35000"/>
              </a:spcAft>
              <a:defRPr/>
            </a:pPr>
            <a:endParaRPr lang="en-US" sz="2400" kern="0" dirty="0">
              <a:solidFill>
                <a:sysClr val="window" lastClr="FFFFFF"/>
              </a:solidFill>
            </a:endParaRPr>
          </a:p>
        </p:txBody>
      </p:sp>
      <p:sp>
        <p:nvSpPr>
          <p:cNvPr id="3" name="Round Same Side Corner Rectangle 6"/>
          <p:cNvSpPr/>
          <p:nvPr/>
        </p:nvSpPr>
        <p:spPr>
          <a:xfrm>
            <a:off x="2540206" y="3807540"/>
            <a:ext cx="2071702" cy="2304656"/>
          </a:xfrm>
          <a:prstGeom prst="rect">
            <a:avLst/>
          </a:prstGeom>
          <a:solidFill>
            <a:schemeClr val="accent2"/>
          </a:solidFill>
          <a:ln>
            <a:noFill/>
          </a:ln>
          <a:effectLst/>
        </p:spPr>
        <p:txBody>
          <a:bodyPr lIns="73152" tIns="274320" rIns="73152" bIns="156464" spcCol="1270"/>
          <a:lstStyle/>
          <a:p>
            <a:pPr algn="ctr" defTabSz="977900">
              <a:lnSpc>
                <a:spcPct val="90000"/>
              </a:lnSpc>
              <a:spcAft>
                <a:spcPct val="35000"/>
              </a:spcAft>
              <a:defRPr/>
            </a:pPr>
            <a:endParaRPr lang="en-US" sz="2400" kern="0" dirty="0">
              <a:solidFill>
                <a:sysClr val="window" lastClr="FFFFFF"/>
              </a:solidFill>
            </a:endParaRPr>
          </a:p>
        </p:txBody>
      </p:sp>
      <p:sp>
        <p:nvSpPr>
          <p:cNvPr id="4" name="Round Same Side Corner Rectangle 8"/>
          <p:cNvSpPr/>
          <p:nvPr/>
        </p:nvSpPr>
        <p:spPr bwMode="auto">
          <a:xfrm>
            <a:off x="4730530" y="3807541"/>
            <a:ext cx="1944688" cy="2304656"/>
          </a:xfrm>
          <a:prstGeom prst="rect">
            <a:avLst/>
          </a:prstGeom>
          <a:solidFill>
            <a:schemeClr val="accent1"/>
          </a:solidFill>
          <a:ln>
            <a:noFill/>
          </a:ln>
          <a:effectLst/>
        </p:spPr>
        <p:txBody>
          <a:bodyPr lIns="73152" tIns="274320" rIns="73152" bIns="156464" spcCol="1270"/>
          <a:lstStyle/>
          <a:p>
            <a:pPr algn="ctr" defTabSz="977900">
              <a:lnSpc>
                <a:spcPct val="90000"/>
              </a:lnSpc>
              <a:spcAft>
                <a:spcPct val="35000"/>
              </a:spcAft>
              <a:defRPr/>
            </a:pPr>
            <a:br>
              <a:rPr lang="en-US" sz="1000" dirty="0">
                <a:solidFill>
                  <a:prstClr val="white"/>
                </a:solidFill>
              </a:rPr>
            </a:br>
            <a:r>
              <a:rPr lang="en-US" sz="2400" dirty="0">
                <a:solidFill>
                  <a:prstClr val="white"/>
                </a:solidFill>
              </a:rPr>
              <a:t>Institutional alumni giving</a:t>
            </a:r>
            <a:br>
              <a:rPr lang="en-US" sz="2400" dirty="0">
                <a:solidFill>
                  <a:prstClr val="white"/>
                </a:solidFill>
              </a:rPr>
            </a:br>
            <a:br>
              <a:rPr lang="en-US" sz="2400" dirty="0">
                <a:solidFill>
                  <a:prstClr val="white"/>
                </a:solidFill>
              </a:rPr>
            </a:br>
            <a:r>
              <a:rPr lang="en-US" sz="2400" dirty="0">
                <a:solidFill>
                  <a:prstClr val="white"/>
                </a:solidFill>
              </a:rPr>
              <a:t>(higher)</a:t>
            </a:r>
          </a:p>
          <a:p>
            <a:pPr algn="ctr" defTabSz="977900">
              <a:lnSpc>
                <a:spcPct val="90000"/>
              </a:lnSpc>
              <a:spcAft>
                <a:spcPct val="35000"/>
              </a:spcAft>
              <a:defRPr/>
            </a:pPr>
            <a:endParaRPr lang="en-US" sz="2400" kern="0" dirty="0">
              <a:solidFill>
                <a:sysClr val="window" lastClr="FFFFFF"/>
              </a:solidFill>
            </a:endParaRPr>
          </a:p>
        </p:txBody>
      </p:sp>
      <p:sp>
        <p:nvSpPr>
          <p:cNvPr id="5" name="Round Same Side Corner Rectangle 10"/>
          <p:cNvSpPr/>
          <p:nvPr/>
        </p:nvSpPr>
        <p:spPr>
          <a:xfrm>
            <a:off x="6763587" y="3807541"/>
            <a:ext cx="2058984" cy="2304656"/>
          </a:xfrm>
          <a:prstGeom prst="rect">
            <a:avLst/>
          </a:prstGeom>
          <a:solidFill>
            <a:schemeClr val="accent3"/>
          </a:solidFill>
          <a:ln>
            <a:noFill/>
          </a:ln>
          <a:effectLst/>
        </p:spPr>
        <p:txBody>
          <a:bodyPr lIns="73152" tIns="274320" rIns="73152" bIns="156464" spcCol="1270"/>
          <a:lstStyle/>
          <a:p>
            <a:pPr algn="ctr" defTabSz="977900">
              <a:lnSpc>
                <a:spcPct val="90000"/>
              </a:lnSpc>
              <a:spcAft>
                <a:spcPct val="35000"/>
              </a:spcAft>
              <a:defRPr/>
            </a:pPr>
            <a:br>
              <a:rPr lang="en-US" sz="900" dirty="0">
                <a:solidFill>
                  <a:prstClr val="white"/>
                </a:solidFill>
              </a:rPr>
            </a:br>
            <a:r>
              <a:rPr lang="en-US" sz="2400" dirty="0">
                <a:solidFill>
                  <a:prstClr val="white"/>
                </a:solidFill>
              </a:rPr>
              <a:t>Institutional loan default rates</a:t>
            </a:r>
            <a:br>
              <a:rPr lang="en-US" sz="2400" dirty="0">
                <a:solidFill>
                  <a:prstClr val="white"/>
                </a:solidFill>
              </a:rPr>
            </a:br>
            <a:br>
              <a:rPr lang="en-US" sz="2400" dirty="0">
                <a:solidFill>
                  <a:prstClr val="white"/>
                </a:solidFill>
              </a:rPr>
            </a:br>
            <a:r>
              <a:rPr lang="en-US" sz="2400" dirty="0">
                <a:solidFill>
                  <a:prstClr val="white"/>
                </a:solidFill>
              </a:rPr>
              <a:t>(lower)</a:t>
            </a:r>
          </a:p>
          <a:p>
            <a:pPr algn="ctr" defTabSz="977900">
              <a:lnSpc>
                <a:spcPct val="90000"/>
              </a:lnSpc>
              <a:spcAft>
                <a:spcPct val="35000"/>
              </a:spcAft>
              <a:defRPr/>
            </a:pPr>
            <a:r>
              <a:rPr lang="en-US" sz="2400" kern="0" dirty="0">
                <a:solidFill>
                  <a:sysClr val="window" lastClr="FFFFFF"/>
                </a:solidFill>
              </a:rPr>
              <a:t> </a:t>
            </a:r>
          </a:p>
        </p:txBody>
      </p:sp>
      <p:sp>
        <p:nvSpPr>
          <p:cNvPr id="6" name="Rectangle 5"/>
          <p:cNvSpPr/>
          <p:nvPr/>
        </p:nvSpPr>
        <p:spPr>
          <a:xfrm>
            <a:off x="2540206" y="4147850"/>
            <a:ext cx="2018566" cy="1569660"/>
          </a:xfrm>
          <a:prstGeom prst="rect">
            <a:avLst/>
          </a:prstGeom>
        </p:spPr>
        <p:txBody>
          <a:bodyPr wrap="square">
            <a:spAutoFit/>
          </a:bodyPr>
          <a:lstStyle/>
          <a:p>
            <a:pPr algn="ctr"/>
            <a:r>
              <a:rPr lang="en-US" sz="2400" dirty="0">
                <a:solidFill>
                  <a:prstClr val="white"/>
                </a:solidFill>
              </a:rPr>
              <a:t>Institutional graduation rates</a:t>
            </a:r>
            <a:br>
              <a:rPr lang="en-US" sz="2400" dirty="0">
                <a:solidFill>
                  <a:prstClr val="white"/>
                </a:solidFill>
              </a:rPr>
            </a:br>
            <a:r>
              <a:rPr lang="en-US" sz="2400" dirty="0">
                <a:solidFill>
                  <a:prstClr val="white"/>
                </a:solidFill>
              </a:rPr>
              <a:t>(higher)</a:t>
            </a:r>
          </a:p>
        </p:txBody>
      </p:sp>
      <p:sp>
        <p:nvSpPr>
          <p:cNvPr id="7" name="TextBox 6"/>
          <p:cNvSpPr txBox="1"/>
          <p:nvPr/>
        </p:nvSpPr>
        <p:spPr>
          <a:xfrm>
            <a:off x="571471" y="6173213"/>
            <a:ext cx="8115329" cy="558585"/>
          </a:xfrm>
          <a:prstGeom prst="rect">
            <a:avLst/>
          </a:prstGeom>
        </p:spPr>
        <p:txBody>
          <a:bodyPr vert="horz" wrap="none" lIns="91440" tIns="45720" rIns="91440" bIns="45720" rtlCol="0" anchor="ctr">
            <a:noAutofit/>
          </a:bodyPr>
          <a:lstStyle/>
          <a:p>
            <a:r>
              <a:rPr lang="en-US" sz="2000" b="1" dirty="0">
                <a:solidFill>
                  <a:schemeClr val="accent3"/>
                </a:solidFill>
                <a:latin typeface="Lato Medium" panose="020F0602020204030203" pitchFamily="34" charset="0"/>
                <a:cs typeface="Lato Medium" panose="020F0602020204030203" pitchFamily="34" charset="0"/>
              </a:rPr>
              <a:t>Learn more here: www.RuffaloNL.com/benchmark</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616"/>
          <a:stretch/>
        </p:blipFill>
        <p:spPr>
          <a:xfrm>
            <a:off x="4837483" y="1983617"/>
            <a:ext cx="1751802" cy="1714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4606" r="14190"/>
          <a:stretch/>
        </p:blipFill>
        <p:spPr>
          <a:xfrm>
            <a:off x="6901302" y="1983617"/>
            <a:ext cx="1741513" cy="1698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06" r="56784"/>
          <a:stretch/>
        </p:blipFill>
        <p:spPr>
          <a:xfrm>
            <a:off x="620865" y="2015770"/>
            <a:ext cx="1703916" cy="1660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4138" r="347"/>
          <a:stretch/>
        </p:blipFill>
        <p:spPr>
          <a:xfrm>
            <a:off x="2675133" y="1969154"/>
            <a:ext cx="1748712" cy="1727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08412" y="4170682"/>
            <a:ext cx="1928823" cy="1569660"/>
          </a:xfrm>
          <a:prstGeom prst="rect">
            <a:avLst/>
          </a:prstGeom>
        </p:spPr>
        <p:txBody>
          <a:bodyPr wrap="square">
            <a:spAutoFit/>
          </a:bodyPr>
          <a:lstStyle/>
          <a:p>
            <a:pPr algn="ctr"/>
            <a:r>
              <a:rPr lang="en-US" sz="2400" dirty="0">
                <a:solidFill>
                  <a:prstClr val="white"/>
                </a:solidFill>
              </a:rPr>
              <a:t>Individual student retention</a:t>
            </a:r>
            <a:br>
              <a:rPr lang="en-US" sz="2400" dirty="0">
                <a:solidFill>
                  <a:prstClr val="white"/>
                </a:solidFill>
              </a:rPr>
            </a:br>
            <a:r>
              <a:rPr lang="en-US" sz="2400" dirty="0">
                <a:solidFill>
                  <a:prstClr val="white"/>
                </a:solidFill>
              </a:rPr>
              <a:t> (higher)</a:t>
            </a:r>
          </a:p>
        </p:txBody>
      </p:sp>
      <p:sp>
        <p:nvSpPr>
          <p:cNvPr id="13" name="Rectangle 12"/>
          <p:cNvSpPr/>
          <p:nvPr/>
        </p:nvSpPr>
        <p:spPr>
          <a:xfrm>
            <a:off x="508411" y="1239610"/>
            <a:ext cx="6627339" cy="584775"/>
          </a:xfrm>
          <a:prstGeom prst="rect">
            <a:avLst/>
          </a:prstGeom>
        </p:spPr>
        <p:txBody>
          <a:bodyPr wrap="square">
            <a:spAutoFit/>
          </a:bodyPr>
          <a:lstStyle/>
          <a:p>
            <a:pPr>
              <a:spcBef>
                <a:spcPct val="20000"/>
              </a:spcBef>
              <a:buClr>
                <a:schemeClr val="accent3"/>
              </a:buClr>
            </a:pPr>
            <a:r>
              <a:rPr lang="en-US" sz="3200" b="1" dirty="0">
                <a:latin typeface="+mj-lt"/>
              </a:rPr>
              <a:t>Student satisfaction is linked with:</a:t>
            </a:r>
          </a:p>
        </p:txBody>
      </p:sp>
    </p:spTree>
    <p:extLst>
      <p:ext uri="{BB962C8B-B14F-4D97-AF65-F5344CB8AC3E}">
        <p14:creationId xmlns:p14="http://schemas.microsoft.com/office/powerpoint/2010/main" val="7819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7"/>
            <p:extLst>
              <p:ext uri="{D42A27DB-BD31-4B8C-83A1-F6EECF244321}">
                <p14:modId xmlns:p14="http://schemas.microsoft.com/office/powerpoint/2010/main" val="1012915990"/>
              </p:ext>
            </p:extLst>
          </p:nvPr>
        </p:nvGraphicFramePr>
        <p:xfrm>
          <a:off x="558800" y="1943100"/>
          <a:ext cx="7950199"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32"/>
          </p:nvPr>
        </p:nvSpPr>
        <p:spPr>
          <a:xfrm>
            <a:off x="914400" y="1147188"/>
            <a:ext cx="7307263" cy="608978"/>
          </a:xfrm>
        </p:spPr>
        <p:txBody>
          <a:bodyPr/>
          <a:lstStyle/>
          <a:p>
            <a:r>
              <a:rPr lang="en-US" dirty="0"/>
              <a:t>I seldom get the run-around when seeking information on this campus.</a:t>
            </a:r>
          </a:p>
        </p:txBody>
      </p:sp>
      <p:sp>
        <p:nvSpPr>
          <p:cNvPr id="5" name="Text Placeholder 4"/>
          <p:cNvSpPr>
            <a:spLocks noGrp="1"/>
          </p:cNvSpPr>
          <p:nvPr>
            <p:ph type="body" sz="quarter" idx="10"/>
          </p:nvPr>
        </p:nvSpPr>
        <p:spPr/>
        <p:txBody>
          <a:bodyPr/>
          <a:lstStyle/>
          <a:p>
            <a:r>
              <a:rPr lang="en-US" dirty="0"/>
              <a:t>2017 National Student Satisfaction and Priorities Report</a:t>
            </a:r>
          </a:p>
        </p:txBody>
      </p:sp>
      <p:sp>
        <p:nvSpPr>
          <p:cNvPr id="9" name="TextBox 8"/>
          <p:cNvSpPr txBox="1"/>
          <p:nvPr/>
        </p:nvSpPr>
        <p:spPr>
          <a:xfrm>
            <a:off x="330200" y="5892800"/>
            <a:ext cx="914400" cy="914400"/>
          </a:xfrm>
          <a:prstGeom prst="rect">
            <a:avLst/>
          </a:prstGeom>
        </p:spPr>
        <p:txBody>
          <a:bodyPr vert="horz" wrap="none" lIns="91440" tIns="45720" rIns="91440" bIns="45720" rtlCol="0" anchor="ctr">
            <a:noAutofit/>
          </a:bodyPr>
          <a:lstStyle/>
          <a:p>
            <a:endParaRPr lang="en-US" sz="2000" b="1" dirty="0">
              <a:solidFill>
                <a:srgbClr val="A9AD00"/>
              </a:solidFill>
              <a:latin typeface="Lato Medium" panose="020F0602020204030203" pitchFamily="34" charset="0"/>
              <a:cs typeface="Lato Medium" panose="020F0602020204030203" pitchFamily="34" charset="0"/>
            </a:endParaRPr>
          </a:p>
        </p:txBody>
      </p:sp>
      <p:sp>
        <p:nvSpPr>
          <p:cNvPr id="10" name="TextBox 9"/>
          <p:cNvSpPr txBox="1"/>
          <p:nvPr/>
        </p:nvSpPr>
        <p:spPr>
          <a:xfrm>
            <a:off x="558800" y="6083300"/>
            <a:ext cx="914400" cy="914400"/>
          </a:xfrm>
          <a:prstGeom prst="rect">
            <a:avLst/>
          </a:prstGeom>
        </p:spPr>
        <p:txBody>
          <a:bodyPr vert="horz" wrap="none" lIns="91440" tIns="45720" rIns="91440" bIns="45720" rtlCol="0" anchor="ctr">
            <a:noAutofit/>
          </a:bodyPr>
          <a:lstStyle/>
          <a:p>
            <a:r>
              <a:rPr lang="en-US" sz="1200" dirty="0">
                <a:solidFill>
                  <a:srgbClr val="002D5C"/>
                </a:solidFill>
                <a:latin typeface="Lato Medium" panose="020F0602020204030203" pitchFamily="34" charset="0"/>
                <a:cs typeface="Lato Medium" panose="020F0602020204030203" pitchFamily="34" charset="0"/>
              </a:rPr>
              <a:t>© 2017 National Student Satisfaction and Priorities Report</a:t>
            </a:r>
            <a:br>
              <a:rPr lang="en-US" sz="1200" dirty="0">
                <a:solidFill>
                  <a:srgbClr val="002D5C"/>
                </a:solidFill>
                <a:latin typeface="Lato Medium" panose="020F0602020204030203" pitchFamily="34" charset="0"/>
                <a:cs typeface="Lato Medium" panose="020F0602020204030203" pitchFamily="34" charset="0"/>
              </a:rPr>
            </a:br>
            <a:r>
              <a:rPr lang="en-US" sz="1200" dirty="0">
                <a:solidFill>
                  <a:srgbClr val="002D5C"/>
                </a:solidFill>
                <a:latin typeface="Lato Medium" panose="020F0602020204030203" pitchFamily="34" charset="0"/>
                <a:cs typeface="Lato Medium" panose="020F0602020204030203" pitchFamily="34" charset="0"/>
              </a:rPr>
              <a:t>% of students indicating important/very important and satisfied/very satisfied</a:t>
            </a:r>
          </a:p>
        </p:txBody>
      </p:sp>
    </p:spTree>
    <p:extLst>
      <p:ext uri="{BB962C8B-B14F-4D97-AF65-F5344CB8AC3E}">
        <p14:creationId xmlns:p14="http://schemas.microsoft.com/office/powerpoint/2010/main" val="3960707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3" y="2074302"/>
            <a:ext cx="7786805" cy="3213187"/>
          </a:xfrm>
          <a:prstGeom prst="rect">
            <a:avLst/>
          </a:prstGeom>
        </p:spPr>
        <p:txBody>
          <a:bodyPr wrap="square">
            <a:spAutoFit/>
          </a:bodyPr>
          <a:lstStyle/>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Identify what types of run-around students are experiencing.</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Consider phone, online and in-person run-around issues</a:t>
            </a:r>
            <a:endParaRPr lang="en-US" sz="1000" dirty="0">
              <a:solidFill>
                <a:srgbClr val="002D5C"/>
              </a:solidFill>
            </a:endParaRP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Examine policies and procedures for billing, dropping/adding classes, registration, etc. to remove multiple steps whenever possible.</a:t>
            </a:r>
            <a:endParaRPr lang="en-US" sz="2400" dirty="0">
              <a:solidFill>
                <a:srgbClr val="002D5C"/>
              </a:solidFill>
            </a:endParaRPr>
          </a:p>
        </p:txBody>
      </p:sp>
      <p:sp>
        <p:nvSpPr>
          <p:cNvPr id="3" name="Rectangle 2"/>
          <p:cNvSpPr/>
          <p:nvPr/>
        </p:nvSpPr>
        <p:spPr>
          <a:xfrm>
            <a:off x="905933" y="1255544"/>
            <a:ext cx="7586134" cy="584775"/>
          </a:xfrm>
          <a:prstGeom prst="rect">
            <a:avLst/>
          </a:prstGeom>
        </p:spPr>
        <p:txBody>
          <a:bodyPr wrap="square">
            <a:spAutoFit/>
          </a:bodyPr>
          <a:lstStyle/>
          <a:p>
            <a:r>
              <a:rPr lang="en-US" sz="3200" b="1" dirty="0">
                <a:solidFill>
                  <a:srgbClr val="002D5C"/>
                </a:solidFill>
              </a:rPr>
              <a:t>Potential ways to respond to this item: </a:t>
            </a:r>
          </a:p>
        </p:txBody>
      </p:sp>
    </p:spTree>
    <p:extLst>
      <p:ext uri="{BB962C8B-B14F-4D97-AF65-F5344CB8AC3E}">
        <p14:creationId xmlns:p14="http://schemas.microsoft.com/office/powerpoint/2010/main" val="2928275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61274"/>
            <a:ext cx="9144000" cy="539015"/>
          </a:xfrm>
          <a:prstGeom prst="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p:cNvSpPr txBox="1"/>
          <p:nvPr/>
        </p:nvSpPr>
        <p:spPr>
          <a:xfrm>
            <a:off x="575377" y="3516832"/>
            <a:ext cx="3503596" cy="914400"/>
          </a:xfrm>
          <a:prstGeom prst="rect">
            <a:avLst/>
          </a:prstGeom>
        </p:spPr>
        <p:txBody>
          <a:bodyPr vert="horz" wrap="none" lIns="91440" tIns="45720" rIns="91440" bIns="45720" rtlCol="0" anchor="ctr">
            <a:noAutofit/>
          </a:bodyPr>
          <a:lstStyle/>
          <a:p>
            <a:r>
              <a:rPr lang="en-US" sz="4000" b="1" dirty="0">
                <a:solidFill>
                  <a:srgbClr val="002D5C"/>
                </a:solidFill>
                <a:latin typeface="Lato Medium" panose="020F0602020204030203" pitchFamily="34" charset="0"/>
                <a:cs typeface="Lato Medium" panose="020F0602020204030203" pitchFamily="34" charset="0"/>
              </a:rPr>
              <a:t>What are the top issues</a:t>
            </a:r>
            <a:br>
              <a:rPr lang="en-US" sz="4000" b="1" dirty="0">
                <a:solidFill>
                  <a:srgbClr val="002D5C"/>
                </a:solidFill>
                <a:latin typeface="Lato Medium" panose="020F0602020204030203" pitchFamily="34" charset="0"/>
                <a:cs typeface="Lato Medium" panose="020F0602020204030203" pitchFamily="34" charset="0"/>
              </a:rPr>
            </a:br>
            <a:r>
              <a:rPr lang="en-US" sz="4000" b="1" dirty="0">
                <a:solidFill>
                  <a:srgbClr val="002D5C"/>
                </a:solidFill>
                <a:latin typeface="Lato Medium" panose="020F0602020204030203" pitchFamily="34" charset="0"/>
                <a:cs typeface="Lato Medium" panose="020F0602020204030203" pitchFamily="34" charset="0"/>
              </a:rPr>
              <a:t> on your campus?</a:t>
            </a:r>
          </a:p>
        </p:txBody>
      </p:sp>
      <p:pic>
        <p:nvPicPr>
          <p:cNvPr id="7" name="Picture 6"/>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10667" y="894212"/>
            <a:ext cx="5333333" cy="5333333"/>
          </a:xfrm>
          <a:prstGeom prst="rect">
            <a:avLst/>
          </a:prstGeom>
        </p:spPr>
      </p:pic>
    </p:spTree>
    <p:extLst>
      <p:ext uri="{BB962C8B-B14F-4D97-AF65-F5344CB8AC3E}">
        <p14:creationId xmlns:p14="http://schemas.microsoft.com/office/powerpoint/2010/main" val="3745880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5975" y="2503017"/>
            <a:ext cx="6362700" cy="1411758"/>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Resources to Support </a:t>
            </a:r>
            <a:br>
              <a:rPr lang="en-US" dirty="0">
                <a:latin typeface="Lato Black" panose="020F0502020204030203" pitchFamily="34" charset="0"/>
                <a:ea typeface="Lato Black" panose="020F0502020204030203" pitchFamily="34" charset="0"/>
                <a:cs typeface="Lato Black" panose="020F0502020204030203" pitchFamily="34" charset="0"/>
              </a:rPr>
            </a:br>
            <a:r>
              <a:rPr lang="en-US" dirty="0">
                <a:latin typeface="Lato Black" panose="020F0502020204030203" pitchFamily="34" charset="0"/>
                <a:ea typeface="Lato Black" panose="020F0502020204030203" pitchFamily="34" charset="0"/>
                <a:cs typeface="Lato Black" panose="020F0502020204030203" pitchFamily="34" charset="0"/>
              </a:rPr>
              <a:t>Your Efforts</a:t>
            </a:r>
          </a:p>
        </p:txBody>
      </p:sp>
    </p:spTree>
    <p:extLst>
      <p:ext uri="{BB962C8B-B14F-4D97-AF65-F5344CB8AC3E}">
        <p14:creationId xmlns:p14="http://schemas.microsoft.com/office/powerpoint/2010/main" val="3039528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225" y="1162672"/>
            <a:ext cx="8740775" cy="526980"/>
          </a:xfrm>
          <a:prstGeom prst="rect">
            <a:avLst/>
          </a:prstGeom>
        </p:spPr>
        <p:txBody>
          <a:bodyPr>
            <a:noAutofit/>
          </a:bodyPr>
          <a:lstStyle/>
          <a:p>
            <a:r>
              <a:rPr lang="en-US" sz="3000" b="1" dirty="0">
                <a:latin typeface="+mj-lt"/>
              </a:rPr>
              <a:t>www.RuffaloNL.com/SatisfactionSurveyTutorials</a:t>
            </a:r>
          </a:p>
        </p:txBody>
      </p:sp>
      <p:pic>
        <p:nvPicPr>
          <p:cNvPr id="3" name="Picture 2"/>
          <p:cNvPicPr>
            <a:picLocks noChangeAspect="1"/>
          </p:cNvPicPr>
          <p:nvPr/>
        </p:nvPicPr>
        <p:blipFill rotWithShape="1">
          <a:blip r:embed="rId3"/>
          <a:srcRect l="18244" t="14342" r="22222" b="-1"/>
          <a:stretch/>
        </p:blipFill>
        <p:spPr>
          <a:xfrm>
            <a:off x="1397000" y="1689651"/>
            <a:ext cx="6197600" cy="5015961"/>
          </a:xfrm>
          <a:prstGeom prst="rect">
            <a:avLst/>
          </a:prstGeom>
        </p:spPr>
      </p:pic>
    </p:spTree>
    <p:extLst>
      <p:ext uri="{BB962C8B-B14F-4D97-AF65-F5344CB8AC3E}">
        <p14:creationId xmlns:p14="http://schemas.microsoft.com/office/powerpoint/2010/main" val="3990003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72" y="2199901"/>
            <a:ext cx="3995495" cy="4016233"/>
          </a:xfrm>
          <a:prstGeom prst="rect">
            <a:avLst/>
          </a:prstGeom>
        </p:spPr>
      </p:pic>
      <p:sp>
        <p:nvSpPr>
          <p:cNvPr id="7" name="Rectangle 6"/>
          <p:cNvSpPr/>
          <p:nvPr/>
        </p:nvSpPr>
        <p:spPr>
          <a:xfrm>
            <a:off x="0" y="1364044"/>
            <a:ext cx="9144000" cy="584775"/>
          </a:xfrm>
          <a:prstGeom prst="rect">
            <a:avLst/>
          </a:prstGeom>
        </p:spPr>
        <p:txBody>
          <a:bodyPr wrap="square">
            <a:spAutoFit/>
          </a:bodyPr>
          <a:lstStyle/>
          <a:p>
            <a:pPr algn="ctr"/>
            <a:r>
              <a:rPr lang="en-US" sz="3200" b="1" dirty="0">
                <a:solidFill>
                  <a:srgbClr val="002D5C"/>
                </a:solidFill>
                <a:latin typeface="Lato Medium" panose="020F0502020204030203" pitchFamily="34" charset="0"/>
                <a:ea typeface="Lato Medium" panose="020F0502020204030203" pitchFamily="34" charset="0"/>
                <a:cs typeface="Lato Medium" panose="020F0502020204030203" pitchFamily="34" charset="0"/>
              </a:rPr>
              <a:t>Ruffalo Noel Levitz Complete Enrollment</a:t>
            </a:r>
          </a:p>
        </p:txBody>
      </p:sp>
      <p:sp>
        <p:nvSpPr>
          <p:cNvPr id="8" name="Rectangle 7"/>
          <p:cNvSpPr/>
          <p:nvPr/>
        </p:nvSpPr>
        <p:spPr>
          <a:xfrm>
            <a:off x="923639" y="2174501"/>
            <a:ext cx="4284133" cy="1200329"/>
          </a:xfrm>
          <a:prstGeom prst="rect">
            <a:avLst/>
          </a:prstGeom>
        </p:spPr>
        <p:txBody>
          <a:bodyPr wrap="square">
            <a:spAutoFit/>
          </a:bodyPr>
          <a:lstStyle/>
          <a:p>
            <a:r>
              <a:rPr lang="en-US" sz="2400" b="1" dirty="0">
                <a:solidFill>
                  <a:srgbClr val="002D5C"/>
                </a:solidFill>
              </a:rPr>
              <a:t>Identify your ideal students and engage them from </a:t>
            </a:r>
          </a:p>
          <a:p>
            <a:r>
              <a:rPr lang="en-US" sz="2400" b="1" dirty="0">
                <a:solidFill>
                  <a:srgbClr val="002D5C"/>
                </a:solidFill>
              </a:rPr>
              <a:t>search to graduation</a:t>
            </a:r>
            <a:r>
              <a:rPr lang="en-US" sz="2400" dirty="0">
                <a:solidFill>
                  <a:srgbClr val="002D5C"/>
                </a:solidFill>
              </a:rPr>
              <a:t> </a:t>
            </a:r>
          </a:p>
        </p:txBody>
      </p:sp>
      <p:sp>
        <p:nvSpPr>
          <p:cNvPr id="9" name="Rectangle 8"/>
          <p:cNvSpPr/>
          <p:nvPr/>
        </p:nvSpPr>
        <p:spPr>
          <a:xfrm>
            <a:off x="457972" y="6216134"/>
            <a:ext cx="4885267" cy="400110"/>
          </a:xfrm>
          <a:prstGeom prst="rect">
            <a:avLst/>
          </a:prstGeom>
        </p:spPr>
        <p:txBody>
          <a:bodyPr wrap="square">
            <a:spAutoFit/>
          </a:bodyPr>
          <a:lstStyle/>
          <a:p>
            <a:r>
              <a:rPr lang="en-US" sz="2000" dirty="0">
                <a:solidFill>
                  <a:srgbClr val="002D5C"/>
                </a:solidFill>
                <a:hlinkClick r:id="rId4"/>
              </a:rPr>
              <a:t>www.ruffalonl.com/completeenrollment</a:t>
            </a:r>
            <a:endParaRPr lang="en-US" sz="2000" dirty="0">
              <a:solidFill>
                <a:srgbClr val="002D5C"/>
              </a:solidFill>
            </a:endParaRPr>
          </a:p>
        </p:txBody>
      </p:sp>
      <p:sp>
        <p:nvSpPr>
          <p:cNvPr id="10"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eaLnBrk="0" fontAlgn="base" hangingPunct="0">
              <a:spcBef>
                <a:spcPct val="0"/>
              </a:spcBef>
              <a:spcAft>
                <a:spcPct val="0"/>
              </a:spcAft>
            </a:pPr>
            <a:r>
              <a:rPr lang="en-US" altLang="en-US" sz="1000">
                <a:solidFill>
                  <a:srgbClr val="002D5C"/>
                </a:solidFill>
                <a:latin typeface="Segoe UI" panose="020B0502040204020203" pitchFamily="34" charset="0"/>
                <a:cs typeface="Segoe UI" panose="020B0502040204020203" pitchFamily="34" charset="0"/>
              </a:rPr>
              <a:t>www.ruffalonl.com/completeenrollment </a:t>
            </a:r>
            <a:endParaRPr lang="en-US" altLang="en-US">
              <a:solidFill>
                <a:srgbClr val="002D5C"/>
              </a:solidFill>
              <a:latin typeface="Arial" panose="020B0604020202020204" pitchFamily="34" charset="0"/>
            </a:endParaRPr>
          </a:p>
        </p:txBody>
      </p:sp>
    </p:spTree>
    <p:extLst>
      <p:ext uri="{BB962C8B-B14F-4D97-AF65-F5344CB8AC3E}">
        <p14:creationId xmlns:p14="http://schemas.microsoft.com/office/powerpoint/2010/main" val="2017457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3" y="3382402"/>
            <a:ext cx="7786805" cy="1514261"/>
          </a:xfrm>
          <a:prstGeom prst="rect">
            <a:avLst/>
          </a:prstGeom>
        </p:spPr>
        <p:txBody>
          <a:bodyPr wrap="square">
            <a:spAutoFit/>
          </a:bodyPr>
          <a:lstStyle/>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Palm Beach Atlantic University (FL)</a:t>
            </a: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Cuyahoga Community College (OH)</a:t>
            </a:r>
          </a:p>
          <a:p>
            <a:pPr marL="342900" indent="-342900">
              <a:lnSpc>
                <a:spcPct val="115000"/>
              </a:lnSpc>
              <a:spcBef>
                <a:spcPct val="20000"/>
              </a:spcBef>
              <a:buClr>
                <a:srgbClr val="002D5C"/>
              </a:buClr>
              <a:buFont typeface="Arial" panose="020B0604020202020204" pitchFamily="34" charset="0"/>
              <a:buChar char="•"/>
            </a:pPr>
            <a:r>
              <a:rPr lang="en-US" sz="2400" b="1" dirty="0">
                <a:solidFill>
                  <a:srgbClr val="002D5C"/>
                </a:solidFill>
              </a:rPr>
              <a:t>Wright State University Main Campus (OH)</a:t>
            </a:r>
          </a:p>
        </p:txBody>
      </p:sp>
      <p:sp>
        <p:nvSpPr>
          <p:cNvPr id="4" name="TextBox 3"/>
          <p:cNvSpPr txBox="1"/>
          <p:nvPr/>
        </p:nvSpPr>
        <p:spPr>
          <a:xfrm>
            <a:off x="1028700" y="2247900"/>
            <a:ext cx="914400" cy="914400"/>
          </a:xfrm>
          <a:prstGeom prst="rect">
            <a:avLst/>
          </a:prstGeom>
        </p:spPr>
        <p:txBody>
          <a:bodyPr vert="horz" wrap="none" lIns="91440" tIns="45720" rIns="91440" bIns="45720" rtlCol="0" anchor="ctr">
            <a:noAutofit/>
          </a:bodyPr>
          <a:lstStyle/>
          <a:p>
            <a:r>
              <a:rPr lang="en-US" sz="2400" b="1" dirty="0">
                <a:solidFill>
                  <a:schemeClr val="accent1"/>
                </a:solidFill>
                <a:latin typeface="Lato Medium" panose="020F0602020204030203" pitchFamily="34" charset="0"/>
                <a:cs typeface="Lato Medium" panose="020F0602020204030203" pitchFamily="34" charset="0"/>
              </a:rPr>
              <a:t>A Webinar Featuring Three Case Study Presenters</a:t>
            </a:r>
            <a:br>
              <a:rPr lang="en-US" sz="2400" b="1" dirty="0">
                <a:solidFill>
                  <a:schemeClr val="accent1"/>
                </a:solidFill>
                <a:latin typeface="Lato Medium" panose="020F0602020204030203" pitchFamily="34" charset="0"/>
                <a:cs typeface="Lato Medium" panose="020F0602020204030203" pitchFamily="34" charset="0"/>
              </a:rPr>
            </a:br>
            <a:r>
              <a:rPr lang="en-US" sz="2400" b="1" dirty="0">
                <a:solidFill>
                  <a:schemeClr val="accent1"/>
                </a:solidFill>
                <a:latin typeface="Lato Medium" panose="020F0602020204030203" pitchFamily="34" charset="0"/>
                <a:cs typeface="Lato Medium" panose="020F0602020204030203" pitchFamily="34" charset="0"/>
              </a:rPr>
              <a:t>Tuesday, October 24, 2017 at 2:00 p.m. eastern time</a:t>
            </a:r>
            <a:endParaRPr lang="en-US" sz="2400" b="1" cap="none" dirty="0">
              <a:solidFill>
                <a:schemeClr val="accent1"/>
              </a:solidFill>
              <a:latin typeface="Lato Medium" panose="020F0602020204030203" pitchFamily="34" charset="0"/>
              <a:cs typeface="Lato Medium" panose="020F0602020204030203" pitchFamily="34" charset="0"/>
            </a:endParaRPr>
          </a:p>
        </p:txBody>
      </p:sp>
      <p:sp>
        <p:nvSpPr>
          <p:cNvPr id="5" name="Rectangle 4"/>
          <p:cNvSpPr/>
          <p:nvPr/>
        </p:nvSpPr>
        <p:spPr>
          <a:xfrm>
            <a:off x="956733" y="1001544"/>
            <a:ext cx="7586134" cy="1077218"/>
          </a:xfrm>
          <a:prstGeom prst="rect">
            <a:avLst/>
          </a:prstGeom>
        </p:spPr>
        <p:txBody>
          <a:bodyPr wrap="square">
            <a:spAutoFit/>
          </a:bodyPr>
          <a:lstStyle/>
          <a:p>
            <a:r>
              <a:rPr lang="en-US" sz="3200" b="1" dirty="0">
                <a:solidFill>
                  <a:srgbClr val="002D5C"/>
                </a:solidFill>
              </a:rPr>
              <a:t>Student Satisfaction Data: Overcoming Barriers and Facilitating Use</a:t>
            </a:r>
          </a:p>
        </p:txBody>
      </p:sp>
      <p:sp>
        <p:nvSpPr>
          <p:cNvPr id="7" name="TextBox 6"/>
          <p:cNvSpPr txBox="1"/>
          <p:nvPr/>
        </p:nvSpPr>
        <p:spPr>
          <a:xfrm>
            <a:off x="927100" y="5461000"/>
            <a:ext cx="914400" cy="914400"/>
          </a:xfrm>
          <a:prstGeom prst="rect">
            <a:avLst/>
          </a:prstGeom>
        </p:spPr>
        <p:txBody>
          <a:bodyPr vert="horz" wrap="none" lIns="91440" tIns="45720" rIns="91440" bIns="45720" rtlCol="0" anchor="ctr">
            <a:noAutofit/>
          </a:bodyPr>
          <a:lstStyle/>
          <a:p>
            <a:r>
              <a:rPr lang="en-US" sz="2000" b="1" cap="none" dirty="0">
                <a:solidFill>
                  <a:schemeClr val="accent1"/>
                </a:solidFill>
                <a:latin typeface="Lato Medium" panose="020F0602020204030203" pitchFamily="34" charset="0"/>
                <a:cs typeface="Lato Medium" panose="020F0602020204030203" pitchFamily="34" charset="0"/>
              </a:rPr>
              <a:t>Learn more and register for the FREE Webinar here:  </a:t>
            </a:r>
            <a:br>
              <a:rPr lang="en-US" sz="2000" b="1" cap="none" dirty="0">
                <a:solidFill>
                  <a:schemeClr val="accent1"/>
                </a:solidFill>
                <a:latin typeface="Lato Medium" panose="020F0602020204030203" pitchFamily="34" charset="0"/>
                <a:cs typeface="Lato Medium" panose="020F0602020204030203" pitchFamily="34" charset="0"/>
              </a:rPr>
            </a:br>
            <a:r>
              <a:rPr lang="en-US" sz="2000" b="1" cap="none" dirty="0">
                <a:solidFill>
                  <a:schemeClr val="accent1"/>
                </a:solidFill>
                <a:latin typeface="Lato Medium" panose="020F0602020204030203" pitchFamily="34" charset="0"/>
                <a:cs typeface="Lato Medium" panose="020F0602020204030203" pitchFamily="34" charset="0"/>
              </a:rPr>
              <a:t>www.RuffaloNL.com/Events</a:t>
            </a:r>
          </a:p>
        </p:txBody>
      </p:sp>
    </p:spTree>
    <p:extLst>
      <p:ext uri="{BB962C8B-B14F-4D97-AF65-F5344CB8AC3E}">
        <p14:creationId xmlns:p14="http://schemas.microsoft.com/office/powerpoint/2010/main" val="2393613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678" y="375709"/>
            <a:ext cx="5562600" cy="1470025"/>
          </a:xfrm>
        </p:spPr>
        <p:txBody>
          <a:bodyPr/>
          <a:lstStyle/>
          <a:p>
            <a:r>
              <a:rPr lang="en-US" dirty="0"/>
              <a:t>For more information, contact: </a:t>
            </a:r>
          </a:p>
        </p:txBody>
      </p:sp>
      <p:sp>
        <p:nvSpPr>
          <p:cNvPr id="3" name="Text Placeholder 2"/>
          <p:cNvSpPr>
            <a:spLocks noGrp="1"/>
          </p:cNvSpPr>
          <p:nvPr>
            <p:ph type="body" sz="quarter" idx="12"/>
          </p:nvPr>
        </p:nvSpPr>
        <p:spPr>
          <a:xfrm>
            <a:off x="2080404" y="3184509"/>
            <a:ext cx="5327561" cy="376709"/>
          </a:xfrm>
        </p:spPr>
        <p:txBody>
          <a:bodyPr/>
          <a:lstStyle/>
          <a:p>
            <a:r>
              <a:rPr lang="en-US" dirty="0"/>
              <a:t>Associate Vice President, Retention Solutions</a:t>
            </a:r>
          </a:p>
          <a:p>
            <a:r>
              <a:rPr lang="en-US" dirty="0"/>
              <a:t>Julie.Bryant@RuffaloNL.com</a:t>
            </a:r>
          </a:p>
          <a:p>
            <a:r>
              <a:rPr lang="en-US" dirty="0"/>
              <a:t>Phone: 800-876-1117</a:t>
            </a:r>
            <a:br>
              <a:rPr lang="en-US" dirty="0"/>
            </a:br>
            <a:endParaRPr lang="en-US" dirty="0"/>
          </a:p>
        </p:txBody>
      </p:sp>
      <p:sp>
        <p:nvSpPr>
          <p:cNvPr id="4" name="Text Placeholder 3"/>
          <p:cNvSpPr>
            <a:spLocks noGrp="1"/>
          </p:cNvSpPr>
          <p:nvPr>
            <p:ph type="body" sz="quarter" idx="11"/>
          </p:nvPr>
        </p:nvSpPr>
        <p:spPr>
          <a:xfrm>
            <a:off x="2080404" y="2826700"/>
            <a:ext cx="5327561" cy="1097600"/>
          </a:xfrm>
        </p:spPr>
        <p:txBody>
          <a:bodyPr/>
          <a:lstStyle/>
          <a:p>
            <a:r>
              <a:rPr lang="en-US" dirty="0"/>
              <a:t>Julie Bryant</a:t>
            </a:r>
          </a:p>
        </p:txBody>
      </p:sp>
      <p:sp>
        <p:nvSpPr>
          <p:cNvPr id="6" name="Text Placeholder 2"/>
          <p:cNvSpPr txBox="1">
            <a:spLocks/>
          </p:cNvSpPr>
          <p:nvPr/>
        </p:nvSpPr>
        <p:spPr>
          <a:xfrm>
            <a:off x="2080404" y="5391566"/>
            <a:ext cx="5327561" cy="376709"/>
          </a:xfrm>
          <a:prstGeom prst="rect">
            <a:avLst/>
          </a:prstGeom>
        </p:spPr>
        <p:txBody>
          <a:bodyPr>
            <a:noAutofit/>
          </a:bodyPr>
          <a:lstStyle>
            <a:lvl1pPr marL="0" indent="0" algn="l" defTabSz="914400" rtl="0" eaLnBrk="1" latinLnBrk="0" hangingPunct="1">
              <a:spcBef>
                <a:spcPct val="20000"/>
              </a:spcBef>
              <a:buClr>
                <a:schemeClr val="accent3"/>
              </a:buClr>
              <a:buFont typeface="Wingdings" panose="05000000000000000000" pitchFamily="2" charset="2"/>
              <a:buNone/>
              <a:defRPr lang="en-US" sz="1800" i="1" kern="1200" baseline="0">
                <a:solidFill>
                  <a:schemeClr val="bg1"/>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accent3"/>
                </a:solidFill>
              </a:rPr>
              <a:t>Senior Director, Retention Solutions</a:t>
            </a:r>
          </a:p>
          <a:p>
            <a:r>
              <a:rPr lang="fr-FR" dirty="0">
                <a:solidFill>
                  <a:schemeClr val="accent3"/>
                </a:solidFill>
              </a:rPr>
              <a:t>Shannon.Cook@RuffaloNL.com</a:t>
            </a:r>
          </a:p>
          <a:p>
            <a:r>
              <a:rPr lang="fr-FR" dirty="0">
                <a:solidFill>
                  <a:schemeClr val="accent3"/>
                </a:solidFill>
              </a:rPr>
              <a:t>Phone: 800-876-1117</a:t>
            </a:r>
            <a:br>
              <a:rPr lang="fr-FR" dirty="0">
                <a:solidFill>
                  <a:schemeClr val="accent3"/>
                </a:solidFill>
              </a:rPr>
            </a:br>
            <a:endParaRPr lang="fr-FR" dirty="0">
              <a:solidFill>
                <a:schemeClr val="accent3"/>
              </a:solidFill>
            </a:endParaRPr>
          </a:p>
        </p:txBody>
      </p:sp>
      <p:sp>
        <p:nvSpPr>
          <p:cNvPr id="7" name="Text Placeholder 3"/>
          <p:cNvSpPr txBox="1">
            <a:spLocks/>
          </p:cNvSpPr>
          <p:nvPr/>
        </p:nvSpPr>
        <p:spPr>
          <a:xfrm>
            <a:off x="2080404" y="5062332"/>
            <a:ext cx="5327561" cy="457200"/>
          </a:xfrm>
          <a:prstGeom prst="rect">
            <a:avLst/>
          </a:prstGeom>
        </p:spPr>
        <p:txBody>
          <a:bodyPr>
            <a:noAutofit/>
          </a:bodyPr>
          <a:lstStyle>
            <a:lvl1pPr marL="0" indent="0" algn="l" defTabSz="914400" rtl="0" eaLnBrk="1" latinLnBrk="0" hangingPunct="1">
              <a:spcBef>
                <a:spcPct val="20000"/>
              </a:spcBef>
              <a:buClr>
                <a:schemeClr val="accent3"/>
              </a:buClr>
              <a:buFont typeface="Wingdings" panose="05000000000000000000" pitchFamily="2" charset="2"/>
              <a:buNone/>
              <a:defRPr lang="en-US" sz="1800" kern="1200" baseline="0">
                <a:solidFill>
                  <a:schemeClr val="bg1"/>
                </a:solidFill>
                <a:latin typeface="+mn-lt"/>
                <a:ea typeface="+mn-ea"/>
                <a:cs typeface="+mn-cs"/>
              </a:defRPr>
            </a:lvl1pPr>
            <a:lvl2pPr marL="400050" indent="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Wingdings" panose="05000000000000000000" pitchFamily="2" charset="2"/>
              <a:buChar char="§"/>
              <a:defRPr sz="12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3"/>
                </a:solidFill>
              </a:rPr>
              <a:t>Shannon Cook</a:t>
            </a:r>
          </a:p>
        </p:txBody>
      </p:sp>
      <p:pic>
        <p:nvPicPr>
          <p:cNvPr id="9" name="Picture 8"/>
          <p:cNvPicPr>
            <a:picLocks noChangeAspect="1"/>
          </p:cNvPicPr>
          <p:nvPr/>
        </p:nvPicPr>
        <p:blipFill rotWithShape="1">
          <a:blip r:embed="rId3"/>
          <a:srcRect l="12186" t="9538" r="24697" b="19174"/>
          <a:stretch/>
        </p:blipFill>
        <p:spPr>
          <a:xfrm>
            <a:off x="533400" y="2203543"/>
            <a:ext cx="1394837" cy="198083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6609"/>
          <a:stretch/>
        </p:blipFill>
        <p:spPr>
          <a:xfrm>
            <a:off x="533400" y="4551298"/>
            <a:ext cx="1394837" cy="189008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533400" y="2203543"/>
            <a:ext cx="1394837" cy="1956580"/>
          </a:xfrm>
          <a:prstGeom prst="rect">
            <a:avLst/>
          </a:prstGeom>
        </p:spPr>
      </p:pic>
    </p:spTree>
    <p:extLst>
      <p:ext uri="{BB962C8B-B14F-4D97-AF65-F5344CB8AC3E}">
        <p14:creationId xmlns:p14="http://schemas.microsoft.com/office/powerpoint/2010/main" val="1683075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9653D-D991-41F1-85AF-67833493AAAB}"/>
              </a:ext>
            </a:extLst>
          </p:cNvPr>
          <p:cNvPicPr>
            <a:picLocks noChangeAspect="1"/>
          </p:cNvPicPr>
          <p:nvPr/>
        </p:nvPicPr>
        <p:blipFill rotWithShape="1">
          <a:blip r:embed="rId2">
            <a:extLst>
              <a:ext uri="{28A0092B-C50C-407E-A947-70E740481C1C}">
                <a14:useLocalDpi xmlns:a14="http://schemas.microsoft.com/office/drawing/2010/main" val="0"/>
              </a:ext>
            </a:extLst>
          </a:blip>
          <a:srcRect l="18260" r="14580" b="3"/>
          <a:stretch/>
        </p:blipFill>
        <p:spPr>
          <a:xfrm>
            <a:off x="5985164" y="629266"/>
            <a:ext cx="2530763" cy="5588653"/>
          </a:xfrm>
          <a:prstGeom prst="rect">
            <a:avLst/>
          </a:prstGeom>
          <a:effectLst/>
        </p:spPr>
      </p:pic>
      <p:sp>
        <p:nvSpPr>
          <p:cNvPr id="2" name="Title 1"/>
          <p:cNvSpPr>
            <a:spLocks noGrp="1"/>
          </p:cNvSpPr>
          <p:nvPr>
            <p:ph type="title"/>
          </p:nvPr>
        </p:nvSpPr>
        <p:spPr>
          <a:xfrm>
            <a:off x="486696" y="629266"/>
            <a:ext cx="4939869" cy="1676603"/>
          </a:xfrm>
        </p:spPr>
        <p:txBody>
          <a:bodyPr>
            <a:normAutofit/>
          </a:bodyPr>
          <a:lstStyle/>
          <a:p>
            <a:r>
              <a:rPr lang="en-US" b="1" dirty="0">
                <a:latin typeface="Calibri Light" panose="020F0302020204030204" pitchFamily="34" charset="0"/>
                <a:cs typeface="Calibri Light" panose="020F0302020204030204" pitchFamily="34" charset="0"/>
              </a:rPr>
              <a:t>Addressing Your Comments and Questions</a:t>
            </a:r>
          </a:p>
        </p:txBody>
      </p:sp>
      <p:sp>
        <p:nvSpPr>
          <p:cNvPr id="3" name="Content Placeholder 2"/>
          <p:cNvSpPr>
            <a:spLocks noGrp="1"/>
          </p:cNvSpPr>
          <p:nvPr>
            <p:ph idx="1"/>
          </p:nvPr>
        </p:nvSpPr>
        <p:spPr>
          <a:xfrm>
            <a:off x="486697" y="2438400"/>
            <a:ext cx="4939867" cy="3785419"/>
          </a:xfrm>
        </p:spPr>
        <p:txBody>
          <a:bodyPr>
            <a:normAutofit/>
          </a:bodyPr>
          <a:lstStyle/>
          <a:p>
            <a:r>
              <a:rPr lang="en-US" sz="1900" dirty="0">
                <a:latin typeface="Calibri Light" panose="020F0302020204030204" pitchFamily="34" charset="0"/>
                <a:cs typeface="Calibri Light" panose="020F0302020204030204" pitchFamily="34" charset="0"/>
              </a:rPr>
              <a:t>Questions</a:t>
            </a:r>
          </a:p>
          <a:p>
            <a:endParaRPr lang="en-US" sz="1900" dirty="0">
              <a:latin typeface="Calibri Light" panose="020F0302020204030204" pitchFamily="34" charset="0"/>
              <a:cs typeface="Calibri Light" panose="020F0302020204030204" pitchFamily="34" charset="0"/>
            </a:endParaRPr>
          </a:p>
          <a:p>
            <a:r>
              <a:rPr lang="en-US" sz="1900" dirty="0">
                <a:latin typeface="Calibri Light" panose="020F0302020204030204" pitchFamily="34" charset="0"/>
                <a:cs typeface="Calibri Light" panose="020F0302020204030204" pitchFamily="34" charset="0"/>
              </a:rPr>
              <a:t>Don’t miss our next webinar October 30 at 3.00 PM Eastern with Ellen Stolzenberg, Associate Director of the UCLA Higher Education Research Institute, as she discusses the Your First Year College Survey.  </a:t>
            </a:r>
          </a:p>
          <a:p>
            <a:endParaRPr lang="en-US" sz="1900" dirty="0">
              <a:latin typeface="Calibri Light" panose="020F0302020204030204" pitchFamily="34" charset="0"/>
              <a:cs typeface="Calibri Light" panose="020F0302020204030204" pitchFamily="34" charset="0"/>
            </a:endParaRPr>
          </a:p>
          <a:p>
            <a:r>
              <a:rPr lang="en-US" sz="1900" dirty="0">
                <a:latin typeface="Calibri Light" panose="020F0302020204030204" pitchFamily="34" charset="0"/>
                <a:cs typeface="Calibri Light" panose="020F0302020204030204" pitchFamily="34" charset="0"/>
              </a:rPr>
              <a:t>To register </a:t>
            </a:r>
            <a:r>
              <a:rPr lang="en-US" sz="1900" dirty="0">
                <a:latin typeface="Calibri Light" panose="020F0302020204030204" pitchFamily="34" charset="0"/>
                <a:cs typeface="Calibri Light" panose="020F0302020204030204" pitchFamily="34" charset="0"/>
                <a:hlinkClick r:id="rId3"/>
              </a:rPr>
              <a:t>click here </a:t>
            </a:r>
            <a:r>
              <a:rPr lang="en-US" sz="1900" dirty="0">
                <a:latin typeface="Calibri Light" panose="020F0302020204030204" pitchFamily="34" charset="0"/>
                <a:cs typeface="Calibri Light" panose="020F0302020204030204" pitchFamily="34" charset="0"/>
              </a:rPr>
              <a:t>or visit: https://register.gotowebinar.com/register/2885353093045422081</a:t>
            </a:r>
          </a:p>
          <a:p>
            <a:endParaRPr lang="en-US" sz="1900" dirty="0"/>
          </a:p>
        </p:txBody>
      </p:sp>
    </p:spTree>
    <p:extLst>
      <p:ext uri="{BB962C8B-B14F-4D97-AF65-F5344CB8AC3E}">
        <p14:creationId xmlns:p14="http://schemas.microsoft.com/office/powerpoint/2010/main" val="206156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627" y="1173753"/>
            <a:ext cx="1585858" cy="923242"/>
          </a:xfrm>
          <a:prstGeom prst="rect">
            <a:avLst/>
          </a:prstGeom>
        </p:spPr>
        <p:txBody>
          <a:bodyPr vert="horz" wrap="none" lIns="91440" tIns="45720" rIns="91440" bIns="45720" rtlCol="0" anchor="ctr">
            <a:noAutofit/>
          </a:bodyPr>
          <a:lstStyle/>
          <a:p>
            <a:r>
              <a:rPr lang="en-US" sz="3200" b="1" dirty="0">
                <a:solidFill>
                  <a:srgbClr val="002D5C"/>
                </a:solidFill>
                <a:cs typeface="Lato Medium" panose="020F0602020204030203" pitchFamily="34" charset="0"/>
              </a:rPr>
              <a:t>Retention:</a:t>
            </a:r>
          </a:p>
        </p:txBody>
      </p:sp>
      <p:pic>
        <p:nvPicPr>
          <p:cNvPr id="3" name="Picture 2"/>
          <p:cNvPicPr>
            <a:picLocks noChangeAspect="1"/>
          </p:cNvPicPr>
          <p:nvPr/>
        </p:nvPicPr>
        <p:blipFill rotWithShape="1">
          <a:blip r:embed="rId3"/>
          <a:srcRect l="30481" t="16332" r="29027" b="1710"/>
          <a:stretch/>
        </p:blipFill>
        <p:spPr>
          <a:xfrm>
            <a:off x="3248786" y="978319"/>
            <a:ext cx="2116663" cy="273420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l="34271" t="12404" r="33125" b="11433"/>
          <a:stretch/>
        </p:blipFill>
        <p:spPr>
          <a:xfrm>
            <a:off x="5808058" y="978319"/>
            <a:ext cx="2085384" cy="273420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4035" y="3982216"/>
            <a:ext cx="2248332" cy="914400"/>
          </a:xfrm>
          <a:prstGeom prst="rect">
            <a:avLst/>
          </a:prstGeom>
        </p:spPr>
        <p:txBody>
          <a:bodyPr vert="horz" wrap="none" lIns="91440" tIns="45720" rIns="91440" bIns="45720" rtlCol="0" anchor="ctr">
            <a:noAutofit/>
          </a:bodyPr>
          <a:lstStyle/>
          <a:p>
            <a:r>
              <a:rPr lang="en-US" sz="3200" b="1" dirty="0">
                <a:solidFill>
                  <a:srgbClr val="002D5C"/>
                </a:solidFill>
                <a:cs typeface="Lato Medium" panose="020F0602020204030203" pitchFamily="34" charset="0"/>
              </a:rPr>
              <a:t>Graduation</a:t>
            </a:r>
            <a:br>
              <a:rPr lang="en-US" sz="3200" b="1" dirty="0">
                <a:solidFill>
                  <a:srgbClr val="002D5C"/>
                </a:solidFill>
                <a:cs typeface="Lato Medium" panose="020F0602020204030203" pitchFamily="34" charset="0"/>
              </a:rPr>
            </a:br>
            <a:r>
              <a:rPr lang="en-US" sz="3200" b="1" dirty="0">
                <a:solidFill>
                  <a:srgbClr val="002D5C"/>
                </a:solidFill>
                <a:cs typeface="Lato Medium" panose="020F0602020204030203" pitchFamily="34" charset="0"/>
              </a:rPr>
              <a:t>Rates:</a:t>
            </a:r>
          </a:p>
        </p:txBody>
      </p:sp>
      <p:pic>
        <p:nvPicPr>
          <p:cNvPr id="6" name="Picture 5"/>
          <p:cNvPicPr>
            <a:picLocks noChangeAspect="1"/>
          </p:cNvPicPr>
          <p:nvPr/>
        </p:nvPicPr>
        <p:blipFill rotWithShape="1">
          <a:blip r:embed="rId5"/>
          <a:srcRect l="32417" t="12636" r="31250" b="3178"/>
          <a:stretch/>
        </p:blipFill>
        <p:spPr>
          <a:xfrm>
            <a:off x="4309825" y="3965955"/>
            <a:ext cx="2111248" cy="262937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77627" y="1870140"/>
            <a:ext cx="3071159" cy="1477328"/>
          </a:xfrm>
          <a:prstGeom prst="rect">
            <a:avLst/>
          </a:prstGeom>
        </p:spPr>
        <p:txBody>
          <a:bodyPr wrap="square">
            <a:spAutoFit/>
          </a:bodyPr>
          <a:lstStyle/>
          <a:p>
            <a:r>
              <a:rPr lang="en-US" dirty="0">
                <a:solidFill>
                  <a:srgbClr val="002D5C"/>
                </a:solidFill>
                <a:cs typeface="Lato Medium" panose="020F0602020204030203" pitchFamily="34" charset="0"/>
              </a:rPr>
              <a:t>Linking Student Satisfaction and Retention (2009) and</a:t>
            </a:r>
            <a:br>
              <a:rPr lang="en-US" dirty="0">
                <a:solidFill>
                  <a:srgbClr val="002D5C"/>
                </a:solidFill>
                <a:cs typeface="Lato Medium" panose="020F0602020204030203" pitchFamily="34" charset="0"/>
              </a:rPr>
            </a:br>
            <a:r>
              <a:rPr lang="en-US" dirty="0">
                <a:solidFill>
                  <a:srgbClr val="002D5C"/>
                </a:solidFill>
                <a:cs typeface="Lato Medium" panose="020F0602020204030203" pitchFamily="34" charset="0"/>
              </a:rPr>
              <a:t>Predicting Student Retention at Community Colleges (2015)</a:t>
            </a:r>
          </a:p>
        </p:txBody>
      </p:sp>
      <p:sp>
        <p:nvSpPr>
          <p:cNvPr id="8" name="Rectangle 7"/>
          <p:cNvSpPr/>
          <p:nvPr/>
        </p:nvSpPr>
        <p:spPr>
          <a:xfrm>
            <a:off x="1064035" y="4984678"/>
            <a:ext cx="3071159" cy="1200329"/>
          </a:xfrm>
          <a:prstGeom prst="rect">
            <a:avLst/>
          </a:prstGeom>
        </p:spPr>
        <p:txBody>
          <a:bodyPr wrap="square">
            <a:spAutoFit/>
          </a:bodyPr>
          <a:lstStyle/>
          <a:p>
            <a:r>
              <a:rPr lang="en-US" dirty="0">
                <a:solidFill>
                  <a:srgbClr val="002D5C"/>
                </a:solidFill>
                <a:cs typeface="Lato Medium" panose="020F0602020204030203" pitchFamily="34" charset="0"/>
              </a:rPr>
              <a:t>The Relationship of Student Satisfaction to Key</a:t>
            </a:r>
            <a:br>
              <a:rPr lang="en-US" dirty="0">
                <a:solidFill>
                  <a:srgbClr val="002D5C"/>
                </a:solidFill>
                <a:cs typeface="Lato Medium" panose="020F0602020204030203" pitchFamily="34" charset="0"/>
              </a:rPr>
            </a:br>
            <a:r>
              <a:rPr lang="en-US" dirty="0">
                <a:solidFill>
                  <a:srgbClr val="002D5C"/>
                </a:solidFill>
                <a:cs typeface="Lato Medium" panose="020F0602020204030203" pitchFamily="34" charset="0"/>
              </a:rPr>
              <a:t>Indicators for Colleges and Universities (2014)</a:t>
            </a:r>
          </a:p>
        </p:txBody>
      </p:sp>
      <p:sp>
        <p:nvSpPr>
          <p:cNvPr id="9" name="Rectangle 8"/>
          <p:cNvSpPr/>
          <p:nvPr/>
        </p:nvSpPr>
        <p:spPr>
          <a:xfrm>
            <a:off x="177627" y="6454696"/>
            <a:ext cx="4572000" cy="369332"/>
          </a:xfrm>
          <a:prstGeom prst="rect">
            <a:avLst/>
          </a:prstGeom>
        </p:spPr>
        <p:txBody>
          <a:bodyPr>
            <a:spAutoFit/>
          </a:bodyPr>
          <a:lstStyle/>
          <a:p>
            <a:r>
              <a:rPr lang="en-US" b="1" dirty="0">
                <a:solidFill>
                  <a:srgbClr val="002D5C"/>
                </a:solidFill>
                <a:latin typeface="Lato Medium" panose="020F0602020204030203" pitchFamily="34" charset="0"/>
                <a:cs typeface="Lato Medium" panose="020F0602020204030203" pitchFamily="34" charset="0"/>
                <a:hlinkClick r:id="rId6"/>
              </a:rPr>
              <a:t>www.RuffaloNL.com/benchmark</a:t>
            </a:r>
            <a:endParaRPr lang="en-US" b="1" dirty="0">
              <a:solidFill>
                <a:srgbClr val="002D5C"/>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39663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852" y="1246263"/>
            <a:ext cx="1585858" cy="923242"/>
          </a:xfrm>
          <a:prstGeom prst="rect">
            <a:avLst/>
          </a:prstGeom>
        </p:spPr>
        <p:txBody>
          <a:bodyPr vert="horz" wrap="none" lIns="91440" tIns="45720" rIns="91440" bIns="45720" rtlCol="0" anchor="ctr">
            <a:noAutofit/>
          </a:bodyPr>
          <a:lstStyle/>
          <a:p>
            <a:r>
              <a:rPr lang="en-US" sz="3200" b="1" dirty="0">
                <a:solidFill>
                  <a:srgbClr val="002D5C"/>
                </a:solidFill>
                <a:cs typeface="Lato Medium" panose="020F0602020204030203" pitchFamily="34" charset="0"/>
              </a:rPr>
              <a:t>Alumni Giving:</a:t>
            </a:r>
          </a:p>
        </p:txBody>
      </p:sp>
      <p:sp>
        <p:nvSpPr>
          <p:cNvPr id="5" name="TextBox 4"/>
          <p:cNvSpPr txBox="1"/>
          <p:nvPr/>
        </p:nvSpPr>
        <p:spPr>
          <a:xfrm>
            <a:off x="550852" y="3912979"/>
            <a:ext cx="2248332" cy="914400"/>
          </a:xfrm>
          <a:prstGeom prst="rect">
            <a:avLst/>
          </a:prstGeom>
        </p:spPr>
        <p:txBody>
          <a:bodyPr vert="horz" wrap="none" lIns="91440" tIns="45720" rIns="91440" bIns="45720" rtlCol="0" anchor="ctr">
            <a:noAutofit/>
          </a:bodyPr>
          <a:lstStyle/>
          <a:p>
            <a:r>
              <a:rPr lang="en-US" sz="3200" b="1" dirty="0">
                <a:solidFill>
                  <a:srgbClr val="002D5C"/>
                </a:solidFill>
                <a:cs typeface="Lato Medium" panose="020F0602020204030203" pitchFamily="34" charset="0"/>
              </a:rPr>
              <a:t>Loan </a:t>
            </a:r>
            <a:br>
              <a:rPr lang="en-US" sz="3200" b="1" dirty="0">
                <a:solidFill>
                  <a:srgbClr val="002D5C"/>
                </a:solidFill>
                <a:cs typeface="Lato Medium" panose="020F0602020204030203" pitchFamily="34" charset="0"/>
              </a:rPr>
            </a:br>
            <a:r>
              <a:rPr lang="en-US" sz="3200" b="1" dirty="0">
                <a:solidFill>
                  <a:srgbClr val="002D5C"/>
                </a:solidFill>
                <a:cs typeface="Lato Medium" panose="020F0602020204030203" pitchFamily="34" charset="0"/>
              </a:rPr>
              <a:t>Default:</a:t>
            </a:r>
          </a:p>
        </p:txBody>
      </p:sp>
      <p:pic>
        <p:nvPicPr>
          <p:cNvPr id="7" name="Picture 6"/>
          <p:cNvPicPr>
            <a:picLocks noChangeAspect="1"/>
          </p:cNvPicPr>
          <p:nvPr/>
        </p:nvPicPr>
        <p:blipFill rotWithShape="1">
          <a:blip r:embed="rId3"/>
          <a:srcRect l="38723" t="26434" r="37416" b="15117"/>
          <a:stretch/>
        </p:blipFill>
        <p:spPr>
          <a:xfrm>
            <a:off x="3750904" y="1110619"/>
            <a:ext cx="2033679" cy="267761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l="24167" t="15646" r="24583" b="7994"/>
          <a:stretch/>
        </p:blipFill>
        <p:spPr>
          <a:xfrm>
            <a:off x="4945223" y="4103523"/>
            <a:ext cx="3215640" cy="257525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50852" y="4897608"/>
            <a:ext cx="4572000" cy="1200329"/>
          </a:xfrm>
          <a:prstGeom prst="rect">
            <a:avLst/>
          </a:prstGeom>
        </p:spPr>
        <p:txBody>
          <a:bodyPr>
            <a:spAutoFit/>
          </a:bodyPr>
          <a:lstStyle/>
          <a:p>
            <a:r>
              <a:rPr lang="en-US" dirty="0">
                <a:solidFill>
                  <a:srgbClr val="002D5C"/>
                </a:solidFill>
                <a:cs typeface="Lato Medium" panose="020F0602020204030203" pitchFamily="34" charset="0"/>
              </a:rPr>
              <a:t>Student satisfaction linked to lower loan default rates (A blog published on September 12, 2016 on  http://blogem.RuffaloNL.com)</a:t>
            </a:r>
          </a:p>
        </p:txBody>
      </p:sp>
      <p:sp>
        <p:nvSpPr>
          <p:cNvPr id="4" name="Rectangle 3"/>
          <p:cNvSpPr/>
          <p:nvPr/>
        </p:nvSpPr>
        <p:spPr>
          <a:xfrm>
            <a:off x="550852" y="2016863"/>
            <a:ext cx="2920481" cy="1200329"/>
          </a:xfrm>
          <a:prstGeom prst="rect">
            <a:avLst/>
          </a:prstGeom>
        </p:spPr>
        <p:txBody>
          <a:bodyPr wrap="square">
            <a:spAutoFit/>
          </a:bodyPr>
          <a:lstStyle/>
          <a:p>
            <a:r>
              <a:rPr lang="en-US" dirty="0">
                <a:solidFill>
                  <a:srgbClr val="002D5C"/>
                </a:solidFill>
                <a:cs typeface="Lato Medium" panose="020F0602020204030203" pitchFamily="34" charset="0"/>
              </a:rPr>
              <a:t>The Correlation Between College Student Satisfaction and Alumni Giving (2015)</a:t>
            </a:r>
          </a:p>
        </p:txBody>
      </p:sp>
      <p:sp>
        <p:nvSpPr>
          <p:cNvPr id="6" name="Rectangle 5"/>
          <p:cNvSpPr/>
          <p:nvPr/>
        </p:nvSpPr>
        <p:spPr>
          <a:xfrm>
            <a:off x="550852" y="6309441"/>
            <a:ext cx="4572000" cy="369332"/>
          </a:xfrm>
          <a:prstGeom prst="rect">
            <a:avLst/>
          </a:prstGeom>
        </p:spPr>
        <p:txBody>
          <a:bodyPr>
            <a:spAutoFit/>
          </a:bodyPr>
          <a:lstStyle/>
          <a:p>
            <a:r>
              <a:rPr lang="en-US" b="1" dirty="0">
                <a:solidFill>
                  <a:srgbClr val="002D5C"/>
                </a:solidFill>
                <a:latin typeface="Lato Medium" panose="020F0602020204030203" pitchFamily="34" charset="0"/>
                <a:cs typeface="Lato Medium" panose="020F0602020204030203" pitchFamily="34" charset="0"/>
                <a:hlinkClick r:id="rId5"/>
              </a:rPr>
              <a:t>www.RuffaloNL.com/benchmark</a:t>
            </a:r>
            <a:endParaRPr lang="en-US" b="1" dirty="0">
              <a:solidFill>
                <a:srgbClr val="002D5C"/>
              </a:solidFill>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337456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7385" y="1149000"/>
            <a:ext cx="8610600" cy="497090"/>
          </a:xfrm>
          <a:prstGeom prst="rect">
            <a:avLst/>
          </a:prstGeom>
        </p:spPr>
        <p:txBody>
          <a:bodyPr>
            <a:noAutofit/>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r>
              <a:rPr lang="en-US" b="1" dirty="0">
                <a:latin typeface="+mj-lt"/>
              </a:rPr>
              <a:t>Effective Practices for Student Success, Retention and Completion</a:t>
            </a:r>
          </a:p>
        </p:txBody>
      </p:sp>
      <p:sp>
        <p:nvSpPr>
          <p:cNvPr id="3" name="Text Box 40"/>
          <p:cNvSpPr txBox="1">
            <a:spLocks noChangeArrowheads="1"/>
          </p:cNvSpPr>
          <p:nvPr/>
        </p:nvSpPr>
        <p:spPr bwMode="auto">
          <a:xfrm>
            <a:off x="487987" y="6434498"/>
            <a:ext cx="71811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007481"/>
              </a:buClr>
            </a:pPr>
            <a:r>
              <a:rPr lang="en-US" sz="1200" dirty="0">
                <a:solidFill>
                  <a:srgbClr val="5B6770"/>
                </a:solidFill>
              </a:rPr>
              <a:t>2017 Ruffalo Noel Levitz Effective Practices Report for Student Success, Retention and Completion</a:t>
            </a:r>
            <a:endParaRPr lang="en-US" sz="1200" dirty="0">
              <a:solidFill>
                <a:srgbClr val="342E1F"/>
              </a:solidFill>
            </a:endParaRPr>
          </a:p>
        </p:txBody>
      </p:sp>
      <p:graphicFrame>
        <p:nvGraphicFramePr>
          <p:cNvPr id="4" name="Group 3"/>
          <p:cNvGraphicFramePr>
            <a:graphicFrameLocks noGrp="1"/>
          </p:cNvGraphicFramePr>
          <p:nvPr>
            <p:extLst>
              <p:ext uri="{D42A27DB-BD31-4B8C-83A1-F6EECF244321}">
                <p14:modId xmlns:p14="http://schemas.microsoft.com/office/powerpoint/2010/main" val="456392316"/>
              </p:ext>
            </p:extLst>
          </p:nvPr>
        </p:nvGraphicFramePr>
        <p:xfrm>
          <a:off x="487987" y="2218399"/>
          <a:ext cx="8229599" cy="3021491"/>
        </p:xfrm>
        <a:graphic>
          <a:graphicData uri="http://schemas.openxmlformats.org/drawingml/2006/table">
            <a:tbl>
              <a:tblPr>
                <a:tableStyleId>{D7AC3CCA-C797-4891-BE02-D94E43425B78}</a:tableStyleId>
              </a:tblPr>
              <a:tblGrid>
                <a:gridCol w="2718061">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1375622">
                  <a:extLst>
                    <a:ext uri="{9D8B030D-6E8A-4147-A177-3AD203B41FA5}">
                      <a16:colId xmlns:a16="http://schemas.microsoft.com/office/drawing/2014/main" val="20002"/>
                    </a:ext>
                  </a:extLst>
                </a:gridCol>
                <a:gridCol w="1891480">
                  <a:extLst>
                    <a:ext uri="{9D8B030D-6E8A-4147-A177-3AD203B41FA5}">
                      <a16:colId xmlns:a16="http://schemas.microsoft.com/office/drawing/2014/main" val="20003"/>
                    </a:ext>
                  </a:extLst>
                </a:gridCol>
              </a:tblGrid>
              <a:tr h="410068">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rPr>
                        <a:t>Effectiveness of retention practices</a:t>
                      </a:r>
                      <a:endParaRPr kumimoji="0" lang="en-US" sz="2000" b="1" i="0" u="none" strike="noStrike" cap="none" normalizeH="0" baseline="0" dirty="0">
                        <a:ln>
                          <a:noFill/>
                        </a:ln>
                        <a:solidFill>
                          <a:schemeClr val="bg1"/>
                        </a:solidFill>
                        <a:effectLst/>
                        <a:latin typeface="+mj-lt"/>
                      </a:endParaRPr>
                    </a:p>
                  </a:txBody>
                  <a:tcPr marT="45707" marB="45707" horzOverflow="overflow">
                    <a:solidFill>
                      <a:schemeClr val="accent3"/>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333333"/>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0"/>
                  </a:ext>
                </a:extLst>
              </a:tr>
              <a:tr h="7886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333333"/>
                        </a:solidFill>
                        <a:effectLst/>
                        <a:latin typeface="Arial"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a:ln>
                            <a:noFill/>
                          </a:ln>
                          <a:effectLst/>
                        </a:rPr>
                        <a:t>Institution type</a:t>
                      </a:r>
                      <a:endParaRPr kumimoji="0" lang="en-US" sz="2200" b="0" i="0" u="none" strike="noStrike" cap="none" normalizeH="0" baseline="0" dirty="0">
                        <a:ln>
                          <a:noFill/>
                        </a:ln>
                        <a:solidFill>
                          <a:schemeClr val="bg1"/>
                        </a:solidFill>
                        <a:effectLst/>
                        <a:latin typeface="Arial"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200" dirty="0"/>
                        <a:t>Using method </a:t>
                      </a:r>
                      <a:endParaRPr lang="en-US" sz="2200" dirty="0">
                        <a:solidFill>
                          <a:schemeClr val="bg1"/>
                        </a:solidFill>
                        <a:latin typeface="Arial" pitchFamily="34" charset="0"/>
                        <a:cs typeface="Arial" pitchFamily="34"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a:ln>
                            <a:noFill/>
                          </a:ln>
                          <a:effectLst/>
                        </a:rPr>
                        <a:t>Very or somewhat effective</a:t>
                      </a:r>
                      <a:endParaRPr kumimoji="0" lang="en-US" sz="2200" b="0" i="0" u="none" strike="noStrike" cap="none" normalizeH="0" baseline="0" dirty="0">
                        <a:ln>
                          <a:noFill/>
                        </a:ln>
                        <a:solidFill>
                          <a:schemeClr val="bg1"/>
                        </a:solidFill>
                        <a:effectLst/>
                        <a:latin typeface="Arial" charset="0"/>
                      </a:endParaRPr>
                    </a:p>
                  </a:txBody>
                  <a:tcPr marT="45707" marB="45707" horzOverflow="overflow"/>
                </a:tc>
                <a:extLst>
                  <a:ext uri="{0D108BD9-81ED-4DB2-BD59-A6C34878D82A}">
                    <a16:rowId xmlns:a16="http://schemas.microsoft.com/office/drawing/2014/main" val="10001"/>
                  </a:ext>
                </a:extLst>
              </a:tr>
              <a:tr h="432686">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Using student satisfaction assessment data to make changes to address attrition</a:t>
                      </a:r>
                      <a:endParaRPr kumimoji="0" lang="en-US" sz="1800" b="0" i="0" u="none" strike="noStrike" cap="none" normalizeH="0" baseline="0" dirty="0">
                        <a:ln>
                          <a:noFill/>
                        </a:ln>
                        <a:solidFill>
                          <a:srgbClr val="333333"/>
                        </a:solidFill>
                        <a:effectLst/>
                        <a:latin typeface="Arial" charset="0"/>
                      </a:endParaRPr>
                    </a:p>
                  </a:txBody>
                  <a:tcPr marT="45707" marB="45707"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4-Year Public</a:t>
                      </a:r>
                      <a:endParaRPr kumimoji="0" lang="en-US" sz="1800" b="0" i="0" u="none" strike="noStrike" cap="none" normalizeH="0" baseline="0" dirty="0">
                        <a:ln>
                          <a:noFill/>
                        </a:ln>
                        <a:solidFill>
                          <a:schemeClr val="tx1"/>
                        </a:solidFill>
                        <a:effectLst/>
                        <a:latin typeface="Arial"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800" dirty="0"/>
                        <a:t>85.2%</a:t>
                      </a:r>
                      <a:endParaRPr lang="en-US" sz="1800" dirty="0">
                        <a:latin typeface="Arial" pitchFamily="34" charset="0"/>
                        <a:cs typeface="Arial" pitchFamily="34"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60.9%</a:t>
                      </a:r>
                      <a:endParaRPr kumimoji="0" lang="en-US" sz="1800" b="0" i="0" u="none" strike="noStrike" cap="none" normalizeH="0" baseline="0" dirty="0">
                        <a:ln>
                          <a:noFill/>
                        </a:ln>
                        <a:solidFill>
                          <a:srgbClr val="333333"/>
                        </a:solidFill>
                        <a:effectLst/>
                        <a:latin typeface="Arial" charset="0"/>
                      </a:endParaRPr>
                    </a:p>
                  </a:txBody>
                  <a:tcPr marT="45707" marB="45707" horzOverflow="overflow"/>
                </a:tc>
                <a:extLst>
                  <a:ext uri="{0D108BD9-81ED-4DB2-BD59-A6C34878D82A}">
                    <a16:rowId xmlns:a16="http://schemas.microsoft.com/office/drawing/2014/main" val="10002"/>
                  </a:ext>
                </a:extLst>
              </a:tr>
              <a:tr h="411282">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a:ln>
                            <a:noFill/>
                          </a:ln>
                          <a:effectLst/>
                        </a:rPr>
                        <a:t>4-Year Private</a:t>
                      </a:r>
                      <a:endParaRPr kumimoji="0" lang="en-US" sz="1800" b="0" i="0" u="none" strike="noStrike" cap="none" normalizeH="0" baseline="0" dirty="0">
                        <a:ln>
                          <a:noFill/>
                        </a:ln>
                        <a:solidFill>
                          <a:schemeClr val="tx1"/>
                        </a:solidFill>
                        <a:effectLst/>
                        <a:latin typeface="Arial"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800" b="0" dirty="0"/>
                        <a:t>91.0%</a:t>
                      </a:r>
                      <a:endParaRPr lang="en-US" sz="1800" b="0" dirty="0">
                        <a:latin typeface="Arial" pitchFamily="34" charset="0"/>
                        <a:cs typeface="Arial" pitchFamily="34"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a:ln>
                            <a:noFill/>
                          </a:ln>
                          <a:effectLst/>
                        </a:rPr>
                        <a:t>87.3%</a:t>
                      </a:r>
                      <a:endParaRPr kumimoji="0" lang="en-US" sz="1800" b="0" i="0" u="none" strike="noStrike" cap="none" normalizeH="0" baseline="0" dirty="0">
                        <a:ln>
                          <a:noFill/>
                        </a:ln>
                        <a:solidFill>
                          <a:srgbClr val="333333"/>
                        </a:solidFill>
                        <a:effectLst/>
                        <a:latin typeface="Arial" charset="0"/>
                      </a:endParaRPr>
                    </a:p>
                  </a:txBody>
                  <a:tcPr marT="45707" marB="45707" horzOverflow="overflow"/>
                </a:tc>
                <a:extLst>
                  <a:ext uri="{0D108BD9-81ED-4DB2-BD59-A6C34878D82A}">
                    <a16:rowId xmlns:a16="http://schemas.microsoft.com/office/drawing/2014/main" val="10003"/>
                  </a:ext>
                </a:extLst>
              </a:tr>
              <a:tr h="670201">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2-Year Public</a:t>
                      </a:r>
                      <a:endParaRPr kumimoji="0" lang="en-US" sz="1800" b="0" i="0" u="none" strike="noStrike" cap="none" normalizeH="0" baseline="0" dirty="0">
                        <a:ln>
                          <a:noFill/>
                        </a:ln>
                        <a:solidFill>
                          <a:schemeClr val="tx1"/>
                        </a:solidFill>
                        <a:effectLst/>
                        <a:latin typeface="Arial"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800" dirty="0"/>
                        <a:t>88.9%</a:t>
                      </a:r>
                      <a:endParaRPr lang="en-US" sz="1800" dirty="0">
                        <a:latin typeface="Arial" pitchFamily="34" charset="0"/>
                        <a:cs typeface="Arial" pitchFamily="34" charset="0"/>
                      </a:endParaRPr>
                    </a:p>
                  </a:txBody>
                  <a:tcPr marT="45707" marB="45707"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68.8%</a:t>
                      </a:r>
                      <a:endParaRPr kumimoji="0" lang="en-US" sz="1800" b="0" i="0" u="none" strike="noStrike" cap="none" normalizeH="0" baseline="0" dirty="0">
                        <a:ln>
                          <a:noFill/>
                        </a:ln>
                        <a:solidFill>
                          <a:srgbClr val="333333"/>
                        </a:solidFill>
                        <a:effectLst/>
                        <a:latin typeface="Arial" charset="0"/>
                      </a:endParaRPr>
                    </a:p>
                  </a:txBody>
                  <a:tcPr marT="45707" marB="45707"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52160229"/>
      </p:ext>
    </p:extLst>
  </p:cSld>
  <p:clrMapOvr>
    <a:masterClrMapping/>
  </p:clrMapOvr>
</p:sld>
</file>

<file path=ppt/theme/theme1.xml><?xml version="1.0" encoding="utf-8"?>
<a:theme xmlns:a="http://schemas.openxmlformats.org/drawingml/2006/main" name="Basic Slide">
  <a:themeElements>
    <a:clrScheme name="Ruffalo Noel Levitz 2017">
      <a:dk1>
        <a:srgbClr val="002D5C"/>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EDAA00"/>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000" b="1" cap="none" dirty="0" smtClean="0">
            <a:solidFill>
              <a:schemeClr val="accent1"/>
            </a:solidFill>
            <a:latin typeface="Lato Medium" panose="020F0602020204030203" pitchFamily="34" charset="0"/>
            <a:cs typeface="Lato Medium" panose="020F0602020204030203" pitchFamily="34" charset="0"/>
          </a:defRPr>
        </a:defPPr>
      </a:lstStyle>
    </a:txDef>
  </a:objectDefaults>
  <a:extraClrSchemeLst>
    <a:extraClrScheme>
      <a:clrScheme name="Noel Levitz 3">
        <a:dk1>
          <a:sysClr val="windowText" lastClr="000000"/>
        </a:dk1>
        <a:lt1>
          <a:sysClr val="window" lastClr="FFFFFF"/>
        </a:lt1>
        <a:dk2>
          <a:srgbClr val="174A7C"/>
        </a:dk2>
        <a:lt2>
          <a:srgbClr val="5F6E96"/>
        </a:lt2>
        <a:accent1>
          <a:srgbClr val="174A7C"/>
        </a:accent1>
        <a:accent2>
          <a:srgbClr val="9C7D0D"/>
        </a:accent2>
        <a:accent3>
          <a:srgbClr val="780032"/>
        </a:accent3>
        <a:accent4>
          <a:srgbClr val="666E66"/>
        </a:accent4>
        <a:accent5>
          <a:srgbClr val="532E63"/>
        </a:accent5>
        <a:accent6>
          <a:srgbClr val="B15C11"/>
        </a:accent6>
        <a:hlink>
          <a:srgbClr val="5B5836"/>
        </a:hlink>
        <a:folHlink>
          <a:srgbClr val="80561B"/>
        </a:folHlink>
      </a:clrScheme>
    </a:extraClrScheme>
  </a:extraClrSchemeLst>
  <a:extLst>
    <a:ext uri="{05A4C25C-085E-4340-85A3-A5531E510DB2}">
      <thm15:themeFamily xmlns:thm15="http://schemas.microsoft.com/office/thememl/2012/main" name="RNL Template Update 010917.pptx [Read-Only]" id="{3EF18393-969A-4C5A-AD15-7A4A2E4705C7}" vid="{9D404697-3798-4AD6-A322-8A8E2437A8F3}"/>
    </a:ext>
  </a:extLst>
</a:theme>
</file>

<file path=ppt/theme/theme2.xml><?xml version="1.0" encoding="utf-8"?>
<a:theme xmlns:a="http://schemas.openxmlformats.org/drawingml/2006/main" name="4_Basic Slide">
  <a:themeElements>
    <a:clrScheme name="Custom 2">
      <a:dk1>
        <a:srgbClr val="002D5C"/>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EDAA00"/>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000" b="1" cap="none" dirty="0" smtClean="0">
            <a:solidFill>
              <a:schemeClr val="accent1"/>
            </a:solidFill>
            <a:latin typeface="Lato Medium" panose="020F0602020204030203" pitchFamily="34" charset="0"/>
            <a:cs typeface="Lato Medium" panose="020F0602020204030203" pitchFamily="34" charset="0"/>
          </a:defRPr>
        </a:defPPr>
      </a:lstStyle>
    </a:txDef>
  </a:objectDefaults>
  <a:extraClrSchemeLst>
    <a:extraClrScheme>
      <a:clrScheme name="Noel Levitz 3">
        <a:dk1>
          <a:sysClr val="windowText" lastClr="000000"/>
        </a:dk1>
        <a:lt1>
          <a:sysClr val="window" lastClr="FFFFFF"/>
        </a:lt1>
        <a:dk2>
          <a:srgbClr val="174A7C"/>
        </a:dk2>
        <a:lt2>
          <a:srgbClr val="5F6E96"/>
        </a:lt2>
        <a:accent1>
          <a:srgbClr val="174A7C"/>
        </a:accent1>
        <a:accent2>
          <a:srgbClr val="9C7D0D"/>
        </a:accent2>
        <a:accent3>
          <a:srgbClr val="780032"/>
        </a:accent3>
        <a:accent4>
          <a:srgbClr val="666E66"/>
        </a:accent4>
        <a:accent5>
          <a:srgbClr val="532E63"/>
        </a:accent5>
        <a:accent6>
          <a:srgbClr val="B15C11"/>
        </a:accent6>
        <a:hlink>
          <a:srgbClr val="5B5836"/>
        </a:hlink>
        <a:folHlink>
          <a:srgbClr val="80561B"/>
        </a:folHlink>
      </a:clrScheme>
    </a:extraClrScheme>
  </a:extraClrSchemeLst>
  <a:extLst>
    <a:ext uri="{05A4C25C-085E-4340-85A3-A5531E510DB2}">
      <thm15:themeFamily xmlns:thm15="http://schemas.microsoft.com/office/thememl/2012/main" name="RNL_PPT_Template_0317.pptx" id="{6B8E1BD5-9610-4964-A892-3CEC40184509}" vid="{E63C2FCF-9279-4731-964B-C5763CF829FD}"/>
    </a:ext>
  </a:extLst>
</a:theme>
</file>

<file path=ppt/theme/theme3.xml><?xml version="1.0" encoding="utf-8"?>
<a:theme xmlns:a="http://schemas.openxmlformats.org/drawingml/2006/main" name="1_Basic Slide">
  <a:themeElements>
    <a:clrScheme name="Ruffalo Noel Levitz 2017">
      <a:dk1>
        <a:srgbClr val="002D5C"/>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EDAA00"/>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000" b="1" cap="none" dirty="0" smtClean="0">
            <a:solidFill>
              <a:schemeClr val="accent1"/>
            </a:solidFill>
            <a:latin typeface="Lato Medium" panose="020F0602020204030203" pitchFamily="34" charset="0"/>
            <a:cs typeface="Lato Medium" panose="020F0602020204030203" pitchFamily="34" charset="0"/>
          </a:defRPr>
        </a:defPPr>
      </a:lstStyle>
    </a:txDef>
  </a:objectDefaults>
  <a:extraClrSchemeLst>
    <a:extraClrScheme>
      <a:clrScheme name="Noel Levitz 3">
        <a:dk1>
          <a:sysClr val="windowText" lastClr="000000"/>
        </a:dk1>
        <a:lt1>
          <a:sysClr val="window" lastClr="FFFFFF"/>
        </a:lt1>
        <a:dk2>
          <a:srgbClr val="174A7C"/>
        </a:dk2>
        <a:lt2>
          <a:srgbClr val="5F6E96"/>
        </a:lt2>
        <a:accent1>
          <a:srgbClr val="174A7C"/>
        </a:accent1>
        <a:accent2>
          <a:srgbClr val="9C7D0D"/>
        </a:accent2>
        <a:accent3>
          <a:srgbClr val="780032"/>
        </a:accent3>
        <a:accent4>
          <a:srgbClr val="666E66"/>
        </a:accent4>
        <a:accent5>
          <a:srgbClr val="532E63"/>
        </a:accent5>
        <a:accent6>
          <a:srgbClr val="B15C11"/>
        </a:accent6>
        <a:hlink>
          <a:srgbClr val="5B5836"/>
        </a:hlink>
        <a:folHlink>
          <a:srgbClr val="80561B"/>
        </a:folHlink>
      </a:clrScheme>
    </a:extraClrScheme>
  </a:extraClrSchemeLst>
  <a:extLst>
    <a:ext uri="{05A4C25C-085E-4340-85A3-A5531E510DB2}">
      <thm15:themeFamily xmlns:thm15="http://schemas.microsoft.com/office/thememl/2012/main" name="RNL_PPT_Template_0317.pptx" id="{6B8E1BD5-9610-4964-A892-3CEC40184509}" vid="{E63C2FCF-9279-4731-964B-C5763CF829FD}"/>
    </a:ext>
  </a:extLst>
</a:theme>
</file>

<file path=ppt/theme/theme4.xml><?xml version="1.0" encoding="utf-8"?>
<a:theme xmlns:a="http://schemas.openxmlformats.org/drawingml/2006/main" name="2_Basic Slide">
  <a:themeElements>
    <a:clrScheme name="Custom 2">
      <a:dk1>
        <a:srgbClr val="002D5C"/>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EDAA00"/>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000" b="1" cap="none" dirty="0" smtClean="0">
            <a:solidFill>
              <a:schemeClr val="accent1"/>
            </a:solidFill>
            <a:latin typeface="Lato Medium" panose="020F0602020204030203" pitchFamily="34" charset="0"/>
            <a:cs typeface="Lato Medium" panose="020F0602020204030203" pitchFamily="34" charset="0"/>
          </a:defRPr>
        </a:defPPr>
      </a:lstStyle>
    </a:txDef>
  </a:objectDefaults>
  <a:extraClrSchemeLst>
    <a:extraClrScheme>
      <a:clrScheme name="Noel Levitz 3">
        <a:dk1>
          <a:sysClr val="windowText" lastClr="000000"/>
        </a:dk1>
        <a:lt1>
          <a:sysClr val="window" lastClr="FFFFFF"/>
        </a:lt1>
        <a:dk2>
          <a:srgbClr val="174A7C"/>
        </a:dk2>
        <a:lt2>
          <a:srgbClr val="5F6E96"/>
        </a:lt2>
        <a:accent1>
          <a:srgbClr val="174A7C"/>
        </a:accent1>
        <a:accent2>
          <a:srgbClr val="9C7D0D"/>
        </a:accent2>
        <a:accent3>
          <a:srgbClr val="780032"/>
        </a:accent3>
        <a:accent4>
          <a:srgbClr val="666E66"/>
        </a:accent4>
        <a:accent5>
          <a:srgbClr val="532E63"/>
        </a:accent5>
        <a:accent6>
          <a:srgbClr val="B15C11"/>
        </a:accent6>
        <a:hlink>
          <a:srgbClr val="5B5836"/>
        </a:hlink>
        <a:folHlink>
          <a:srgbClr val="80561B"/>
        </a:folHlink>
      </a:clrScheme>
    </a:extraClrScheme>
  </a:extraClrSchemeLst>
  <a:extLst>
    <a:ext uri="{05A4C25C-085E-4340-85A3-A5531E510DB2}">
      <thm15:themeFamily xmlns:thm15="http://schemas.microsoft.com/office/thememl/2012/main" name="RNL_PPT_Template_0317.pptx" id="{6B8E1BD5-9610-4964-A892-3CEC40184509}" vid="{E63C2FCF-9279-4731-964B-C5763CF829FD}"/>
    </a:ext>
  </a:extLst>
</a:theme>
</file>

<file path=ppt/theme/theme5.xml><?xml version="1.0" encoding="utf-8"?>
<a:theme xmlns:a="http://schemas.openxmlformats.org/drawingml/2006/main" name="5_Basic Slide">
  <a:themeElements>
    <a:clrScheme name="Ruffalo Noel Levitz Official Colors">
      <a:dk1>
        <a:srgbClr val="000000"/>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342E1F"/>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000" b="1" cap="none" dirty="0" smtClean="0">
            <a:solidFill>
              <a:schemeClr val="accent1"/>
            </a:solidFill>
            <a:latin typeface="Lato Medium" panose="020F0602020204030203" pitchFamily="34" charset="0"/>
            <a:cs typeface="Lato Medium" panose="020F0602020204030203" pitchFamily="34" charset="0"/>
          </a:defRPr>
        </a:defPPr>
      </a:lstStyle>
    </a:txDef>
  </a:objectDefaults>
  <a:extraClrSchemeLst>
    <a:extraClrScheme>
      <a:clrScheme name="Noel Levitz 3">
        <a:dk1>
          <a:sysClr val="windowText" lastClr="000000"/>
        </a:dk1>
        <a:lt1>
          <a:sysClr val="window" lastClr="FFFFFF"/>
        </a:lt1>
        <a:dk2>
          <a:srgbClr val="174A7C"/>
        </a:dk2>
        <a:lt2>
          <a:srgbClr val="5F6E96"/>
        </a:lt2>
        <a:accent1>
          <a:srgbClr val="174A7C"/>
        </a:accent1>
        <a:accent2>
          <a:srgbClr val="9C7D0D"/>
        </a:accent2>
        <a:accent3>
          <a:srgbClr val="780032"/>
        </a:accent3>
        <a:accent4>
          <a:srgbClr val="666E66"/>
        </a:accent4>
        <a:accent5>
          <a:srgbClr val="532E63"/>
        </a:accent5>
        <a:accent6>
          <a:srgbClr val="B15C11"/>
        </a:accent6>
        <a:hlink>
          <a:srgbClr val="5B5836"/>
        </a:hlink>
        <a:folHlink>
          <a:srgbClr val="80561B"/>
        </a:folHlink>
      </a:clrScheme>
    </a:extraClrScheme>
  </a:extraClrSchemeLst>
  <a:extLst>
    <a:ext uri="{05A4C25C-085E-4340-85A3-A5531E510DB2}">
      <thm15:themeFamily xmlns:thm15="http://schemas.microsoft.com/office/thememl/2012/main" name="RNL_PPT_REVISED_040215_lm.pptx" id="{EEFF0E88-212C-4D2B-9A40-229A96D078B5}" vid="{931B4382-B5D7-4FD5-A876-A6F0A68140C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ue_x0020_Date xmlns="786396ed-0864-4ae3-86e4-b5fde759714b" xsi:nil="true"/>
    <Enter_x0020_Date xmlns="786396ed-0864-4ae3-86e4-b5fde759714b">2017</Enter_x0020_Date>
    <Status xmlns="786396ed-0864-4ae3-86e4-b5fde759714b">Published</Status>
    <hd997e4093d34e4493a820d2643c1353 xmlns="786396ed-0864-4ae3-86e4-b5fde759714b">
      <Terms xmlns="http://schemas.microsoft.com/office/infopath/2007/PartnerControls"/>
    </hd997e4093d34e4493a820d2643c1353>
    <TaxCatchAll xmlns="6605f3bb-7055-40db-abf5-b92a5d50498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1D302ACF8C0E44A593445CB64013BC" ma:contentTypeVersion="12" ma:contentTypeDescription="Create a new document." ma:contentTypeScope="" ma:versionID="13af33c7c1a9717637e5c9415584c935">
  <xsd:schema xmlns:xsd="http://www.w3.org/2001/XMLSchema" xmlns:xs="http://www.w3.org/2001/XMLSchema" xmlns:p="http://schemas.microsoft.com/office/2006/metadata/properties" xmlns:ns1="786396ed-0864-4ae3-86e4-b5fde759714b" xmlns:ns3="6605f3bb-7055-40db-abf5-b92a5d504984" targetNamespace="http://schemas.microsoft.com/office/2006/metadata/properties" ma:root="true" ma:fieldsID="c177a4112db2bc0ef044265763301589" ns1:_="" ns3:_="">
    <xsd:import namespace="786396ed-0864-4ae3-86e4-b5fde759714b"/>
    <xsd:import namespace="6605f3bb-7055-40db-abf5-b92a5d504984"/>
    <xsd:element name="properties">
      <xsd:complexType>
        <xsd:sequence>
          <xsd:element name="documentManagement">
            <xsd:complexType>
              <xsd:all>
                <xsd:element ref="ns1:Enter_x0020_Date" minOccurs="0"/>
                <xsd:element ref="ns1:Due_x0020_Date" minOccurs="0"/>
                <xsd:element ref="ns1:Status" minOccurs="0"/>
                <xsd:element ref="ns1:hd997e4093d34e4493a820d2643c1353"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396ed-0864-4ae3-86e4-b5fde759714b" elementFormDefault="qualified">
    <xsd:import namespace="http://schemas.microsoft.com/office/2006/documentManagement/types"/>
    <xsd:import namespace="http://schemas.microsoft.com/office/infopath/2007/PartnerControls"/>
    <xsd:element name="Enter_x0020_Date" ma:index="0" nillable="true" ma:displayName="Year" ma:internalName="Enter_x0020_Date" ma:readOnly="false">
      <xsd:simpleType>
        <xsd:restriction base="dms:Text">
          <xsd:maxLength value="6"/>
        </xsd:restriction>
      </xsd:simpleType>
    </xsd:element>
    <xsd:element name="Due_x0020_Date" ma:index="4" nillable="true" ma:displayName="Due Date" ma:format="DateOnly" ma:internalName="Due_x0020_Date" ma:readOnly="false">
      <xsd:simpleType>
        <xsd:restriction base="dms:DateTime"/>
      </xsd:simpleType>
    </xsd:element>
    <xsd:element name="Status" ma:index="5" nillable="true" ma:displayName="Status" ma:default="Rough Draft" ma:format="Dropdown" ma:internalName="Status">
      <xsd:simpleType>
        <xsd:restriction base="dms:Choice">
          <xsd:enumeration value="Outline"/>
          <xsd:enumeration value="Rough Draft"/>
          <xsd:enumeration value="Draft for Review"/>
          <xsd:enumeration value="Approved Draft"/>
          <xsd:enumeration value="Published"/>
        </xsd:restriction>
      </xsd:simpleType>
    </xsd:element>
    <xsd:element name="hd997e4093d34e4493a820d2643c1353" ma:index="8" nillable="true" ma:taxonomy="true" ma:internalName="hd997e4093d34e4493a820d2643c1353" ma:taxonomyFieldName="Category" ma:displayName="Category" ma:readOnly="false" ma:default="" ma:fieldId="{1d997e40-93d3-4e44-93a8-20d2643c1353}" ma:sspId="8108cbb3-3f52-4d94-ace7-de04413a4438" ma:termSetId="cddb31e3-49e8-4513-ac4f-ebd198f70f4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05f3bb-7055-40db-abf5-b92a5d50498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850cdfe2-f8da-4951-b218-57f8063d4bde}" ma:internalName="TaxCatchAll" ma:showField="CatchAllData" ma:web="6605f3bb-7055-40db-abf5-b92a5d504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8CD8FE-A048-460A-ABE5-1D9AF2BD9A82}">
  <ds:schemaRefs>
    <ds:schemaRef ds:uri="http://schemas.microsoft.com/office/2006/documentManagement/types"/>
    <ds:schemaRef ds:uri="6605f3bb-7055-40db-abf5-b92a5d504984"/>
    <ds:schemaRef ds:uri="http://purl.org/dc/elements/1.1/"/>
    <ds:schemaRef ds:uri="786396ed-0864-4ae3-86e4-b5fde759714b"/>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1E6E9B2-2DC4-42A9-ACDA-2BCCD4980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396ed-0864-4ae3-86e4-b5fde759714b"/>
    <ds:schemaRef ds:uri="6605f3bb-7055-40db-abf5-b92a5d504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378FEE-CA33-4F54-8C1F-14B8AA0029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RNL Template Update 013117</Template>
  <TotalTime>14555</TotalTime>
  <Words>5727</Words>
  <Application>Microsoft Office PowerPoint</Application>
  <PresentationFormat>On-screen Show (4:3)</PresentationFormat>
  <Paragraphs>459</Paragraphs>
  <Slides>68</Slides>
  <Notes>64</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68</vt:i4>
      </vt:variant>
    </vt:vector>
  </HeadingPairs>
  <TitlesOfParts>
    <vt:vector size="90" baseType="lpstr">
      <vt:lpstr>ＭＳ Ｐゴシック</vt:lpstr>
      <vt:lpstr>Arial</vt:lpstr>
      <vt:lpstr>Arial Black</vt:lpstr>
      <vt:lpstr>Arial Narrow</vt:lpstr>
      <vt:lpstr>Calibri</vt:lpstr>
      <vt:lpstr>Calibri Light</vt:lpstr>
      <vt:lpstr>Courier New</vt:lpstr>
      <vt:lpstr>Lato</vt:lpstr>
      <vt:lpstr>Lato Black</vt:lpstr>
      <vt:lpstr>Lato Heavy</vt:lpstr>
      <vt:lpstr>Lato Light</vt:lpstr>
      <vt:lpstr>Lato Medium</vt:lpstr>
      <vt:lpstr>Palatino Linotype</vt:lpstr>
      <vt:lpstr>Segoe UI</vt:lpstr>
      <vt:lpstr>Times New Roman</vt:lpstr>
      <vt:lpstr>Wingdings</vt:lpstr>
      <vt:lpstr>Basic Slide</vt:lpstr>
      <vt:lpstr>4_Basic Slide</vt:lpstr>
      <vt:lpstr>1_Basic Slide</vt:lpstr>
      <vt:lpstr>2_Basic Slide</vt:lpstr>
      <vt:lpstr>5_Basic Slide</vt:lpstr>
      <vt:lpstr>Office Theme</vt:lpstr>
      <vt:lpstr>PowerPoint Presentation</vt:lpstr>
      <vt:lpstr>Presentation Overview</vt:lpstr>
      <vt:lpstr>About Ad Astra</vt:lpstr>
      <vt:lpstr> The Value of Gathering Student Satisfaction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your students</vt:lpstr>
      <vt:lpstr>PowerPoint Presentation</vt:lpstr>
      <vt:lpstr>PowerPoint Presentation</vt:lpstr>
      <vt:lpstr>PowerPoint Presentation</vt:lpstr>
      <vt:lpstr>Review and share the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 to the data with new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www.RuffaloNL.com/SatisfactionSurveyTutorials</vt:lpstr>
      <vt:lpstr>PowerPoint Presentation</vt:lpstr>
      <vt:lpstr>PowerPoint Presentation</vt:lpstr>
      <vt:lpstr>For more information, contact: </vt:lpstr>
      <vt:lpstr>Addressing Your Comments and Questions</vt:lpstr>
    </vt:vector>
  </TitlesOfParts>
  <Company>Noel-Levitz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RNL_PPT_Template_0317</dc:title>
  <dc:creator>Jennifer Wilson</dc:creator>
  <cp:lastModifiedBy>John Barnshaw</cp:lastModifiedBy>
  <cp:revision>124</cp:revision>
  <cp:lastPrinted>2017-09-20T20:50:53Z</cp:lastPrinted>
  <dcterms:created xsi:type="dcterms:W3CDTF">2017-01-31T22:07:51Z</dcterms:created>
  <dcterms:modified xsi:type="dcterms:W3CDTF">2017-10-30T20:27:09Z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0x0101005A1D302ACF8C0E44A593445CB64013BC</vt:lpwstr>
  </property>
  <property fmtid="{D5CDD505-2E9C-101B-9397-08002B2CF9AE}" pid="3" name="Category">
    <vt:lpwstr/>
  </property>
</Properties>
</file>