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8" r:id="rId2"/>
    <p:sldMasterId id="2147483702" r:id="rId3"/>
  </p:sldMasterIdLst>
  <p:notesMasterIdLst>
    <p:notesMasterId r:id="rId37"/>
  </p:notesMasterIdLst>
  <p:sldIdLst>
    <p:sldId id="295" r:id="rId4"/>
    <p:sldId id="296" r:id="rId5"/>
    <p:sldId id="297" r:id="rId6"/>
    <p:sldId id="302" r:id="rId7"/>
    <p:sldId id="303" r:id="rId8"/>
    <p:sldId id="262" r:id="rId9"/>
    <p:sldId id="257" r:id="rId10"/>
    <p:sldId id="258" r:id="rId11"/>
    <p:sldId id="259" r:id="rId12"/>
    <p:sldId id="260" r:id="rId13"/>
    <p:sldId id="261" r:id="rId14"/>
    <p:sldId id="291" r:id="rId15"/>
    <p:sldId id="268" r:id="rId16"/>
    <p:sldId id="276" r:id="rId17"/>
    <p:sldId id="293" r:id="rId18"/>
    <p:sldId id="292" r:id="rId19"/>
    <p:sldId id="269" r:id="rId20"/>
    <p:sldId id="270" r:id="rId21"/>
    <p:sldId id="271" r:id="rId22"/>
    <p:sldId id="272" r:id="rId23"/>
    <p:sldId id="275" r:id="rId24"/>
    <p:sldId id="273" r:id="rId25"/>
    <p:sldId id="286" r:id="rId26"/>
    <p:sldId id="266" r:id="rId27"/>
    <p:sldId id="265" r:id="rId28"/>
    <p:sldId id="263" r:id="rId29"/>
    <p:sldId id="264" r:id="rId30"/>
    <p:sldId id="267" r:id="rId31"/>
    <p:sldId id="274" r:id="rId32"/>
    <p:sldId id="287" r:id="rId33"/>
    <p:sldId id="294" r:id="rId34"/>
    <p:sldId id="289" r:id="rId35"/>
    <p:sldId id="285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2"/>
                </a:solidFill>
              </a:rPr>
              <a:t>Percentage 6</a:t>
            </a:r>
            <a:r>
              <a:rPr lang="en-US" sz="1600" baseline="0" dirty="0">
                <a:solidFill>
                  <a:schemeClr val="tx2"/>
                </a:solidFill>
              </a:rPr>
              <a:t> or 7 on a 7-point scale</a:t>
            </a:r>
            <a:endParaRPr lang="en-US" sz="1600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Health Professions</c:v>
                </c:pt>
                <c:pt idx="1">
                  <c:v>Bio, Ag, Nat Resources</c:v>
                </c:pt>
                <c:pt idx="2">
                  <c:v>Engineering</c:v>
                </c:pt>
                <c:pt idx="3">
                  <c:v>Education</c:v>
                </c:pt>
                <c:pt idx="4">
                  <c:v>Social Svce Profns</c:v>
                </c:pt>
                <c:pt idx="5">
                  <c:v>Arts &amp; Humanities</c:v>
                </c:pt>
                <c:pt idx="6">
                  <c:v>Business</c:v>
                </c:pt>
                <c:pt idx="7">
                  <c:v>Social Science</c:v>
                </c:pt>
                <c:pt idx="8">
                  <c:v>Phys Sci, Math, CS</c:v>
                </c:pt>
                <c:pt idx="9">
                  <c:v>Comm, Media, PR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57</c:v>
                </c:pt>
                <c:pt idx="1">
                  <c:v>52</c:v>
                </c:pt>
                <c:pt idx="2">
                  <c:v>50</c:v>
                </c:pt>
                <c:pt idx="3">
                  <c:v>48</c:v>
                </c:pt>
                <c:pt idx="4">
                  <c:v>47</c:v>
                </c:pt>
                <c:pt idx="5">
                  <c:v>47</c:v>
                </c:pt>
                <c:pt idx="6">
                  <c:v>46</c:v>
                </c:pt>
                <c:pt idx="7">
                  <c:v>45</c:v>
                </c:pt>
                <c:pt idx="8">
                  <c:v>45</c:v>
                </c:pt>
                <c:pt idx="9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69-418A-BF94-191E559BE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6498048"/>
        <c:axId val="824152304"/>
      </c:barChart>
      <c:catAx>
        <c:axId val="306498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152304"/>
        <c:crosses val="autoZero"/>
        <c:auto val="1"/>
        <c:lblAlgn val="ctr"/>
        <c:lblOffset val="100"/>
        <c:noMultiLvlLbl val="0"/>
      </c:catAx>
      <c:valAx>
        <c:axId val="82415230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49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2"/>
                </a:solidFill>
              </a:rPr>
              <a:t>Average</a:t>
            </a:r>
            <a:r>
              <a:rPr lang="en-US" sz="1600" baseline="0" dirty="0">
                <a:solidFill>
                  <a:schemeClr val="tx2"/>
                </a:solidFill>
              </a:rPr>
              <a:t> number of hours per week</a:t>
            </a:r>
            <a:endParaRPr lang="en-US" sz="1600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Engineering</c:v>
                </c:pt>
                <c:pt idx="1">
                  <c:v>Phys Sci, Math, CS</c:v>
                </c:pt>
                <c:pt idx="2">
                  <c:v>Arts &amp; Humanities</c:v>
                </c:pt>
                <c:pt idx="3">
                  <c:v>Bio, Ag, Nat Resources</c:v>
                </c:pt>
                <c:pt idx="4">
                  <c:v>Health Professions</c:v>
                </c:pt>
                <c:pt idx="5">
                  <c:v>Education</c:v>
                </c:pt>
                <c:pt idx="6">
                  <c:v>Social Science</c:v>
                </c:pt>
                <c:pt idx="7">
                  <c:v>Business</c:v>
                </c:pt>
                <c:pt idx="8">
                  <c:v>Social Svce Profns</c:v>
                </c:pt>
                <c:pt idx="9">
                  <c:v>Comm, Media, PR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18.5</c:v>
                </c:pt>
                <c:pt idx="1">
                  <c:v>17</c:v>
                </c:pt>
                <c:pt idx="2">
                  <c:v>16.7</c:v>
                </c:pt>
                <c:pt idx="3">
                  <c:v>16.600000000000001</c:v>
                </c:pt>
                <c:pt idx="4">
                  <c:v>15.7</c:v>
                </c:pt>
                <c:pt idx="5">
                  <c:v>15.4</c:v>
                </c:pt>
                <c:pt idx="6">
                  <c:v>14.2</c:v>
                </c:pt>
                <c:pt idx="7">
                  <c:v>13.7</c:v>
                </c:pt>
                <c:pt idx="8">
                  <c:v>13</c:v>
                </c:pt>
                <c:pt idx="9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FA-4E2F-B502-784CB76D06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6498048"/>
        <c:axId val="824152304"/>
      </c:barChart>
      <c:catAx>
        <c:axId val="306498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152304"/>
        <c:crosses val="autoZero"/>
        <c:auto val="1"/>
        <c:lblAlgn val="ctr"/>
        <c:lblOffset val="100"/>
        <c:noMultiLvlLbl val="0"/>
      </c:catAx>
      <c:valAx>
        <c:axId val="824152304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49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7DE42-666B-459B-983A-ED2F5642FC5E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05EC9-9465-42ED-B61A-D1A9811C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4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91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4296E-CC5D-47D2-BDE8-43243BC68A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918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18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05F06-315B-4C47-90AF-EBF0A7346CC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81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C1B53-5C8E-445A-BA79-D102001F0C9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413"/>
              </a:spcBef>
            </a:pPr>
            <a:endParaRPr lang="en-US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70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Community College Survey of Student Engagement (</a:t>
            </a:r>
            <a:r>
              <a:rPr lang="en-US" i="1" dirty="0"/>
              <a:t>CCSSE</a:t>
            </a:r>
            <a:r>
              <a:rPr lang="en-US" dirty="0"/>
              <a:t>), – questions</a:t>
            </a:r>
            <a:r>
              <a:rPr lang="en-US" baseline="0" dirty="0"/>
              <a:t> about what you do outside of the classroom</a:t>
            </a:r>
          </a:p>
          <a:p>
            <a:r>
              <a:rPr lang="en-US" baseline="0" dirty="0"/>
              <a:t>Chi Squared test</a:t>
            </a:r>
            <a:endParaRPr lang="en-US" dirty="0"/>
          </a:p>
          <a:p>
            <a:r>
              <a:rPr lang="en-US" dirty="0"/>
              <a:t>Full Time Students Only – More Part Time Adult Learner</a:t>
            </a:r>
          </a:p>
          <a:p>
            <a:r>
              <a:rPr lang="en-US" dirty="0"/>
              <a:t>Red</a:t>
            </a:r>
            <a:r>
              <a:rPr lang="en-US" baseline="0" dirty="0"/>
              <a:t> is statistically significant findings</a:t>
            </a:r>
          </a:p>
          <a:p>
            <a:r>
              <a:rPr lang="en-US" baseline="0" dirty="0"/>
              <a:t>The single biggest opportunity is to come to class</a:t>
            </a:r>
          </a:p>
          <a:p>
            <a:pPr marL="285708" indent="-285708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Full-Time Adult Learners make up a smaller proportion of 30+ student credit hour generation than other full-time students.</a:t>
            </a:r>
          </a:p>
          <a:p>
            <a:pPr marL="285708" indent="-285708">
              <a:buFont typeface="Arial" panose="020B0604020202020204" pitchFamily="34" charset="0"/>
              <a:buChar char="•"/>
            </a:pPr>
            <a:endParaRPr lang="en-US" dirty="0">
              <a:latin typeface="Palatino Linotype" panose="02040502050505030304" pitchFamily="18" charset="0"/>
            </a:endParaRPr>
          </a:p>
          <a:p>
            <a:pPr marL="285708" indent="-285708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Full-Time Adult Learners are less likely to work, but more likely to have dependent responsibilities.</a:t>
            </a:r>
          </a:p>
          <a:p>
            <a:pPr marL="285708" indent="-285708">
              <a:buFont typeface="Arial" panose="020B0604020202020204" pitchFamily="34" charset="0"/>
              <a:buChar char="•"/>
            </a:pPr>
            <a:endParaRPr lang="en-US" dirty="0">
              <a:latin typeface="Palatino Linotype" panose="02040502050505030304" pitchFamily="18" charset="0"/>
            </a:endParaRPr>
          </a:p>
          <a:p>
            <a:pPr marL="285708" indent="-285708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Full-Time Adult Learners are more likely to report an “A” average and less likely to report skipping class.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4296E-CC5D-47D2-BDE8-43243BC68A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204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4296E-CC5D-47D2-BDE8-43243BC68A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402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73F685-A5B2-43E0-B88E-0C4DDFB629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0442" eaLnBrk="1" hangingPunct="1">
              <a:spcBef>
                <a:spcPts val="421"/>
              </a:spcBef>
            </a:pPr>
            <a:endParaRPr lang="en-US" dirty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65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95C8B1-18F7-4A17-8537-C12049889574}" type="slidenum">
              <a:rPr lang="en-US" smtClean="0">
                <a:latin typeface="Arial" pitchFamily="34" charset="0"/>
              </a:rPr>
              <a:pPr>
                <a:defRPr/>
              </a:pPr>
              <a:t>10</a:t>
            </a:fld>
            <a:endParaRPr lang="en-US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7125" y="693738"/>
            <a:ext cx="4618038" cy="34655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92" y="4389970"/>
            <a:ext cx="5037137" cy="415755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000" b="1" u="sng" dirty="0">
                <a:latin typeface="Arial" charset="0"/>
              </a:rPr>
              <a:t>Pace (1970s)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000" dirty="0">
                <a:latin typeface="Arial" charset="0"/>
              </a:rPr>
              <a:t>Pioneer in this movement of looking at the entire student experience versus just looking at test scores or grades to assess student learning.  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000" dirty="0">
                <a:latin typeface="Arial" charset="0"/>
              </a:rPr>
              <a:t>He asked questions related to students’ academic and social experiences in college – assessed how much effort they were putting forth in their educational experiences</a:t>
            </a:r>
          </a:p>
          <a:p>
            <a:pPr eaLnBrk="1" hangingPunct="1">
              <a:lnSpc>
                <a:spcPct val="90000"/>
              </a:lnSpc>
            </a:pPr>
            <a:r>
              <a:rPr lang="en-US" sz="1000" b="1" u="sng" dirty="0" err="1">
                <a:latin typeface="Arial" charset="0"/>
              </a:rPr>
              <a:t>Astin</a:t>
            </a:r>
            <a:r>
              <a:rPr lang="en-US" sz="1000" b="1" u="sng" dirty="0">
                <a:latin typeface="Arial" charset="0"/>
              </a:rPr>
              <a:t> (Hired by Pace at UCLA in 1980s)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000" dirty="0">
                <a:latin typeface="Arial" charset="0"/>
              </a:rPr>
              <a:t>Promoted his theory of student involvement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000" dirty="0">
                <a:latin typeface="Arial" charset="0"/>
              </a:rPr>
              <a:t>Amount of learning taking place directly proportional to quantity and quality of energy invested in educational activities</a:t>
            </a:r>
          </a:p>
          <a:p>
            <a:pPr eaLnBrk="1" hangingPunct="1">
              <a:lnSpc>
                <a:spcPct val="90000"/>
              </a:lnSpc>
            </a:pPr>
            <a:r>
              <a:rPr lang="en-US" sz="1000" b="1" u="sng" dirty="0">
                <a:latin typeface="Arial" charset="0"/>
              </a:rPr>
              <a:t>Tinto (1970s &amp; 80s)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000" dirty="0">
                <a:latin typeface="Arial" charset="0"/>
              </a:rPr>
              <a:t>Retention model – greater social and academic integration, both formal and informal processes -&gt; greater satisfaction -&gt; more likely to stay</a:t>
            </a:r>
          </a:p>
          <a:p>
            <a:pPr eaLnBrk="1" hangingPunct="1">
              <a:lnSpc>
                <a:spcPct val="90000"/>
              </a:lnSpc>
            </a:pPr>
            <a:r>
              <a:rPr lang="en-US" sz="1000" b="1" u="sng" dirty="0" err="1">
                <a:latin typeface="Arial" charset="0"/>
              </a:rPr>
              <a:t>Chickering</a:t>
            </a:r>
            <a:r>
              <a:rPr lang="en-US" sz="1000" b="1" u="sng" dirty="0">
                <a:latin typeface="Arial" charset="0"/>
              </a:rPr>
              <a:t> and </a:t>
            </a:r>
            <a:r>
              <a:rPr lang="en-US" sz="1000" b="1" u="sng" dirty="0" err="1">
                <a:latin typeface="Arial" charset="0"/>
              </a:rPr>
              <a:t>Gamson</a:t>
            </a:r>
            <a:r>
              <a:rPr lang="en-US" sz="1000" b="1" u="sng" dirty="0">
                <a:latin typeface="Arial" charset="0"/>
              </a:rPr>
              <a:t> (1980s analysis of hundreds of studies over several decades)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000" dirty="0">
                <a:latin typeface="Arial" charset="0"/>
              </a:rPr>
              <a:t>1) Student-faculty contact, 2) Cooperation among students, 3) Active learning, 4) Prompt feedback, 5) Time on task, 6) High expectations, and 7) Respect for diverse talents and ways of learning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000" b="1" u="sng" dirty="0">
                <a:latin typeface="Arial" charset="0"/>
              </a:rPr>
              <a:t>Kuh (1990s – idea of student </a:t>
            </a:r>
            <a:r>
              <a:rPr lang="en-US" sz="900" b="1" u="sng" dirty="0">
                <a:latin typeface="Arial" charset="0"/>
              </a:rPr>
              <a:t>engagement)</a:t>
            </a:r>
          </a:p>
          <a:p>
            <a:pPr lvl="1" eaLnBrk="1" hangingPunct="1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en-US" sz="1000" dirty="0">
                <a:latin typeface="Arial" charset="0"/>
              </a:rPr>
              <a:t>What </a:t>
            </a:r>
            <a:r>
              <a:rPr lang="en-US" sz="1000" u="sng" dirty="0">
                <a:solidFill>
                  <a:srgbClr val="FF0000"/>
                </a:solidFill>
                <a:latin typeface="Arial" charset="0"/>
              </a:rPr>
              <a:t>students</a:t>
            </a:r>
            <a:r>
              <a:rPr lang="en-US" sz="1000" dirty="0">
                <a:latin typeface="Arial" charset="0"/>
              </a:rPr>
              <a:t> do -- time and energy devoted to educationally purposeful activities</a:t>
            </a:r>
          </a:p>
          <a:p>
            <a:pPr lvl="1" eaLnBrk="1" hangingPunct="1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en-US" sz="1000" dirty="0">
                <a:latin typeface="Arial" charset="0"/>
              </a:rPr>
              <a:t>What </a:t>
            </a:r>
            <a:r>
              <a:rPr lang="en-US" sz="1000" u="sng" dirty="0">
                <a:solidFill>
                  <a:srgbClr val="FF0000"/>
                </a:solidFill>
                <a:latin typeface="Arial" charset="0"/>
              </a:rPr>
              <a:t>institutions</a:t>
            </a:r>
            <a:r>
              <a:rPr lang="en-US" sz="1000" dirty="0">
                <a:latin typeface="Arial" charset="0"/>
              </a:rPr>
              <a:t> do -- using effective educational practices to induce students to do the right things</a:t>
            </a:r>
          </a:p>
          <a:p>
            <a:pPr eaLnBrk="1" hangingPunct="1">
              <a:lnSpc>
                <a:spcPct val="90000"/>
              </a:lnSpc>
            </a:pPr>
            <a:endParaRPr lang="en-US" sz="1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84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HLC-NCA AQIP session 2007 - www.nsse.iub.eduNASPA  Conference 2006</a:t>
            </a:r>
          </a:p>
        </p:txBody>
      </p:sp>
      <p:sp>
        <p:nvSpPr>
          <p:cNvPr id="10752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E92147-9850-4779-BC86-DF3C980E189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8075" y="690563"/>
            <a:ext cx="4622800" cy="3468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178" y="4386742"/>
            <a:ext cx="5051425" cy="4243097"/>
          </a:xfrm>
          <a:noFill/>
        </p:spPr>
        <p:txBody>
          <a:bodyPr wrap="square" lIns="92412" tIns="46206" rIns="92412" bIns="46206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375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 defTabSz="893763">
              <a:defRPr/>
            </a:pPr>
            <a:r>
              <a:rPr lang="en-US"/>
              <a:t>NSSE Foundations: Introduction to  NSSE</a:t>
            </a:r>
          </a:p>
        </p:txBody>
      </p:sp>
      <p:sp>
        <p:nvSpPr>
          <p:cNvPr id="3789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defTabSz="893763">
              <a:defRPr/>
            </a:pPr>
            <a:r>
              <a:rPr lang="en-US"/>
              <a:t>NSSE Regional Users Workshop (April 2007)</a:t>
            </a:r>
          </a:p>
        </p:txBody>
      </p:sp>
      <p:sp>
        <p:nvSpPr>
          <p:cNvPr id="3789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893763">
              <a:defRPr/>
            </a:pPr>
            <a:fld id="{0E37DC91-1D60-4F25-8B9F-08E519288F35}" type="slidenum">
              <a:rPr lang="en-US" smtClean="0"/>
              <a:pPr defTabSz="893763">
                <a:defRPr/>
              </a:pPr>
              <a:t>15</a:t>
            </a:fld>
            <a:endParaRPr lang="en-US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6913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7300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C1B53-5C8E-445A-BA79-D102001F0C9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413"/>
              </a:spcBef>
            </a:pPr>
            <a:endParaRPr lang="en-US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17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Uri </a:t>
            </a:r>
            <a:r>
              <a:rPr lang="en-US" dirty="0" err="1"/>
              <a:t>Treisman’s</a:t>
            </a:r>
            <a:r>
              <a:rPr lang="en-US" dirty="0"/>
              <a:t> “Emerging Scholars”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05EC9-9465-42ED-B61A-D1A9811CFD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0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48400"/>
            <a:ext cx="1371600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LogoOnly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4159250"/>
            <a:ext cx="995362" cy="1930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1371600" cy="39655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1365160" y="2798760"/>
            <a:ext cx="7778840" cy="588381"/>
            <a:chOff x="1524000" y="2799115"/>
            <a:chExt cx="7619999" cy="587668"/>
          </a:xfrm>
        </p:grpSpPr>
        <p:pic>
          <p:nvPicPr>
            <p:cNvPr id="8" name="Picture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0" y="2799116"/>
              <a:ext cx="1165356" cy="570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66762" y="2799116"/>
              <a:ext cx="1524238" cy="568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/>
            <p:cNvPicPr>
              <a:picLocks noChangeArrowheads="1"/>
            </p:cNvPicPr>
            <p:nvPr/>
          </p:nvPicPr>
          <p:blipFill>
            <a:blip r:embed="rId5" cstate="print"/>
            <a:srcRect r="15338"/>
            <a:stretch>
              <a:fillRect/>
            </a:stretch>
          </p:blipFill>
          <p:spPr bwMode="auto">
            <a:xfrm>
              <a:off x="8160582" y="2799115"/>
              <a:ext cx="983417" cy="587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/>
            <p:cNvPicPr>
              <a:picLocks noChangeArrowheads="1"/>
            </p:cNvPicPr>
            <p:nvPr/>
          </p:nvPicPr>
          <p:blipFill>
            <a:blip r:embed="rId6" cstate="print"/>
            <a:srcRect r="28796"/>
            <a:stretch>
              <a:fillRect/>
            </a:stretch>
          </p:blipFill>
          <p:spPr bwMode="auto">
            <a:xfrm>
              <a:off x="4191000" y="2799116"/>
              <a:ext cx="1078786" cy="569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rrowheads="1"/>
            </p:cNvPicPr>
            <p:nvPr/>
          </p:nvPicPr>
          <p:blipFill>
            <a:blip r:embed="rId7" cstate="print"/>
            <a:srcRect l="4187"/>
            <a:stretch>
              <a:fillRect/>
            </a:stretch>
          </p:blipFill>
          <p:spPr bwMode="auto">
            <a:xfrm>
              <a:off x="5269786" y="2799116"/>
              <a:ext cx="1453127" cy="569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667024" y="2799116"/>
              <a:ext cx="1516151" cy="569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61" y="1"/>
            <a:ext cx="7778839" cy="2819399"/>
          </a:xfrm>
          <a:solidFill>
            <a:schemeClr val="accent1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61" y="3361386"/>
            <a:ext cx="7778839" cy="3496614"/>
          </a:xfrm>
          <a:solidFill>
            <a:srgbClr val="7C1C51"/>
          </a:solidFill>
        </p:spPr>
        <p:txBody>
          <a:bodyPr/>
          <a:lstStyle>
            <a:lvl1pPr marL="0" indent="0" algn="ctr">
              <a:buNone/>
              <a:defRPr sz="2800" b="1">
                <a:solidFill>
                  <a:schemeClr val="accent4">
                    <a:lumMod val="20000"/>
                    <a:lumOff val="80000"/>
                  </a:schemeClr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4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1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65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Al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3247" y="1"/>
            <a:ext cx="9117106" cy="690749"/>
            <a:chOff x="1524000" y="2799115"/>
            <a:chExt cx="7619999" cy="587668"/>
          </a:xfrm>
        </p:grpSpPr>
        <p:pic>
          <p:nvPicPr>
            <p:cNvPr id="9" name="Pictur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0" y="2799116"/>
              <a:ext cx="1165356" cy="570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66762" y="2799116"/>
              <a:ext cx="1524238" cy="568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/>
            <p:cNvPicPr>
              <a:picLocks noChangeArrowheads="1"/>
            </p:cNvPicPr>
            <p:nvPr/>
          </p:nvPicPr>
          <p:blipFill>
            <a:blip r:embed="rId4" cstate="print"/>
            <a:srcRect r="15338"/>
            <a:stretch>
              <a:fillRect/>
            </a:stretch>
          </p:blipFill>
          <p:spPr bwMode="auto">
            <a:xfrm>
              <a:off x="8160582" y="2799115"/>
              <a:ext cx="983417" cy="587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/>
            <p:cNvPicPr>
              <a:picLocks noChangeArrowheads="1"/>
            </p:cNvPicPr>
            <p:nvPr/>
          </p:nvPicPr>
          <p:blipFill>
            <a:blip r:embed="rId5" cstate="print"/>
            <a:srcRect r="28796"/>
            <a:stretch>
              <a:fillRect/>
            </a:stretch>
          </p:blipFill>
          <p:spPr bwMode="auto">
            <a:xfrm>
              <a:off x="4191000" y="2799116"/>
              <a:ext cx="1078786" cy="569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8"/>
            <p:cNvPicPr>
              <a:picLocks noChangeArrowheads="1"/>
            </p:cNvPicPr>
            <p:nvPr/>
          </p:nvPicPr>
          <p:blipFill>
            <a:blip r:embed="rId6" cstate="print"/>
            <a:srcRect l="4187"/>
            <a:stretch>
              <a:fillRect/>
            </a:stretch>
          </p:blipFill>
          <p:spPr bwMode="auto">
            <a:xfrm>
              <a:off x="5269786" y="2799116"/>
              <a:ext cx="1453127" cy="569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67024" y="2799116"/>
              <a:ext cx="1516151" cy="569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0" y="2057400"/>
            <a:ext cx="9144000" cy="4800600"/>
          </a:xfrm>
        </p:spPr>
        <p:txBody>
          <a:bodyPr/>
          <a:lstStyle>
            <a:lvl1pPr marL="679450" indent="-228600"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963613" indent="-285750"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2pPr>
            <a:lvl3pPr marL="1258888" indent="-228600"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3pPr>
            <a:lvl4pPr marL="1485900" indent="-228600"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4pPr>
            <a:lvl5pPr marL="1646238" indent="-161925"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58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706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74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8612"/>
            <a:ext cx="4038600" cy="4757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68612"/>
            <a:ext cx="4038600" cy="4757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0" y="1201272"/>
            <a:ext cx="9144000" cy="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7D110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08497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4DEB-4012-4B02-8941-1D7DFA4D2317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2731-809E-453E-9DA5-81644841CB5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8650" y="6356350"/>
            <a:ext cx="7886700" cy="0"/>
          </a:xfrm>
          <a:prstGeom prst="line">
            <a:avLst/>
          </a:prstGeom>
          <a:ln w="19050">
            <a:solidFill>
              <a:srgbClr val="1B5F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264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4DEB-4012-4B02-8941-1D7DFA4D2317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2731-809E-453E-9DA5-81644841CB5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8650" y="6356350"/>
            <a:ext cx="7886700" cy="0"/>
          </a:xfrm>
          <a:prstGeom prst="line">
            <a:avLst/>
          </a:prstGeom>
          <a:ln w="19050">
            <a:solidFill>
              <a:srgbClr val="1B5F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639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4DEB-4012-4B02-8941-1D7DFA4D2317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2731-809E-453E-9DA5-81644841CB5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8650" y="6356350"/>
            <a:ext cx="7886700" cy="0"/>
          </a:xfrm>
          <a:prstGeom prst="line">
            <a:avLst/>
          </a:prstGeom>
          <a:ln w="19050">
            <a:solidFill>
              <a:srgbClr val="1B5F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646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4DEB-4012-4B02-8941-1D7DFA4D2317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2731-809E-453E-9DA5-81644841CB5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8650" y="6356350"/>
            <a:ext cx="7886700" cy="0"/>
          </a:xfrm>
          <a:prstGeom prst="line">
            <a:avLst/>
          </a:prstGeom>
          <a:ln w="19050">
            <a:solidFill>
              <a:srgbClr val="1B5F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428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2"/>
            <a:ext cx="386834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4DEB-4012-4B02-8941-1D7DFA4D2317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2731-809E-453E-9DA5-81644841CB5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28650" y="6356350"/>
            <a:ext cx="7886700" cy="0"/>
          </a:xfrm>
          <a:prstGeom prst="line">
            <a:avLst/>
          </a:prstGeom>
          <a:ln w="19050">
            <a:solidFill>
              <a:srgbClr val="1B5F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84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689600" cy="3644900"/>
          </a:xfrm>
          <a:prstGeom prst="rect">
            <a:avLst/>
          </a:prstGeom>
          <a:solidFill>
            <a:srgbClr val="7C1C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89800" y="0"/>
            <a:ext cx="1854200" cy="3644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206240"/>
            <a:ext cx="9144000" cy="228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8" descr="LogoOnly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5038" y="850900"/>
            <a:ext cx="995362" cy="1930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679583" cy="3644721"/>
          </a:xfrm>
        </p:spPr>
        <p:txBody>
          <a:bodyPr anchor="ctr"/>
          <a:lstStyle>
            <a:lvl1pPr algn="ctr">
              <a:defRPr sz="4400" b="1" cap="none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3643952"/>
            <a:ext cx="9144000" cy="586854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86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4DEB-4012-4B02-8941-1D7DFA4D2317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2731-809E-453E-9DA5-81644841CB5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6356350"/>
            <a:ext cx="7886700" cy="0"/>
          </a:xfrm>
          <a:prstGeom prst="line">
            <a:avLst/>
          </a:prstGeom>
          <a:ln w="19050">
            <a:solidFill>
              <a:srgbClr val="1B5F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929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4DEB-4012-4B02-8941-1D7DFA4D2317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2731-809E-453E-9DA5-81644841CB5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28650" y="6356350"/>
            <a:ext cx="7886700" cy="0"/>
          </a:xfrm>
          <a:prstGeom prst="line">
            <a:avLst/>
          </a:prstGeom>
          <a:ln w="19050">
            <a:solidFill>
              <a:srgbClr val="1B5F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749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4DEB-4012-4B02-8941-1D7DFA4D2317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2731-809E-453E-9DA5-81644841CB5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8650" y="6356350"/>
            <a:ext cx="7886700" cy="0"/>
          </a:xfrm>
          <a:prstGeom prst="line">
            <a:avLst/>
          </a:prstGeom>
          <a:ln w="19050">
            <a:solidFill>
              <a:srgbClr val="1B5F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799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4DEB-4012-4B02-8941-1D7DFA4D2317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2731-809E-453E-9DA5-81644841CB5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8650" y="6356350"/>
            <a:ext cx="7886700" cy="0"/>
          </a:xfrm>
          <a:prstGeom prst="line">
            <a:avLst/>
          </a:prstGeom>
          <a:ln w="19050">
            <a:solidFill>
              <a:srgbClr val="1B5F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257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4DEB-4012-4B02-8941-1D7DFA4D2317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2731-809E-453E-9DA5-81644841CB5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6356350"/>
            <a:ext cx="7886700" cy="0"/>
          </a:xfrm>
          <a:prstGeom prst="line">
            <a:avLst/>
          </a:prstGeom>
          <a:ln w="19050">
            <a:solidFill>
              <a:srgbClr val="1B5F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362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4DEB-4012-4B02-8941-1D7DFA4D2317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2731-809E-453E-9DA5-81644841CB5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6356350"/>
            <a:ext cx="7886700" cy="0"/>
          </a:xfrm>
          <a:prstGeom prst="line">
            <a:avLst/>
          </a:prstGeom>
          <a:ln w="19050">
            <a:solidFill>
              <a:srgbClr val="1B5F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0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764693" y="4289781"/>
            <a:ext cx="0" cy="1177269"/>
          </a:xfrm>
          <a:prstGeom prst="line">
            <a:avLst/>
          </a:prstGeom>
          <a:ln w="9525" cmpd="sng">
            <a:solidFill>
              <a:srgbClr val="135E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2764693" y="4289781"/>
            <a:ext cx="0" cy="1177269"/>
          </a:xfrm>
          <a:prstGeom prst="line">
            <a:avLst/>
          </a:prstGeom>
          <a:ln w="9525" cmpd="sng">
            <a:solidFill>
              <a:srgbClr val="135E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2667000" y="3505200"/>
            <a:ext cx="6119813" cy="609600"/>
          </a:xfrm>
          <a:prstGeom prst="rect">
            <a:avLst/>
          </a:prstGeom>
        </p:spPr>
        <p:txBody>
          <a:bodyPr lIns="78373" tIns="39187" rIns="78373" bIns="39187"/>
          <a:lstStyle>
            <a:lvl1pPr>
              <a:buNone/>
              <a:defRPr lang="en-US" sz="2531" b="0" kern="1200" dirty="0" smtClean="0">
                <a:solidFill>
                  <a:srgbClr val="004B8E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2895600" y="4267200"/>
            <a:ext cx="3962400" cy="762000"/>
          </a:xfrm>
          <a:prstGeom prst="rect">
            <a:avLst/>
          </a:prstGeom>
        </p:spPr>
        <p:txBody>
          <a:bodyPr lIns="78373" tIns="39187" rIns="78373" bIns="39187"/>
          <a:lstStyle>
            <a:lvl1pPr marL="0">
              <a:spcBef>
                <a:spcPts val="0"/>
              </a:spcBef>
              <a:buNone/>
              <a:defRPr lang="en-US" sz="1594" kern="1200" baseline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Subtitle 1</a:t>
            </a:r>
          </a:p>
          <a:p>
            <a:pPr lvl="0"/>
            <a:r>
              <a:rPr lang="en-US" dirty="0"/>
              <a:t>Insert Subtitle 2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0" y="5029200"/>
            <a:ext cx="3962400" cy="533400"/>
          </a:xfrm>
          <a:prstGeom prst="rect">
            <a:avLst/>
          </a:prstGeom>
        </p:spPr>
        <p:txBody>
          <a:bodyPr lIns="78373" tIns="39187" rIns="78373" bIns="39187"/>
          <a:lstStyle>
            <a:lvl1pPr marL="0">
              <a:spcBef>
                <a:spcPts val="0"/>
              </a:spcBef>
              <a:buNone/>
              <a:defRPr sz="1125">
                <a:solidFill>
                  <a:schemeClr val="tx1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Presenter</a:t>
            </a:r>
          </a:p>
          <a:p>
            <a:pPr lvl="0"/>
            <a:r>
              <a:rPr lang="en-US" dirty="0"/>
              <a:t>Information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2" y="0"/>
            <a:ext cx="455637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37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071561"/>
            <a:ext cx="7886700" cy="2490914"/>
          </a:xfrm>
        </p:spPr>
        <p:txBody>
          <a:bodyPr anchor="ctr">
            <a:normAutofit/>
          </a:bodyPr>
          <a:lstStyle>
            <a:lvl1pPr>
              <a:defRPr sz="3600" b="1">
                <a:solidFill>
                  <a:srgbClr val="0070B8"/>
                </a:solidFill>
              </a:defRPr>
            </a:lvl1pPr>
          </a:lstStyle>
          <a:p>
            <a:r>
              <a:rPr lang="en-US" dirty="0"/>
              <a:t>Click to edit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Presentor</a:t>
            </a:r>
            <a:r>
              <a:rPr lang="en-US" dirty="0"/>
              <a:t>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851-103C-4AF0-AFD6-94C9FE560A4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8F7D-42DD-4017-BBE5-224383EF19E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160161"/>
            <a:ext cx="3792474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93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851-103C-4AF0-AFD6-94C9FE560A4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8F7D-42DD-4017-BBE5-224383EF19E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63" y="4126502"/>
            <a:ext cx="869188" cy="211618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706723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851-103C-4AF0-AFD6-94C9FE560A4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8F7D-42DD-4017-BBE5-224383EF19E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6458585"/>
            <a:ext cx="514350" cy="243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63" y="4126502"/>
            <a:ext cx="869188" cy="21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9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320118"/>
          </a:xfrm>
        </p:spPr>
        <p:txBody>
          <a:bodyPr/>
          <a:lstStyle>
            <a:lvl1pPr algn="ctr">
              <a:defRPr sz="4400" b="1" cap="none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3247" y="1"/>
            <a:ext cx="9117106" cy="690749"/>
            <a:chOff x="1524000" y="2799115"/>
            <a:chExt cx="7619999" cy="587668"/>
          </a:xfrm>
        </p:grpSpPr>
        <p:pic>
          <p:nvPicPr>
            <p:cNvPr id="9" name="Pictur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0" y="2799116"/>
              <a:ext cx="1165356" cy="570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66762" y="2799116"/>
              <a:ext cx="1524238" cy="568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/>
            <p:cNvPicPr>
              <a:picLocks noChangeArrowheads="1"/>
            </p:cNvPicPr>
            <p:nvPr/>
          </p:nvPicPr>
          <p:blipFill>
            <a:blip r:embed="rId4" cstate="print"/>
            <a:srcRect r="15338"/>
            <a:stretch>
              <a:fillRect/>
            </a:stretch>
          </p:blipFill>
          <p:spPr bwMode="auto">
            <a:xfrm>
              <a:off x="8160582" y="2799115"/>
              <a:ext cx="983417" cy="587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/>
            <p:cNvPicPr>
              <a:picLocks noChangeArrowheads="1"/>
            </p:cNvPicPr>
            <p:nvPr/>
          </p:nvPicPr>
          <p:blipFill>
            <a:blip r:embed="rId5" cstate="print"/>
            <a:srcRect r="28796"/>
            <a:stretch>
              <a:fillRect/>
            </a:stretch>
          </p:blipFill>
          <p:spPr bwMode="auto">
            <a:xfrm>
              <a:off x="4191000" y="2799116"/>
              <a:ext cx="1078786" cy="569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8"/>
            <p:cNvPicPr>
              <a:picLocks noChangeArrowheads="1"/>
            </p:cNvPicPr>
            <p:nvPr/>
          </p:nvPicPr>
          <p:blipFill>
            <a:blip r:embed="rId6" cstate="print"/>
            <a:srcRect l="4187"/>
            <a:stretch>
              <a:fillRect/>
            </a:stretch>
          </p:blipFill>
          <p:spPr bwMode="auto">
            <a:xfrm>
              <a:off x="5269786" y="2799116"/>
              <a:ext cx="1453127" cy="569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67024" y="2799116"/>
              <a:ext cx="1516151" cy="569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811841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851-103C-4AF0-AFD6-94C9FE560A4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8F7D-42DD-4017-BBE5-224383EF19E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63" y="4126502"/>
            <a:ext cx="869188" cy="21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17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851-103C-4AF0-AFD6-94C9FE560A4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8F7D-42DD-4017-BBE5-224383EF19E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6458585"/>
            <a:ext cx="514350" cy="243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63" y="4126502"/>
            <a:ext cx="869188" cy="21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39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851-103C-4AF0-AFD6-94C9FE560A4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8F7D-42DD-4017-BBE5-224383EF19E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6458585"/>
            <a:ext cx="514350" cy="243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63" y="4126502"/>
            <a:ext cx="869188" cy="21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07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851-103C-4AF0-AFD6-94C9FE560A4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8F7D-42DD-4017-BBE5-224383EF19E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6458585"/>
            <a:ext cx="514350" cy="243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63" y="4126502"/>
            <a:ext cx="869188" cy="21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00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851-103C-4AF0-AFD6-94C9FE560A4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8F7D-42DD-4017-BBE5-224383EF19E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6458585"/>
            <a:ext cx="514350" cy="243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63" y="4126502"/>
            <a:ext cx="869188" cy="21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453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851-103C-4AF0-AFD6-94C9FE560A4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8F7D-42DD-4017-BBE5-224383EF19E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6458585"/>
            <a:ext cx="514350" cy="243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63" y="4126502"/>
            <a:ext cx="869188" cy="21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18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851-103C-4AF0-AFD6-94C9FE560A4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8F7D-42DD-4017-BBE5-224383EF19E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6458585"/>
            <a:ext cx="514350" cy="243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63" y="4126502"/>
            <a:ext cx="869188" cy="21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25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851-103C-4AF0-AFD6-94C9FE560A4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8F7D-42DD-4017-BBE5-224383EF19E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6458585"/>
            <a:ext cx="514350" cy="243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63" y="4126502"/>
            <a:ext cx="869188" cy="21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282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851-103C-4AF0-AFD6-94C9FE560A4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8F7D-42DD-4017-BBE5-224383EF19E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6458585"/>
            <a:ext cx="514350" cy="243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63" y="4126502"/>
            <a:ext cx="869188" cy="21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282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764694" y="4289782"/>
            <a:ext cx="0" cy="1177269"/>
          </a:xfrm>
          <a:prstGeom prst="line">
            <a:avLst/>
          </a:prstGeom>
          <a:ln w="9525" cmpd="sng">
            <a:solidFill>
              <a:srgbClr val="135E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2764694" y="4289782"/>
            <a:ext cx="0" cy="1177269"/>
          </a:xfrm>
          <a:prstGeom prst="line">
            <a:avLst/>
          </a:prstGeom>
          <a:ln w="9525" cmpd="sng">
            <a:solidFill>
              <a:srgbClr val="135E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2667000" y="3505200"/>
            <a:ext cx="6119813" cy="609600"/>
          </a:xfrm>
          <a:prstGeom prst="rect">
            <a:avLst/>
          </a:prstGeom>
        </p:spPr>
        <p:txBody>
          <a:bodyPr lIns="78373" tIns="39187" rIns="78373" bIns="39187"/>
          <a:lstStyle>
            <a:lvl1pPr>
              <a:buNone/>
              <a:defRPr lang="en-US" sz="2531" b="0" kern="1200" dirty="0" smtClean="0">
                <a:solidFill>
                  <a:srgbClr val="004B8E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2895600" y="4267200"/>
            <a:ext cx="3962400" cy="762000"/>
          </a:xfrm>
          <a:prstGeom prst="rect">
            <a:avLst/>
          </a:prstGeom>
        </p:spPr>
        <p:txBody>
          <a:bodyPr lIns="78373" tIns="39187" rIns="78373" bIns="39187"/>
          <a:lstStyle>
            <a:lvl1pPr marL="0">
              <a:spcBef>
                <a:spcPts val="0"/>
              </a:spcBef>
              <a:buNone/>
              <a:defRPr lang="en-US" sz="1594" kern="1200" baseline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Subtitle 1</a:t>
            </a:r>
          </a:p>
          <a:p>
            <a:pPr lvl="0"/>
            <a:r>
              <a:rPr lang="en-US" dirty="0"/>
              <a:t>Insert Subtitle 2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0" y="5029200"/>
            <a:ext cx="3962400" cy="533400"/>
          </a:xfrm>
          <a:prstGeom prst="rect">
            <a:avLst/>
          </a:prstGeom>
        </p:spPr>
        <p:txBody>
          <a:bodyPr lIns="78373" tIns="39187" rIns="78373" bIns="39187"/>
          <a:lstStyle>
            <a:lvl1pPr marL="0">
              <a:spcBef>
                <a:spcPts val="0"/>
              </a:spcBef>
              <a:buNone/>
              <a:defRPr sz="1125">
                <a:solidFill>
                  <a:schemeClr val="tx1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Presenter</a:t>
            </a:r>
          </a:p>
          <a:p>
            <a:pPr lvl="0"/>
            <a:r>
              <a:rPr lang="en-US" dirty="0"/>
              <a:t>Information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3" y="0"/>
            <a:ext cx="455638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8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3247" y="1"/>
            <a:ext cx="9117106" cy="690749"/>
            <a:chOff x="1524000" y="2799115"/>
            <a:chExt cx="7619999" cy="587668"/>
          </a:xfrm>
        </p:grpSpPr>
        <p:pic>
          <p:nvPicPr>
            <p:cNvPr id="9" name="Pictur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0" y="2799116"/>
              <a:ext cx="1165356" cy="570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66762" y="2799116"/>
              <a:ext cx="1524238" cy="568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/>
            <p:cNvPicPr>
              <a:picLocks noChangeArrowheads="1"/>
            </p:cNvPicPr>
            <p:nvPr/>
          </p:nvPicPr>
          <p:blipFill>
            <a:blip r:embed="rId4" cstate="print"/>
            <a:srcRect r="15338"/>
            <a:stretch>
              <a:fillRect/>
            </a:stretch>
          </p:blipFill>
          <p:spPr bwMode="auto">
            <a:xfrm>
              <a:off x="8160582" y="2799115"/>
              <a:ext cx="983417" cy="587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/>
            <p:cNvPicPr>
              <a:picLocks noChangeArrowheads="1"/>
            </p:cNvPicPr>
            <p:nvPr/>
          </p:nvPicPr>
          <p:blipFill>
            <a:blip r:embed="rId5" cstate="print"/>
            <a:srcRect r="28796"/>
            <a:stretch>
              <a:fillRect/>
            </a:stretch>
          </p:blipFill>
          <p:spPr bwMode="auto">
            <a:xfrm>
              <a:off x="4191000" y="2799116"/>
              <a:ext cx="1078786" cy="569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8"/>
            <p:cNvPicPr>
              <a:picLocks noChangeArrowheads="1"/>
            </p:cNvPicPr>
            <p:nvPr/>
          </p:nvPicPr>
          <p:blipFill>
            <a:blip r:embed="rId6" cstate="print"/>
            <a:srcRect l="4187"/>
            <a:stretch>
              <a:fillRect/>
            </a:stretch>
          </p:blipFill>
          <p:spPr bwMode="auto">
            <a:xfrm>
              <a:off x="5269786" y="2799116"/>
              <a:ext cx="1453127" cy="569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67024" y="2799116"/>
              <a:ext cx="1516151" cy="569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0" y="2057400"/>
            <a:ext cx="9144000" cy="4800600"/>
          </a:xfrm>
        </p:spPr>
        <p:txBody>
          <a:bodyPr/>
          <a:lstStyle>
            <a:lvl1pPr marL="679450" indent="-228600"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963613" indent="-285750"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2pPr>
            <a:lvl3pPr marL="1258888" indent="-228600"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3pPr>
            <a:lvl4pPr marL="1485900" indent="-228600"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4pPr>
            <a:lvl5pPr marL="1646238" indent="-161925"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333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2514600" y="2133600"/>
            <a:ext cx="6172200" cy="838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50" b="1" baseline="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A SUMMARY STATEMENT IF DESIRED.</a:t>
            </a:r>
          </a:p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2514600" y="2971800"/>
            <a:ext cx="6172200" cy="29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50" baseline="0">
                <a:latin typeface="Trebuchet MS" pitchFamily="34" charset="0"/>
                <a:cs typeface="Arial" pitchFamily="34" charset="0"/>
              </a:defRPr>
            </a:lvl1pPr>
          </a:lstStyle>
          <a:p>
            <a:pPr lvl="0"/>
            <a:r>
              <a:rPr lang="en-US" sz="1800" dirty="0"/>
              <a:t>Insert a block of text.  The block of text should be a minimum of 22 </a:t>
            </a:r>
            <a:r>
              <a:rPr lang="en-US" sz="1800" dirty="0" err="1"/>
              <a:t>pt</a:t>
            </a:r>
            <a:r>
              <a:rPr lang="en-US" sz="1800" dirty="0"/>
              <a:t> font to maximize readability.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33400" y="304800"/>
            <a:ext cx="2209800" cy="1752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baseline="0">
                <a:latin typeface="Trebuchet MS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HEADLINE IN ALL CAPS (28 PT)</a:t>
            </a:r>
          </a:p>
        </p:txBody>
      </p:sp>
    </p:spTree>
    <p:extLst>
      <p:ext uri="{BB962C8B-B14F-4D97-AF65-F5344CB8AC3E}">
        <p14:creationId xmlns:p14="http://schemas.microsoft.com/office/powerpoint/2010/main" val="1231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1"/>
            <a:ext cx="6281928" cy="6858000"/>
          </a:xfrm>
          <a:solidFill>
            <a:srgbClr val="002060"/>
          </a:solidFill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73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63250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section Header 2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4224" y="1"/>
            <a:ext cx="6279776" cy="2249424"/>
          </a:xfrm>
          <a:solidFill>
            <a:srgbClr val="7C1C51"/>
          </a:solidFill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62072" y="2249424"/>
            <a:ext cx="6281928" cy="461383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Tahoma"/>
              <a:ea typeface="ＭＳ Ｐゴシック" charset="-128"/>
              <a:cs typeface="Tahom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73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64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w"/>
              <a:defRPr/>
            </a:lvl2pPr>
            <a:lvl3pPr marL="685800" indent="-174625">
              <a:buFont typeface="Arial" pitchFamily="34" charset="0"/>
              <a:buChar char="•"/>
              <a:defRPr/>
            </a:lvl3pPr>
            <a:lvl4pPr marL="914400" indent="-174625">
              <a:buFont typeface="Arial" pitchFamily="34" charset="0"/>
              <a:buChar char="•"/>
              <a:defRPr sz="2200"/>
            </a:lvl4pPr>
            <a:lvl5pPr marL="1089025" indent="-161925"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15"/>
          <p:cNvGrpSpPr/>
          <p:nvPr/>
        </p:nvGrpSpPr>
        <p:grpSpPr>
          <a:xfrm>
            <a:off x="-1" y="1169894"/>
            <a:ext cx="9138702" cy="174812"/>
            <a:chOff x="-1" y="1206500"/>
            <a:chExt cx="9138702" cy="145781"/>
          </a:xfrm>
        </p:grpSpPr>
        <p:sp>
          <p:nvSpPr>
            <p:cNvPr id="7" name="Rectangle 6"/>
            <p:cNvSpPr/>
            <p:nvPr userDrawn="1"/>
          </p:nvSpPr>
          <p:spPr bwMode="auto">
            <a:xfrm>
              <a:off x="533402" y="1206500"/>
              <a:ext cx="8605299" cy="14577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" name="Group 14"/>
            <p:cNvGrpSpPr/>
            <p:nvPr userDrawn="1"/>
          </p:nvGrpSpPr>
          <p:grpSpPr>
            <a:xfrm>
              <a:off x="-1" y="1206502"/>
              <a:ext cx="533403" cy="145779"/>
              <a:chOff x="-1" y="1206502"/>
              <a:chExt cx="533403" cy="145779"/>
            </a:xfrm>
          </p:grpSpPr>
          <p:sp>
            <p:nvSpPr>
              <p:cNvPr id="5" name="Rectangle 4"/>
              <p:cNvSpPr/>
              <p:nvPr userDrawn="1"/>
            </p:nvSpPr>
            <p:spPr bwMode="auto">
              <a:xfrm>
                <a:off x="-1" y="1206502"/>
                <a:ext cx="177801" cy="14577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Rectangle 10"/>
              <p:cNvSpPr/>
              <p:nvPr userDrawn="1"/>
            </p:nvSpPr>
            <p:spPr bwMode="auto">
              <a:xfrm>
                <a:off x="177800" y="1206502"/>
                <a:ext cx="177801" cy="145779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Rectangle 11"/>
              <p:cNvSpPr/>
              <p:nvPr userDrawn="1"/>
            </p:nvSpPr>
            <p:spPr bwMode="auto">
              <a:xfrm>
                <a:off x="355601" y="1206502"/>
                <a:ext cx="177801" cy="14577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422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140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140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17"/>
          <p:cNvGrpSpPr/>
          <p:nvPr/>
        </p:nvGrpSpPr>
        <p:grpSpPr>
          <a:xfrm>
            <a:off x="-1" y="1169894"/>
            <a:ext cx="9138702" cy="174812"/>
            <a:chOff x="-1" y="1206500"/>
            <a:chExt cx="9138702" cy="145781"/>
          </a:xfrm>
        </p:grpSpPr>
        <p:sp>
          <p:nvSpPr>
            <p:cNvPr id="19" name="Rectangle 18"/>
            <p:cNvSpPr/>
            <p:nvPr userDrawn="1"/>
          </p:nvSpPr>
          <p:spPr bwMode="auto">
            <a:xfrm>
              <a:off x="533402" y="1206500"/>
              <a:ext cx="8605299" cy="14577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" name="Group 14"/>
            <p:cNvGrpSpPr/>
            <p:nvPr userDrawn="1"/>
          </p:nvGrpSpPr>
          <p:grpSpPr>
            <a:xfrm>
              <a:off x="-1" y="1206502"/>
              <a:ext cx="533403" cy="145779"/>
              <a:chOff x="-1" y="1206502"/>
              <a:chExt cx="533403" cy="145779"/>
            </a:xfrm>
          </p:grpSpPr>
          <p:sp>
            <p:nvSpPr>
              <p:cNvPr id="21" name="Rectangle 20"/>
              <p:cNvSpPr/>
              <p:nvPr userDrawn="1"/>
            </p:nvSpPr>
            <p:spPr bwMode="auto">
              <a:xfrm>
                <a:off x="-1" y="1206502"/>
                <a:ext cx="177801" cy="14577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Rectangle 21"/>
              <p:cNvSpPr/>
              <p:nvPr userDrawn="1"/>
            </p:nvSpPr>
            <p:spPr bwMode="auto">
              <a:xfrm>
                <a:off x="177800" y="1206502"/>
                <a:ext cx="177801" cy="145779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Rectangle 22"/>
              <p:cNvSpPr/>
              <p:nvPr userDrawn="1"/>
            </p:nvSpPr>
            <p:spPr bwMode="auto">
              <a:xfrm>
                <a:off x="355601" y="1206502"/>
                <a:ext cx="177801" cy="14577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841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C1C5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C1C5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19"/>
          <p:cNvGrpSpPr/>
          <p:nvPr/>
        </p:nvGrpSpPr>
        <p:grpSpPr>
          <a:xfrm>
            <a:off x="-1" y="1169894"/>
            <a:ext cx="9138702" cy="174812"/>
            <a:chOff x="-1" y="1206500"/>
            <a:chExt cx="9138702" cy="14578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533402" y="1206500"/>
              <a:ext cx="8605299" cy="14577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8" name="Group 14"/>
            <p:cNvGrpSpPr/>
            <p:nvPr userDrawn="1"/>
          </p:nvGrpSpPr>
          <p:grpSpPr>
            <a:xfrm>
              <a:off x="-1" y="1206502"/>
              <a:ext cx="533403" cy="145779"/>
              <a:chOff x="-1" y="1206502"/>
              <a:chExt cx="533403" cy="145779"/>
            </a:xfrm>
          </p:grpSpPr>
          <p:sp>
            <p:nvSpPr>
              <p:cNvPr id="23" name="Rectangle 22"/>
              <p:cNvSpPr/>
              <p:nvPr userDrawn="1"/>
            </p:nvSpPr>
            <p:spPr bwMode="auto">
              <a:xfrm>
                <a:off x="-1" y="1206502"/>
                <a:ext cx="177801" cy="14577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Rectangle 23"/>
              <p:cNvSpPr/>
              <p:nvPr userDrawn="1"/>
            </p:nvSpPr>
            <p:spPr bwMode="auto">
              <a:xfrm>
                <a:off x="177800" y="1206502"/>
                <a:ext cx="177801" cy="145779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Rectangle 24"/>
              <p:cNvSpPr/>
              <p:nvPr userDrawn="1"/>
            </p:nvSpPr>
            <p:spPr bwMode="auto">
              <a:xfrm>
                <a:off x="355601" y="1206502"/>
                <a:ext cx="177801" cy="14577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895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7800" y="1425388"/>
            <a:ext cx="8801100" cy="506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" name="Group 9"/>
          <p:cNvGrpSpPr/>
          <p:nvPr/>
        </p:nvGrpSpPr>
        <p:grpSpPr>
          <a:xfrm>
            <a:off x="0" y="6501545"/>
            <a:ext cx="9144002" cy="369332"/>
            <a:chOff x="0" y="6488666"/>
            <a:chExt cx="9144002" cy="369332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6944498" y="6488666"/>
              <a:ext cx="2199504" cy="369332"/>
            </a:xfrm>
            <a:prstGeom prst="rect">
              <a:avLst/>
            </a:prstGeom>
            <a:solidFill>
              <a:srgbClr val="7C1C5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nsse.indiana.edu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0" y="6488666"/>
              <a:ext cx="6944497" cy="369332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marL="120650" indent="0" algn="l"/>
              <a:r>
                <a:rPr lang="en-US" dirty="0">
                  <a:solidFill>
                    <a:schemeClr val="bg1"/>
                  </a:solidFill>
                </a:rPr>
                <a:t>National Survey of Student Engagement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84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accent1"/>
          </a:solidFill>
          <a:latin typeface="Tahoma"/>
          <a:ea typeface="ＭＳ Ｐゴシック" charset="-128"/>
          <a:cs typeface="Tahoma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ahoma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ahoma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ahoma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ahoma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ahoma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ahoma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ahoma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ahoma" charset="0"/>
          <a:ea typeface="ＭＳ Ｐゴシック" charset="-128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0386B"/>
          </a:solidFill>
          <a:latin typeface="Tahoma"/>
          <a:ea typeface="ＭＳ Ｐゴシック" charset="-128"/>
          <a:cs typeface="Tahoma"/>
        </a:defRPr>
      </a:lvl1pPr>
      <a:lvl2pPr marL="5143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800" b="0" kern="1200">
          <a:solidFill>
            <a:schemeClr val="accent1"/>
          </a:solidFill>
          <a:latin typeface="Tahoma"/>
          <a:ea typeface="ＭＳ Ｐゴシック" charset="-128"/>
          <a:cs typeface="Tahoma"/>
        </a:defRPr>
      </a:lvl2pPr>
      <a:lvl3pPr marL="739775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b="0" kern="1200">
          <a:solidFill>
            <a:schemeClr val="accent1"/>
          </a:solidFill>
          <a:latin typeface="+mn-lt"/>
          <a:ea typeface="ＭＳ Ｐゴシック" charset="-128"/>
          <a:cs typeface="+mn-cs"/>
        </a:defRPr>
      </a:lvl3pPr>
      <a:lvl4pPr marL="1035050" indent="-2286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b="0" kern="1200">
          <a:solidFill>
            <a:schemeClr val="accent1"/>
          </a:solidFill>
          <a:latin typeface="+mn-lt"/>
          <a:ea typeface="ＭＳ Ｐゴシック" charset="-128"/>
          <a:cs typeface="+mn-cs"/>
        </a:defRPr>
      </a:lvl4pPr>
      <a:lvl5pPr marL="1196975" indent="-161925" algn="l" defTabSz="457200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‐"/>
        <a:defRPr sz="2000" b="0" kern="1200">
          <a:solidFill>
            <a:schemeClr val="accent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0D4DEB-4012-4B02-8941-1D7DFA4D2317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F02731-809E-453E-9DA5-81644841CB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889438" y="6442236"/>
            <a:ext cx="737702" cy="294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13" dirty="0">
                <a:solidFill>
                  <a:srgbClr val="1B5FAA"/>
                </a:solidFill>
                <a:latin typeface="Arial Narrow" panose="020B0606020202030204" pitchFamily="34" charset="0"/>
              </a:rPr>
              <a:t>aais.com</a:t>
            </a:r>
          </a:p>
        </p:txBody>
      </p:sp>
    </p:spTree>
    <p:extLst>
      <p:ext uri="{BB962C8B-B14F-4D97-AF65-F5344CB8AC3E}">
        <p14:creationId xmlns:p14="http://schemas.microsoft.com/office/powerpoint/2010/main" val="103713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>
              <a:lumMod val="50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BD851-103C-4AF0-AFD6-94C9FE560A4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38F7D-42DD-4017-BBE5-224383EF19E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8650" y="6356350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7759134" y="635424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B8"/>
                </a:solidFill>
              </a:rPr>
              <a:t>aais.com</a:t>
            </a:r>
          </a:p>
        </p:txBody>
      </p:sp>
    </p:spTree>
    <p:extLst>
      <p:ext uri="{BB962C8B-B14F-4D97-AF65-F5344CB8AC3E}">
        <p14:creationId xmlns:p14="http://schemas.microsoft.com/office/powerpoint/2010/main" val="299926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0070B8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barnshaw@aai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357437" y="3071812"/>
            <a:ext cx="6500813" cy="728663"/>
          </a:xfrm>
        </p:spPr>
        <p:txBody>
          <a:bodyPr>
            <a:noAutofit/>
          </a:bodyPr>
          <a:lstStyle/>
          <a:p>
            <a:pPr marL="342900" lvl="1" indent="0">
              <a:buNone/>
            </a:pPr>
            <a:r>
              <a:rPr lang="en-US" sz="2625" b="1" dirty="0">
                <a:solidFill>
                  <a:srgbClr val="0F356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Astra Academy: What Student Engagement Tells Us About Our Undergraduates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28317" y="4332457"/>
            <a:ext cx="4714875" cy="112871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John Barnshaw, Ph.D. (</a:t>
            </a:r>
            <a:r>
              <a:rPr lang="en-US" dirty="0">
                <a:latin typeface="Palatino Linotype" panose="02040502050505030304" pitchFamily="18" charset="0"/>
                <a:hlinkClick r:id="rId3"/>
              </a:rPr>
              <a:t>jbarnshaw@aais.com</a:t>
            </a:r>
            <a:r>
              <a:rPr lang="en-US" dirty="0">
                <a:latin typeface="Palatino Linotype" panose="02040502050505030304" pitchFamily="18" charset="0"/>
              </a:rPr>
              <a:t>) </a:t>
            </a:r>
          </a:p>
          <a:p>
            <a:r>
              <a:rPr lang="en-US" dirty="0">
                <a:latin typeface="Palatino Linotype" panose="02040502050505030304" pitchFamily="18" charset="0"/>
              </a:rPr>
              <a:t>Associate Vice President – Research and Statistics</a:t>
            </a:r>
          </a:p>
          <a:p>
            <a:r>
              <a:rPr lang="en-US" dirty="0">
                <a:latin typeface="Palatino Linotype" panose="02040502050505030304" pitchFamily="18" charset="0"/>
              </a:rPr>
              <a:t>Ad Astra</a:t>
            </a:r>
          </a:p>
          <a:p>
            <a:endParaRPr lang="en-US" dirty="0">
              <a:latin typeface="Palatino Linotype" panose="02040502050505030304" pitchFamily="18" charset="0"/>
            </a:endParaRPr>
          </a:p>
          <a:p>
            <a:endParaRPr lang="en-US" dirty="0"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Alexander McCormick, Ph.D.   </a:t>
            </a:r>
          </a:p>
          <a:p>
            <a:r>
              <a:rPr lang="en-US" dirty="0">
                <a:latin typeface="Palatino Linotype" panose="02040502050505030304" pitchFamily="18" charset="0"/>
              </a:rPr>
              <a:t>Director – National Survey of Student Engagement</a:t>
            </a:r>
          </a:p>
          <a:p>
            <a:r>
              <a:rPr lang="en-US" dirty="0">
                <a:latin typeface="Palatino Linotype" panose="02040502050505030304" pitchFamily="18" charset="0"/>
              </a:rPr>
              <a:t>Indiana University-Bloomington</a:t>
            </a:r>
          </a:p>
          <a:p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25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1120"/>
          </a:xfrm>
        </p:spPr>
        <p:txBody>
          <a:bodyPr/>
          <a:lstStyle/>
          <a:p>
            <a:pPr marL="0" indent="0"/>
            <a:r>
              <a:rPr lang="en-US" sz="3600" dirty="0"/>
              <a:t>Conceptual &amp; Empirical Foundations</a:t>
            </a:r>
          </a:p>
        </p:txBody>
      </p:sp>
      <p:sp>
        <p:nvSpPr>
          <p:cNvPr id="1446915" name="Rectangle 3"/>
          <p:cNvSpPr>
            <a:spLocks noGrp="1" noChangeArrowheads="1"/>
          </p:cNvSpPr>
          <p:nvPr>
            <p:ph idx="1"/>
          </p:nvPr>
        </p:nvSpPr>
        <p:spPr>
          <a:xfrm>
            <a:off x="182880" y="1596570"/>
            <a:ext cx="8961120" cy="488042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tabLst>
                <a:tab pos="8516938" algn="r"/>
              </a:tabLst>
              <a:defRPr/>
            </a:pPr>
            <a:r>
              <a:rPr lang="en-US" sz="2800" b="1" dirty="0"/>
              <a:t>Time on task </a:t>
            </a:r>
            <a:r>
              <a:rPr lang="en-US" b="1" dirty="0"/>
              <a:t>	</a:t>
            </a:r>
            <a:r>
              <a:rPr lang="en-US" sz="2000" b="0" dirty="0"/>
              <a:t>(Tyler, 1930s)</a:t>
            </a:r>
            <a:endParaRPr lang="en-US" b="0" dirty="0"/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tabLst>
                <a:tab pos="8516938" algn="r"/>
              </a:tabLst>
              <a:defRPr/>
            </a:pPr>
            <a:r>
              <a:rPr lang="en-US" sz="2800" b="1" dirty="0"/>
              <a:t>Quality of effort </a:t>
            </a:r>
            <a:r>
              <a:rPr lang="en-US" b="1" dirty="0"/>
              <a:t>	</a:t>
            </a:r>
            <a:r>
              <a:rPr lang="en-US" sz="2000" b="0" dirty="0"/>
              <a:t>(Pace, 1960s &amp; 70s)</a:t>
            </a:r>
            <a:endParaRPr lang="en-US" b="0" dirty="0"/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tabLst>
                <a:tab pos="8516938" algn="r"/>
              </a:tabLst>
              <a:defRPr/>
            </a:pPr>
            <a:r>
              <a:rPr lang="en-US" sz="2800" b="1" dirty="0"/>
              <a:t>Student involvement </a:t>
            </a:r>
            <a:r>
              <a:rPr lang="en-US" b="1" dirty="0"/>
              <a:t>	</a:t>
            </a:r>
            <a:r>
              <a:rPr lang="en-US" sz="2000" b="0" dirty="0"/>
              <a:t>(Astin, 1984)</a:t>
            </a:r>
            <a:endParaRPr lang="en-US" b="0" dirty="0"/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tabLst>
                <a:tab pos="8516938" algn="r"/>
              </a:tabLst>
              <a:defRPr/>
            </a:pPr>
            <a:r>
              <a:rPr lang="en-US" sz="2800" b="1" dirty="0"/>
              <a:t>Academic &amp; social integration </a:t>
            </a:r>
            <a:r>
              <a:rPr lang="en-US" b="1" dirty="0"/>
              <a:t>	</a:t>
            </a:r>
            <a:r>
              <a:rPr lang="en-US" sz="2000" b="0" dirty="0"/>
              <a:t>(Tinto, 1975 &amp; 1987)</a:t>
            </a:r>
            <a:endParaRPr lang="en-US" b="0" dirty="0"/>
          </a:p>
          <a:p>
            <a:pPr marL="168275" indent="-168275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tabLst>
                <a:tab pos="8516938" algn="r"/>
              </a:tabLst>
              <a:defRPr/>
            </a:pPr>
            <a:r>
              <a:rPr lang="en-US" sz="2800" b="1" dirty="0"/>
              <a:t>Good practices in </a:t>
            </a:r>
            <a:br>
              <a:rPr lang="en-US" sz="2800" b="1" dirty="0"/>
            </a:br>
            <a:r>
              <a:rPr lang="en-US" sz="2800" b="1" dirty="0"/>
              <a:t>undergraduate education </a:t>
            </a:r>
            <a:r>
              <a:rPr lang="en-US" b="0" dirty="0"/>
              <a:t>	</a:t>
            </a:r>
            <a:r>
              <a:rPr lang="en-US" sz="2000" b="0" dirty="0"/>
              <a:t>(Chickering &amp; </a:t>
            </a:r>
            <a:r>
              <a:rPr lang="en-US" sz="2000" b="0" dirty="0" err="1"/>
              <a:t>Gamson</a:t>
            </a:r>
            <a:r>
              <a:rPr lang="en-US" sz="2000" b="0" dirty="0"/>
              <a:t>, 1987)</a:t>
            </a:r>
            <a:endParaRPr lang="en-US" b="0" dirty="0"/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tabLst>
                <a:tab pos="8516938" algn="r"/>
              </a:tabLst>
              <a:defRPr/>
            </a:pPr>
            <a:r>
              <a:rPr lang="en-US" sz="2800" b="1" dirty="0"/>
              <a:t>College impact </a:t>
            </a:r>
            <a:r>
              <a:rPr lang="en-US" b="1" dirty="0"/>
              <a:t>	</a:t>
            </a:r>
            <a:r>
              <a:rPr lang="en-US" sz="2000" b="0" dirty="0"/>
              <a:t>(Pascarella, 1985)</a:t>
            </a:r>
            <a:endParaRPr lang="en-US" b="0" dirty="0"/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tabLst>
                <a:tab pos="8516938" algn="r"/>
              </a:tabLst>
              <a:defRPr/>
            </a:pPr>
            <a:r>
              <a:rPr lang="en-US" sz="2800" b="1" dirty="0"/>
              <a:t>Student engagement </a:t>
            </a:r>
            <a:r>
              <a:rPr lang="en-US" b="1" dirty="0"/>
              <a:t>	</a:t>
            </a:r>
            <a:r>
              <a:rPr lang="en-US" sz="2000" b="0" dirty="0"/>
              <a:t>(Kuh, 1991, 2005)</a:t>
            </a:r>
            <a:endParaRPr lang="en-US" sz="2000" b="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192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258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cs typeface="Arial" charset="0"/>
                <a:sym typeface="Arial" charset="0"/>
              </a:rPr>
              <a:t>Why Does It Matter?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2682875" y="1524000"/>
            <a:ext cx="6308726" cy="4800600"/>
          </a:xfrm>
        </p:spPr>
        <p:txBody>
          <a:bodyPr>
            <a:normAutofit lnSpcReduction="10000"/>
          </a:bodyPr>
          <a:lstStyle/>
          <a:p>
            <a:pPr marL="231775" indent="0">
              <a:lnSpc>
                <a:spcPct val="110000"/>
              </a:lnSpc>
              <a:buFont typeface="Wingdings" pitchFamily="2" charset="2"/>
              <a:buNone/>
            </a:pPr>
            <a:r>
              <a:rPr lang="en-US" sz="2800" b="0" dirty="0"/>
              <a:t>The </a:t>
            </a:r>
            <a:r>
              <a:rPr lang="en-US" altLang="ko-KR" sz="2800" b="0" dirty="0">
                <a:ea typeface="Gulim" pitchFamily="34" charset="-127"/>
              </a:rPr>
              <a:t>impact of college is largely determined by individual effort and involvement in the academic, interpersonal, and extra-curricular offerings on a campus. It is important to focus on the ways an institution can shape its offerings to encourage </a:t>
            </a:r>
            <a:r>
              <a:rPr lang="en-US" altLang="ko-KR" sz="2800" i="1" dirty="0">
                <a:solidFill>
                  <a:srgbClr val="7C1C51"/>
                </a:solidFill>
                <a:ea typeface="Gulim" pitchFamily="34" charset="-127"/>
              </a:rPr>
              <a:t>student engagement.</a:t>
            </a:r>
            <a:r>
              <a:rPr lang="en-US" altLang="ko-KR" sz="2800" dirty="0">
                <a:solidFill>
                  <a:srgbClr val="990046"/>
                </a:solidFill>
                <a:ea typeface="Gulim" pitchFamily="34" charset="-127"/>
              </a:rPr>
              <a:t> </a:t>
            </a:r>
            <a:endParaRPr lang="en-US" sz="2800" dirty="0">
              <a:solidFill>
                <a:srgbClr val="99004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r">
              <a:spcBef>
                <a:spcPts val="0"/>
              </a:spcBef>
              <a:buNone/>
            </a:pPr>
            <a:endParaRPr lang="en-US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sz="2400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Paraphrased from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400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Pascarella &amp; Terenzini (2005), p. 602</a:t>
            </a:r>
          </a:p>
          <a:p>
            <a:pPr marL="222250" indent="-222250">
              <a:buFont typeface="Wingdings" pitchFamily="2" charset="2"/>
              <a:buNone/>
            </a:pPr>
            <a:endParaRPr lang="en-US" sz="2400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863725"/>
            <a:ext cx="2568140" cy="377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325605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2403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A Profoundly Different Approach to Assessing the Student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04646"/>
            <a:ext cx="4958862" cy="4511416"/>
          </a:xfrm>
        </p:spPr>
        <p:txBody>
          <a:bodyPr/>
          <a:lstStyle/>
          <a:p>
            <a:pPr lvl="1"/>
            <a:r>
              <a:rPr lang="en-US" dirty="0"/>
              <a:t>From satisfaction (happiness) to </a:t>
            </a:r>
            <a:r>
              <a:rPr lang="en-US" b="1" i="1" dirty="0"/>
              <a:t>quality</a:t>
            </a:r>
            <a:r>
              <a:rPr lang="en-US" dirty="0"/>
              <a:t> of educational experiences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Strong focus on </a:t>
            </a:r>
            <a:r>
              <a:rPr lang="en-US" b="1" i="1" dirty="0">
                <a:solidFill>
                  <a:schemeClr val="accent1"/>
                </a:solidFill>
              </a:rPr>
              <a:t>behavior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rather than attitudes and opinions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EFABD-790E-4881-BF2D-C3DB608CA4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72" y="1457193"/>
            <a:ext cx="3224488" cy="483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81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813538"/>
            <a:ext cx="9144000" cy="4044462"/>
          </a:xfrm>
        </p:spPr>
        <p:txBody>
          <a:bodyPr/>
          <a:lstStyle/>
          <a:p>
            <a:pPr marL="1260475" indent="-809625">
              <a:buNone/>
            </a:pPr>
            <a:r>
              <a:rPr lang="en-US" sz="4400" b="0" dirty="0"/>
              <a:t>A:	</a:t>
            </a:r>
            <a:r>
              <a:rPr lang="en-US" sz="4400" b="0" i="1" dirty="0"/>
              <a:t>Ask those who are most knowledgeable about the college experience…</a:t>
            </a:r>
          </a:p>
          <a:p>
            <a:pPr marL="2514600" indent="0">
              <a:buNone/>
            </a:pPr>
            <a:r>
              <a:rPr lang="en-US" sz="5400" i="1" dirty="0"/>
              <a:t>Students!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2233246"/>
          </a:xfrm>
        </p:spPr>
        <p:txBody>
          <a:bodyPr/>
          <a:lstStyle/>
          <a:p>
            <a:pPr marL="1260475" indent="-803275" algn="l"/>
            <a:r>
              <a:rPr lang="en-US" b="0" dirty="0"/>
              <a:t>Q:	How can we measure </a:t>
            </a:r>
            <a:br>
              <a:rPr lang="en-US" b="0" dirty="0"/>
            </a:br>
            <a:r>
              <a:rPr lang="en-US" b="0" dirty="0"/>
              <a:t>student engagement?</a:t>
            </a:r>
          </a:p>
        </p:txBody>
      </p:sp>
    </p:spTree>
    <p:extLst>
      <p:ext uri="{BB962C8B-B14F-4D97-AF65-F5344CB8AC3E}">
        <p14:creationId xmlns:p14="http://schemas.microsoft.com/office/powerpoint/2010/main" val="3214140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7482"/>
          </a:xfrm>
        </p:spPr>
        <p:txBody>
          <a:bodyPr/>
          <a:lstStyle/>
          <a:p>
            <a:r>
              <a:rPr lang="en-US" dirty="0"/>
              <a:t>A Closer Look at NSSE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754314" y="1573822"/>
            <a:ext cx="5325209" cy="4668716"/>
          </a:xfrm>
        </p:spPr>
        <p:txBody>
          <a:bodyPr/>
          <a:lstStyle/>
          <a:p>
            <a:r>
              <a:rPr lang="en-US" sz="2000" b="0" dirty="0"/>
              <a:t>A research and service project of the Indiana University Center for Postsecondary Research</a:t>
            </a:r>
          </a:p>
          <a:p>
            <a:pPr>
              <a:spcBef>
                <a:spcPts val="1200"/>
              </a:spcBef>
            </a:pPr>
            <a:r>
              <a:rPr lang="en-US" sz="2000" b="0" dirty="0"/>
              <a:t>Launched in 2000</a:t>
            </a:r>
          </a:p>
          <a:p>
            <a:pPr>
              <a:spcBef>
                <a:spcPts val="1200"/>
              </a:spcBef>
            </a:pPr>
            <a:r>
              <a:rPr lang="en-US" sz="2000" b="0" dirty="0"/>
              <a:t>More than 1,600 4-year colleges and universities 2000-2018 </a:t>
            </a:r>
          </a:p>
          <a:p>
            <a:pPr>
              <a:spcBef>
                <a:spcPts val="1200"/>
              </a:spcBef>
            </a:pPr>
            <a:r>
              <a:rPr lang="en-US" sz="2000" b="0" dirty="0"/>
              <a:t>Online survey of first-year and senior undergraduates (census)</a:t>
            </a:r>
          </a:p>
          <a:p>
            <a:pPr>
              <a:spcBef>
                <a:spcPts val="1200"/>
              </a:spcBef>
            </a:pPr>
            <a:r>
              <a:rPr lang="en-US" sz="2000" b="0" dirty="0"/>
              <a:t>Community college counterpart: Community College Survey of Student Engagement (CCSSE, based at UT Austin; ccsse.org)</a:t>
            </a:r>
            <a:endParaRPr lang="en-US" sz="2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90" y="2707998"/>
            <a:ext cx="3297014" cy="135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5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4514"/>
          </a:xfrm>
        </p:spPr>
        <p:txBody>
          <a:bodyPr/>
          <a:lstStyle/>
          <a:p>
            <a:pPr indent="0" eaLnBrk="1" hangingPunct="1"/>
            <a:r>
              <a:rPr lang="en-US" altLang="zh-TW" dirty="0">
                <a:ea typeface="新細明體" pitchFamily="18" charset="-120"/>
              </a:rPr>
              <a:t>NSSE Survey Content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84151" y="1688123"/>
            <a:ext cx="5353050" cy="488391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zh-TW" sz="2400" dirty="0">
                <a:ea typeface="新細明體" pitchFamily="18" charset="-120"/>
              </a:rPr>
              <a:t>Academic activities &amp; experiences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TW" sz="2400" dirty="0">
                <a:ea typeface="新細明體" pitchFamily="18" charset="-120"/>
              </a:rPr>
              <a:t>Active learning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TW" sz="2400" dirty="0">
                <a:ea typeface="新細明體" pitchFamily="18" charset="-120"/>
              </a:rPr>
              <a:t>Learning with peers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TW" sz="2400" dirty="0">
                <a:ea typeface="新細明體" pitchFamily="18" charset="-120"/>
              </a:rPr>
              <a:t>Reading and writing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TW" sz="2400" dirty="0">
                <a:ea typeface="新細明體" pitchFamily="18" charset="-120"/>
              </a:rPr>
              <a:t>Cognitive tasks in courses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TW" sz="2400" dirty="0">
                <a:ea typeface="新細明體" pitchFamily="18" charset="-120"/>
              </a:rPr>
              <a:t>High-impact practices</a:t>
            </a:r>
          </a:p>
          <a:p>
            <a:pPr>
              <a:buFont typeface="Wingdings" pitchFamily="2" charset="2"/>
              <a:buChar char="§"/>
            </a:pPr>
            <a:r>
              <a:rPr lang="en-US" altLang="zh-TW" sz="2400" dirty="0">
                <a:ea typeface="新細明體" pitchFamily="18" charset="-120"/>
              </a:rPr>
              <a:t>Experiences with faculty</a:t>
            </a:r>
          </a:p>
          <a:p>
            <a:pPr>
              <a:buFont typeface="Wingdings" pitchFamily="2" charset="2"/>
              <a:buChar char="§"/>
            </a:pPr>
            <a:r>
              <a:rPr lang="en-US" altLang="zh-TW" sz="2400" dirty="0">
                <a:ea typeface="新細明體" pitchFamily="18" charset="-120"/>
              </a:rPr>
              <a:t>Time use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itchFamily="18" charset="-120"/>
              </a:rPr>
              <a:t>Study, work, socializing…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99000" y="1688123"/>
            <a:ext cx="4445000" cy="507939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zh-TW" sz="2400" dirty="0">
                <a:ea typeface="新細明體" pitchFamily="18" charset="-120"/>
              </a:rPr>
              <a:t>Co-curricular activities</a:t>
            </a:r>
          </a:p>
          <a:p>
            <a:pPr>
              <a:buFont typeface="Wingdings" pitchFamily="2" charset="2"/>
              <a:buChar char="§"/>
            </a:pPr>
            <a:r>
              <a:rPr lang="en-US" altLang="zh-TW" sz="2400" dirty="0">
                <a:ea typeface="新細明體" pitchFamily="18" charset="-120"/>
              </a:rPr>
              <a:t>Institutional emphases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TW" sz="2400" dirty="0">
                <a:ea typeface="新細明體" pitchFamily="18" charset="-120"/>
              </a:rPr>
              <a:t>Quality of campus relationships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TW" sz="2400" dirty="0">
                <a:ea typeface="新細明體" pitchFamily="18" charset="-120"/>
              </a:rPr>
              <a:t>Perceived cognitive &amp; </a:t>
            </a:r>
            <a:r>
              <a:rPr lang="en-US" altLang="zh-TW" sz="2400" dirty="0" err="1">
                <a:ea typeface="新細明體" pitchFamily="18" charset="-120"/>
              </a:rPr>
              <a:t>noncognitive</a:t>
            </a:r>
            <a:r>
              <a:rPr lang="en-US" altLang="zh-TW" sz="2400" dirty="0">
                <a:ea typeface="新細明體" pitchFamily="18" charset="-120"/>
              </a:rPr>
              <a:t> gains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TW" sz="2400" dirty="0">
                <a:ea typeface="新細明體" pitchFamily="18" charset="-120"/>
              </a:rPr>
              <a:t>Satisfaction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TW" sz="2400" dirty="0">
                <a:ea typeface="新細明體" pitchFamily="18" charset="-120"/>
              </a:rPr>
              <a:t>Demographic &amp; enrollment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83413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50570"/>
          </a:xfrm>
        </p:spPr>
        <p:txBody>
          <a:bodyPr rIns="132080"/>
          <a:lstStyle/>
          <a:p>
            <a:r>
              <a:rPr lang="en-US" dirty="0"/>
              <a:t>How It Works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idx="1"/>
          </p:nvPr>
        </p:nvSpPr>
        <p:spPr>
          <a:xfrm>
            <a:off x="439615" y="1742151"/>
            <a:ext cx="4772095" cy="4400550"/>
          </a:xfrm>
        </p:spPr>
        <p:txBody>
          <a:bodyPr rIns="132080"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200" dirty="0">
                <a:latin typeface="Arial" charset="0"/>
                <a:cs typeface="Arial" charset="0"/>
                <a:sym typeface="Arial" charset="0"/>
              </a:rPr>
              <a:t>Web-based &amp; mobile-optimized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200" dirty="0">
                <a:latin typeface="Arial" charset="0"/>
                <a:sym typeface="Arial" charset="0"/>
              </a:rPr>
              <a:t>Uniform, centralized survey administration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200" dirty="0">
                <a:latin typeface="Arial" charset="0"/>
                <a:cs typeface="Arial" charset="0"/>
                <a:sym typeface="Arial" charset="0"/>
              </a:rPr>
              <a:t>Customizable invitations &amp; reminders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200" dirty="0">
                <a:latin typeface="Arial" charset="0"/>
                <a:sym typeface="Arial" charset="0"/>
              </a:rPr>
              <a:t>Institutions receive detailed reports and identified student data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200" dirty="0">
                <a:latin typeface="Arial" charset="0"/>
                <a:sym typeface="Arial" charset="0"/>
              </a:rPr>
              <a:t>Comparison group results (customizable)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200" dirty="0">
                <a:latin typeface="Arial" charset="0"/>
                <a:cs typeface="Arial" charset="0"/>
                <a:sym typeface="Arial" charset="0"/>
              </a:rPr>
              <a:t>Results are confidential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en-US" sz="2200" dirty="0"/>
          </a:p>
        </p:txBody>
      </p:sp>
      <p:pic>
        <p:nvPicPr>
          <p:cNvPr id="1026" name="Picture 2" descr="http://nsse.indiana.edu/pdf/survey_instruments/2015/images/NSSE%202015%20Instru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10" y="1742151"/>
            <a:ext cx="3400425" cy="44005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50800" dir="3000000" algn="ctr" rotWithShape="0">
              <a:schemeClr val="accent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2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NSSE questions</a:t>
            </a:r>
          </a:p>
        </p:txBody>
      </p:sp>
    </p:spTree>
    <p:extLst>
      <p:ext uri="{BB962C8B-B14F-4D97-AF65-F5344CB8AC3E}">
        <p14:creationId xmlns:p14="http://schemas.microsoft.com/office/powerpoint/2010/main" val="2482698481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6550" y="304800"/>
            <a:ext cx="8470900" cy="954107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the current school year, about how often have you done the following?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" y="175260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00386B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accent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chemeClr val="accent1"/>
                </a:solidFill>
              </a:rPr>
              <a:t>Reviewed your notes after class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90600" y="2362200"/>
            <a:ext cx="3352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00386B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accent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chemeClr val="accent1"/>
                </a:solidFill>
              </a:rPr>
              <a:t>Summarized what you learned in class or from course materials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76800" y="1676400"/>
            <a:ext cx="3810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00386B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accent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0070C0"/>
                </a:solidFill>
              </a:rPr>
              <a:t>Reached conclusions based on your own analysis of numerical information (numbers, graphs, statistics, etc.)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38600" y="3200400"/>
            <a:ext cx="4114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00386B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accent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0070C0"/>
                </a:solidFill>
              </a:rPr>
              <a:t>Used numerical information to examine a real-world problem or issue (unemployment, climate change, public health, etc.)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8332" y="3641788"/>
            <a:ext cx="35052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Prepared for exams by discussing or working through course material with other students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37583" y="5249876"/>
            <a:ext cx="3962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Asked another student to help you understand course material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91200" y="4800600"/>
            <a:ext cx="23622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Explained course material to one or more students</a:t>
            </a:r>
          </a:p>
        </p:txBody>
      </p:sp>
    </p:spTree>
    <p:extLst>
      <p:ext uri="{BB962C8B-B14F-4D97-AF65-F5344CB8AC3E}">
        <p14:creationId xmlns:p14="http://schemas.microsoft.com/office/powerpoint/2010/main" val="216807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6550" y="304800"/>
            <a:ext cx="8470900" cy="954107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the current school year, about how often have you done the following?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2598" y="1883806"/>
            <a:ext cx="35147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00386B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accent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000" b="0" dirty="0"/>
              <a:t>Prepared two or more drafts of a paper or assignment before turning it in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76800" y="1676400"/>
            <a:ext cx="3810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00386B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accent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000" b="0" dirty="0">
                <a:solidFill>
                  <a:srgbClr val="7D110C"/>
                </a:solidFill>
              </a:rPr>
              <a:t>Examined the strengths and weaknesses of your own views on a topic or issue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44820" y="2946064"/>
            <a:ext cx="4114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00386B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accent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sz="2000" b="0" dirty="0">
                <a:solidFill>
                  <a:srgbClr val="7D110C"/>
                </a:solidFill>
              </a:rPr>
              <a:t>Tried to understand someone else’s views by imagining how an issue looks from his or her perspective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9723" y="3345062"/>
            <a:ext cx="29919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70C0"/>
                </a:solidFill>
              </a:rPr>
              <a:t>Discussed course topics, ideas, or concepts with a faculty member outside of class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38295" y="4936851"/>
            <a:ext cx="42364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Discussed your academic performance with a faculty member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45701" y="4207148"/>
            <a:ext cx="28562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7030A0"/>
                </a:solidFill>
              </a:rPr>
              <a:t>Connected your learning to societal problems or issues?</a:t>
            </a:r>
          </a:p>
        </p:txBody>
      </p:sp>
    </p:spTree>
    <p:extLst>
      <p:ext uri="{BB962C8B-B14F-4D97-AF65-F5344CB8AC3E}">
        <p14:creationId xmlns:p14="http://schemas.microsoft.com/office/powerpoint/2010/main" val="334900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Introduction (5 Minutes)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Student Engagement and Our Undergraduates (35 Minutes)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Wrap-Up (5 Minutes)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Comments and Questions (15 Minutes)</a:t>
            </a:r>
          </a:p>
          <a:p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49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6550" y="304800"/>
            <a:ext cx="8470900" cy="954107"/>
          </a:xfrm>
          <a:prstGeom prst="rect">
            <a:avLst/>
          </a:prstGeom>
          <a:solidFill>
            <a:srgbClr val="EFEAD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7D110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the current school year, about how often have your instructors done the following?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914400" y="1743075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00386B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accent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accent1"/>
                </a:solidFill>
              </a:rPr>
              <a:t>Clearly explained course goals and requirements</a:t>
            </a:r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4876800" y="2514600"/>
            <a:ext cx="403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00386B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accent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accent1"/>
                </a:solidFill>
              </a:rPr>
              <a:t>Used examples or illustrations to explain difficult points</a:t>
            </a: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609600" y="3429000"/>
            <a:ext cx="381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00386B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accent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accent1"/>
                </a:solidFill>
              </a:rPr>
              <a:t>Provided feedback on a draft or work in progress</a:t>
            </a:r>
          </a:p>
        </p:txBody>
      </p:sp>
      <p:sp>
        <p:nvSpPr>
          <p:cNvPr id="38920" name="Rectangle 9"/>
          <p:cNvSpPr>
            <a:spLocks noChangeArrowheads="1"/>
          </p:cNvSpPr>
          <p:nvPr/>
        </p:nvSpPr>
        <p:spPr bwMode="auto">
          <a:xfrm>
            <a:off x="2667000" y="4756150"/>
            <a:ext cx="571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00386B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accent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‐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accent1"/>
                </a:solidFill>
              </a:rPr>
              <a:t>Provided prompt and detailed feedback on tests or completed assignments</a:t>
            </a:r>
          </a:p>
        </p:txBody>
      </p:sp>
    </p:spTree>
    <p:extLst>
      <p:ext uri="{BB962C8B-B14F-4D97-AF65-F5344CB8AC3E}">
        <p14:creationId xmlns:p14="http://schemas.microsoft.com/office/powerpoint/2010/main" val="3125235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8" grpId="0"/>
      <p:bldP spid="38919" grpId="0"/>
      <p:bldP spid="389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62681"/>
          </a:xfrm>
        </p:spPr>
        <p:txBody>
          <a:bodyPr rIns="132080"/>
          <a:lstStyle/>
          <a:p>
            <a:pPr indent="0" eaLnBrk="1" hangingPunct="1"/>
            <a:r>
              <a:rPr lang="en-US" sz="3200" dirty="0"/>
              <a:t>Summary Measures: </a:t>
            </a:r>
            <a:br>
              <a:rPr lang="en-US" sz="3200" dirty="0"/>
            </a:br>
            <a:r>
              <a:rPr lang="en-US" sz="3200" dirty="0"/>
              <a:t>Engagement Indicators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0583" y="1549400"/>
            <a:ext cx="4114800" cy="205740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bg1">
                    <a:lumMod val="75000"/>
                  </a:schemeClr>
                </a:solidFill>
              </a:rPr>
              <a:t>Academic 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Higher-Order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Reflective &amp; Integrative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Learning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Quantitative Reasoning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724400" y="1545988"/>
            <a:ext cx="4114800" cy="2056263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bg1">
                    <a:lumMod val="75000"/>
                  </a:schemeClr>
                </a:solidFill>
              </a:rPr>
              <a:t>Learning with Peers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Collaborative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Discussions with Diverse Others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2858" y="3842034"/>
            <a:ext cx="4114800" cy="205740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bg1">
                    <a:lumMod val="75000"/>
                  </a:schemeClr>
                </a:solidFill>
              </a:rPr>
              <a:t>Experiences with Faculty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Student-Faculty Interaction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Effective Teaching Practices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23263" y="3860800"/>
            <a:ext cx="4114800" cy="205740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bg1">
                    <a:lumMod val="75000"/>
                  </a:schemeClr>
                </a:solidFill>
              </a:rPr>
              <a:t>Campus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Quality of Interactions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Supportive Environment</a:t>
            </a:r>
          </a:p>
        </p:txBody>
      </p:sp>
    </p:spTree>
    <p:extLst>
      <p:ext uri="{BB962C8B-B14F-4D97-AF65-F5344CB8AC3E}">
        <p14:creationId xmlns:p14="http://schemas.microsoft.com/office/powerpoint/2010/main" val="108304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150570"/>
          </a:xfrm>
        </p:spPr>
        <p:txBody>
          <a:bodyPr/>
          <a:lstStyle/>
          <a:p>
            <a:r>
              <a:rPr lang="en-US" dirty="0"/>
              <a:t>Engagement Indicator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07853"/>
            <a:ext cx="9144000" cy="4810885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accent2"/>
                </a:solidFill>
              </a:rPr>
              <a:t>Collaborative Learning</a:t>
            </a:r>
            <a:r>
              <a:rPr lang="en-US" i="1" dirty="0">
                <a:solidFill>
                  <a:schemeClr val="accent2"/>
                </a:solidFill>
              </a:rPr>
              <a:t> </a:t>
            </a:r>
            <a:r>
              <a:rPr lang="en-US" b="0" dirty="0"/>
              <a:t>combines results from four survey items:</a:t>
            </a:r>
          </a:p>
          <a:p>
            <a:pPr marL="803275" indent="-346075">
              <a:spcBef>
                <a:spcPts val="11400"/>
              </a:spcBef>
            </a:pPr>
            <a:r>
              <a:rPr lang="en-US" altLang="en-US" sz="2200" b="0" dirty="0"/>
              <a:t>Asked another student to help you understand course material </a:t>
            </a:r>
          </a:p>
          <a:p>
            <a:pPr marL="803275" indent="-346075"/>
            <a:r>
              <a:rPr lang="en-US" altLang="en-US" sz="2200" b="0" dirty="0"/>
              <a:t>Explained course material to one or more students </a:t>
            </a:r>
          </a:p>
          <a:p>
            <a:pPr marL="803275" indent="-346075"/>
            <a:r>
              <a:rPr lang="en-US" altLang="en-US" sz="2200" b="0" dirty="0"/>
              <a:t>Prepared for exams by discussing or working through course material with other students </a:t>
            </a:r>
          </a:p>
          <a:p>
            <a:pPr marL="803275" indent="-346075"/>
            <a:r>
              <a:rPr lang="en-US" altLang="en-US" sz="2200" b="0" dirty="0"/>
              <a:t>Worked with other students on course projects or assignments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386" y="2714968"/>
            <a:ext cx="8274554" cy="954107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During the current school year, about how often have you done the following?</a:t>
            </a:r>
          </a:p>
        </p:txBody>
      </p:sp>
    </p:spTree>
    <p:extLst>
      <p:ext uri="{BB962C8B-B14F-4D97-AF65-F5344CB8AC3E}">
        <p14:creationId xmlns:p14="http://schemas.microsoft.com/office/powerpoint/2010/main" val="222170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425388"/>
            <a:ext cx="4711700" cy="50674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Seeking and giving help are vital learning strategies</a:t>
            </a:r>
          </a:p>
          <a:p>
            <a:r>
              <a:rPr lang="en-US" sz="2800" b="0" dirty="0"/>
              <a:t>1 in 5 first-year students have difficulty learning course material </a:t>
            </a:r>
            <a:r>
              <a:rPr lang="en-US" sz="2800" b="0" i="1" dirty="0"/>
              <a:t>and</a:t>
            </a:r>
            <a:r>
              <a:rPr lang="en-US" sz="2800" b="0" dirty="0"/>
              <a:t> getting help with courses</a:t>
            </a:r>
          </a:p>
          <a:p>
            <a:pPr>
              <a:spcBef>
                <a:spcPts val="1200"/>
              </a:spcBef>
            </a:pPr>
            <a:r>
              <a:rPr lang="en-US" sz="2800" b="0" dirty="0"/>
              <a:t>“Toughing it out” on your own is not a strategy for success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69" y="1425388"/>
            <a:ext cx="3323199" cy="499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6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739" y="208084"/>
            <a:ext cx="6439877" cy="6195646"/>
          </a:xfrm>
          <a:prstGeom prst="rect">
            <a:avLst/>
          </a:prstGeom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5864470" y="1341771"/>
            <a:ext cx="2608383" cy="15855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First-Year Student Correlations with Institutional Retention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&amp; Graduation Rates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8739" y="5119011"/>
            <a:ext cx="6439877" cy="59107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38739" y="208084"/>
            <a:ext cx="6439877" cy="5275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7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Engagement pays dividends for all students, but</a:t>
            </a:r>
            <a:r>
              <a:rPr lang="en-US" b="0" i="1" dirty="0"/>
              <a:t> the payoff is higher for:</a:t>
            </a:r>
          </a:p>
          <a:p>
            <a:pPr marL="914400" indent="-228600">
              <a:buFont typeface="Arial" panose="020B0604020202020204" pitchFamily="34" charset="0"/>
              <a:buChar char="•"/>
            </a:pPr>
            <a:r>
              <a:rPr lang="en-US" dirty="0"/>
              <a:t>Underprepared students</a:t>
            </a:r>
          </a:p>
          <a:p>
            <a:pPr marL="914400" indent="-228600">
              <a:buFont typeface="Arial" panose="020B0604020202020204" pitchFamily="34" charset="0"/>
              <a:buChar char="•"/>
            </a:pPr>
            <a:r>
              <a:rPr lang="en-US" dirty="0"/>
              <a:t>Students of color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and Underserved Students</a:t>
            </a:r>
          </a:p>
        </p:txBody>
      </p:sp>
    </p:spTree>
    <p:extLst>
      <p:ext uri="{BB962C8B-B14F-4D97-AF65-F5344CB8AC3E}">
        <p14:creationId xmlns:p14="http://schemas.microsoft.com/office/powerpoint/2010/main" val="248210301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84" y="117231"/>
            <a:ext cx="7218960" cy="62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92" y="41718"/>
            <a:ext cx="7368866" cy="638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0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High-Impact Practices</a:t>
            </a:r>
          </a:p>
        </p:txBody>
      </p:sp>
    </p:spTree>
    <p:extLst>
      <p:ext uri="{BB962C8B-B14F-4D97-AF65-F5344CB8AC3E}">
        <p14:creationId xmlns:p14="http://schemas.microsoft.com/office/powerpoint/2010/main" val="2447220858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50570"/>
          </a:xfrm>
        </p:spPr>
        <p:txBody>
          <a:bodyPr rIns="132080"/>
          <a:lstStyle/>
          <a:p>
            <a:pPr indent="0" eaLnBrk="1" hangingPunct="1"/>
            <a:r>
              <a:rPr lang="en-US" sz="3400" dirty="0"/>
              <a:t>Summary Measures: </a:t>
            </a:r>
            <a:br>
              <a:rPr lang="en-US" sz="3400" dirty="0"/>
            </a:br>
            <a:r>
              <a:rPr lang="en-US" sz="3400" dirty="0"/>
              <a:t>High-Impact Practices (HIPs)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7565" y="1898650"/>
            <a:ext cx="5903589" cy="4236412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2600" dirty="0"/>
              <a:t>Learning community</a:t>
            </a:r>
          </a:p>
          <a:p>
            <a:pPr>
              <a:spcBef>
                <a:spcPts val="800"/>
              </a:spcBef>
            </a:pPr>
            <a:r>
              <a:rPr lang="en-US" sz="2600" dirty="0"/>
              <a:t>Service-learning</a:t>
            </a:r>
          </a:p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en-US" sz="2600" dirty="0"/>
              <a:t>Research with faculty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Study abroad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Internship, field experience, etc.</a:t>
            </a:r>
          </a:p>
          <a:p>
            <a:pPr>
              <a:spcBef>
                <a:spcPts val="800"/>
              </a:spcBef>
            </a:pPr>
            <a:r>
              <a:rPr lang="en-US" sz="2600" dirty="0"/>
              <a:t>Culminating experience (senior project, capstone, etc.)</a:t>
            </a:r>
          </a:p>
          <a:p>
            <a:pPr>
              <a:spcBef>
                <a:spcPts val="800"/>
              </a:spcBef>
            </a:pP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45856" y="1993553"/>
            <a:ext cx="2570038" cy="1447800"/>
            <a:chOff x="5202362" y="1936403"/>
            <a:chExt cx="2570038" cy="1447800"/>
          </a:xfrm>
        </p:grpSpPr>
        <p:sp>
          <p:nvSpPr>
            <p:cNvPr id="10" name="Right Brace 9"/>
            <p:cNvSpPr/>
            <p:nvPr/>
          </p:nvSpPr>
          <p:spPr>
            <a:xfrm>
              <a:off x="5202362" y="1936403"/>
              <a:ext cx="381000" cy="1447800"/>
            </a:xfrm>
            <a:prstGeom prst="rightBrace">
              <a:avLst>
                <a:gd name="adj1" fmla="val 36990"/>
                <a:gd name="adj2" fmla="val 5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38800" y="1936403"/>
              <a:ext cx="2133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First-year and senior students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345856" y="3765546"/>
            <a:ext cx="2328738" cy="1944589"/>
            <a:chOff x="5742112" y="3765548"/>
            <a:chExt cx="2328738" cy="1309067"/>
          </a:xfrm>
        </p:grpSpPr>
        <p:sp>
          <p:nvSpPr>
            <p:cNvPr id="12" name="Right Brace 11"/>
            <p:cNvSpPr/>
            <p:nvPr/>
          </p:nvSpPr>
          <p:spPr>
            <a:xfrm>
              <a:off x="5742112" y="3765548"/>
              <a:ext cx="381000" cy="1309067"/>
            </a:xfrm>
            <a:prstGeom prst="rightBrace">
              <a:avLst>
                <a:gd name="adj1" fmla="val 36990"/>
                <a:gd name="adj2" fmla="val 5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78550" y="4065512"/>
              <a:ext cx="1892300" cy="642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Seniors only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942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About Ad Astra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Ad Astra is a course scheduling and enrollment management organization that partners with over 600 institutions annually to improve course scheduling efficiency and accessibility for students.  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Ad Astra offers unique solutions design to improve student retention, reduce time-to-completion, and improve graduate rates. 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Astra Academy is a webinar series that brings together diverse stakeholders across the higher education landscape to share with you how their work is helping to improve student outcomes with a focus on student retention, time-to-completion, or graduation.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24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60EE-14D0-4557-869A-1F83DAACB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Major is a Key Context </a:t>
            </a:r>
            <a:br>
              <a:rPr lang="en-US" dirty="0"/>
            </a:br>
            <a:r>
              <a:rPr lang="en-US" dirty="0"/>
              <a:t>that Conditions Engagement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Course Challenge</a:t>
            </a:r>
            <a:br>
              <a:rPr lang="en-US" dirty="0"/>
            </a:br>
            <a:r>
              <a:rPr lang="en-US" dirty="0"/>
              <a:t>Study time</a:t>
            </a:r>
          </a:p>
        </p:txBody>
      </p:sp>
    </p:spTree>
    <p:extLst>
      <p:ext uri="{BB962C8B-B14F-4D97-AF65-F5344CB8AC3E}">
        <p14:creationId xmlns:p14="http://schemas.microsoft.com/office/powerpoint/2010/main" val="1121678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19814F-F8CF-49FC-8132-31AF4826C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Course Challenge Among First-year Students, By Major or Intended Major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C5CADD7-A9F0-43A9-8ACC-5597C9A72E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858797"/>
              </p:ext>
            </p:extLst>
          </p:nvPr>
        </p:nvGraphicFramePr>
        <p:xfrm>
          <a:off x="177800" y="1512277"/>
          <a:ext cx="8801100" cy="4980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6FE0A81-4FA2-4814-A02D-3868D6B5A703}"/>
              </a:ext>
            </a:extLst>
          </p:cNvPr>
          <p:cNvSpPr txBox="1"/>
          <p:nvPr/>
        </p:nvSpPr>
        <p:spPr>
          <a:xfrm>
            <a:off x="5838094" y="2268415"/>
            <a:ext cx="2892668" cy="17235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During the current school year, to what extent have your courses challenged you to do your best work?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[1=Not at all to 7=Very much]</a:t>
            </a:r>
          </a:p>
        </p:txBody>
      </p:sp>
    </p:spTree>
    <p:extLst>
      <p:ext uri="{BB962C8B-B14F-4D97-AF65-F5344CB8AC3E}">
        <p14:creationId xmlns:p14="http://schemas.microsoft.com/office/powerpoint/2010/main" val="1556703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19814F-F8CF-49FC-8132-31AF4826C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Class Preparation Time Among Seniors, by Major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35E9EA1-4241-4F57-92E2-A97A7E6DAB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042882"/>
              </p:ext>
            </p:extLst>
          </p:nvPr>
        </p:nvGraphicFramePr>
        <p:xfrm>
          <a:off x="177800" y="1459523"/>
          <a:ext cx="8801100" cy="5033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E071609-F758-4BB1-B57D-351501C776BD}"/>
              </a:ext>
            </a:extLst>
          </p:cNvPr>
          <p:cNvSpPr txBox="1"/>
          <p:nvPr/>
        </p:nvSpPr>
        <p:spPr>
          <a:xfrm>
            <a:off x="6172202" y="2426676"/>
            <a:ext cx="2793998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Preparing for class (studying, reading, writing, doing homework or lab work, analyzing data, rehearsing, and other academic activities)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34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319838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Q &amp; 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4" y="1046279"/>
            <a:ext cx="3021477" cy="43648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190" y="1046279"/>
            <a:ext cx="2903026" cy="436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90215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735982577"/>
              </p:ext>
            </p:extLst>
          </p:nvPr>
        </p:nvGraphicFramePr>
        <p:xfrm>
          <a:off x="621437" y="1136342"/>
          <a:ext cx="7951066" cy="5060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4201">
                  <a:extLst>
                    <a:ext uri="{9D8B030D-6E8A-4147-A177-3AD203B41FA5}">
                      <a16:colId xmlns:a16="http://schemas.microsoft.com/office/drawing/2014/main" val="190182311"/>
                    </a:ext>
                  </a:extLst>
                </a:gridCol>
                <a:gridCol w="1448432">
                  <a:extLst>
                    <a:ext uri="{9D8B030D-6E8A-4147-A177-3AD203B41FA5}">
                      <a16:colId xmlns:a16="http://schemas.microsoft.com/office/drawing/2014/main" val="2298137283"/>
                    </a:ext>
                  </a:extLst>
                </a:gridCol>
                <a:gridCol w="1448433">
                  <a:extLst>
                    <a:ext uri="{9D8B030D-6E8A-4147-A177-3AD203B41FA5}">
                      <a16:colId xmlns:a16="http://schemas.microsoft.com/office/drawing/2014/main" val="3650812432"/>
                    </a:ext>
                  </a:extLst>
                </a:gridCol>
              </a:tblGrid>
              <a:tr h="75591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Variable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Full-Time Student</a:t>
                      </a:r>
                      <a:r>
                        <a:rPr lang="en-US" sz="1200" baseline="0" dirty="0">
                          <a:latin typeface="+mj-lt"/>
                        </a:rPr>
                        <a:t> </a:t>
                      </a:r>
                    </a:p>
                    <a:p>
                      <a:r>
                        <a:rPr lang="en-US" sz="1200" baseline="0" dirty="0">
                          <a:latin typeface="+mj-lt"/>
                        </a:rPr>
                        <a:t>(Age 18 – 24)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Full Time Student</a:t>
                      </a:r>
                    </a:p>
                    <a:p>
                      <a:r>
                        <a:rPr lang="en-US" sz="1200" dirty="0">
                          <a:latin typeface="+mj-lt"/>
                        </a:rPr>
                        <a:t>(Age</a:t>
                      </a:r>
                      <a:r>
                        <a:rPr lang="en-US" sz="1200" baseline="0" dirty="0">
                          <a:latin typeface="+mj-lt"/>
                        </a:rPr>
                        <a:t> 25+)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2689912259"/>
                  </a:ext>
                </a:extLst>
              </a:tr>
              <a:tr h="59965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Sample Population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343 (60%)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229 (40%)</a:t>
                      </a: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898545252"/>
                  </a:ext>
                </a:extLst>
              </a:tr>
              <a:tr h="6207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00000"/>
                          </a:solidFill>
                          <a:latin typeface="+mj-lt"/>
                        </a:rPr>
                        <a:t>Completed </a:t>
                      </a:r>
                      <a:r>
                        <a:rPr lang="en-US" sz="1200" u="sng" dirty="0">
                          <a:solidFill>
                            <a:srgbClr val="C00000"/>
                          </a:solidFill>
                          <a:latin typeface="+mj-lt"/>
                        </a:rPr>
                        <a:t>&lt; </a:t>
                      </a:r>
                      <a:r>
                        <a:rPr lang="en-US" sz="1200" baseline="0" dirty="0">
                          <a:solidFill>
                            <a:srgbClr val="C00000"/>
                          </a:solidFill>
                          <a:latin typeface="+mj-lt"/>
                        </a:rPr>
                        <a:t>30 Student Credit Hours</a:t>
                      </a:r>
                      <a:endParaRPr lang="en-US" sz="12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00000"/>
                          </a:solidFill>
                          <a:latin typeface="+mj-lt"/>
                        </a:rPr>
                        <a:t>52.7%**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00000"/>
                          </a:solidFill>
                          <a:latin typeface="+mj-lt"/>
                        </a:rPr>
                        <a:t>47.3%***</a:t>
                      </a: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4276061046"/>
                  </a:ext>
                </a:extLst>
              </a:tr>
              <a:tr h="60018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00000"/>
                          </a:solidFill>
                          <a:latin typeface="+mj-lt"/>
                        </a:rPr>
                        <a:t>Frequently work outside of </a:t>
                      </a:r>
                      <a:r>
                        <a:rPr lang="en-US" sz="1200" baseline="0" dirty="0">
                          <a:solidFill>
                            <a:srgbClr val="C00000"/>
                          </a:solidFill>
                          <a:latin typeface="+mj-lt"/>
                        </a:rPr>
                        <a:t>class to prepare assignments.</a:t>
                      </a:r>
                      <a:endParaRPr lang="en-US" sz="12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00000"/>
                          </a:solidFill>
                          <a:latin typeface="+mj-lt"/>
                        </a:rPr>
                        <a:t>32.8%*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00000"/>
                          </a:solidFill>
                          <a:latin typeface="+mj-lt"/>
                        </a:rPr>
                        <a:t>23.2%*</a:t>
                      </a: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4254685457"/>
                  </a:ext>
                </a:extLst>
              </a:tr>
              <a:tr h="59965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00000"/>
                          </a:solidFill>
                          <a:latin typeface="+mj-lt"/>
                        </a:rPr>
                        <a:t>Percent Reported Never Skipping Class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00000"/>
                          </a:solidFill>
                          <a:latin typeface="+mj-lt"/>
                        </a:rPr>
                        <a:t>61.0%***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00000"/>
                          </a:solidFill>
                          <a:latin typeface="+mj-lt"/>
                        </a:rPr>
                        <a:t>79.5%***</a:t>
                      </a: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2344910492"/>
                  </a:ext>
                </a:extLst>
              </a:tr>
              <a:tr h="643724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00000"/>
                          </a:solidFill>
                          <a:latin typeface="+mj-lt"/>
                        </a:rPr>
                        <a:t>Percent Reported Working</a:t>
                      </a:r>
                      <a:r>
                        <a:rPr lang="en-US" sz="1200" baseline="0" dirty="0">
                          <a:solidFill>
                            <a:srgbClr val="C00000"/>
                          </a:solidFill>
                          <a:latin typeface="+mj-lt"/>
                        </a:rPr>
                        <a:t> 0 Hours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latin typeface="+mj-lt"/>
                        </a:rPr>
                        <a:t> Each Week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00000"/>
                          </a:solidFill>
                          <a:latin typeface="+mj-lt"/>
                        </a:rPr>
                        <a:t>29.8%***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00000"/>
                          </a:solidFill>
                          <a:latin typeface="+mj-lt"/>
                        </a:rPr>
                        <a:t>48.0%***</a:t>
                      </a: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870550688"/>
                  </a:ext>
                </a:extLst>
              </a:tr>
              <a:tr h="643724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00000"/>
                          </a:solidFill>
                          <a:latin typeface="+mj-lt"/>
                        </a:rPr>
                        <a:t>Percent Reported Working 30+ Hours</a:t>
                      </a:r>
                      <a:r>
                        <a:rPr lang="en-US" sz="1200" baseline="0" dirty="0">
                          <a:solidFill>
                            <a:srgbClr val="C00000"/>
                          </a:solidFill>
                          <a:latin typeface="+mj-lt"/>
                        </a:rPr>
                        <a:t> Each Week and/or Taking Care of 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latin typeface="+mj-lt"/>
                        </a:rPr>
                        <a:t>Dependents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00000"/>
                          </a:solidFill>
                          <a:latin typeface="+mj-lt"/>
                        </a:rPr>
                        <a:t>16.4%***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00000"/>
                          </a:solidFill>
                          <a:latin typeface="+mj-lt"/>
                        </a:rPr>
                        <a:t>54.2%***</a:t>
                      </a: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3585529114"/>
                  </a:ext>
                </a:extLst>
              </a:tr>
              <a:tr h="59669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Percent of</a:t>
                      </a:r>
                      <a:r>
                        <a:rPr lang="en-US" sz="1200" baseline="0" dirty="0">
                          <a:latin typeface="+mj-lt"/>
                        </a:rPr>
                        <a:t> Students Earning “A”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18.5%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25.4%</a:t>
                      </a: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3635392271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33400" y="433896"/>
            <a:ext cx="7539038" cy="429981"/>
          </a:xfrm>
        </p:spPr>
        <p:txBody>
          <a:bodyPr vert="horz" lIns="85725" tIns="42863" rIns="85725" bIns="42863" rtlCol="0">
            <a:normAutofit/>
          </a:bodyPr>
          <a:lstStyle/>
          <a:p>
            <a:r>
              <a:rPr lang="en-US" dirty="0">
                <a:solidFill>
                  <a:srgbClr val="0070B8"/>
                </a:solidFill>
                <a:latin typeface="+mj-lt"/>
              </a:rPr>
              <a:t>Insights from a Random Sample of Students at a Two-Year Institution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6400284"/>
            <a:ext cx="8215313" cy="279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19" dirty="0">
                <a:solidFill>
                  <a:srgbClr val="FF0000"/>
                </a:solidFill>
                <a:latin typeface="Calibri Light" panose="020F0302020204030204"/>
                <a:cs typeface="+mn-cs"/>
              </a:rPr>
              <a:t>* </a:t>
            </a:r>
            <a:r>
              <a:rPr lang="en-US" sz="1219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- p </a:t>
            </a:r>
            <a:r>
              <a:rPr lang="en-US" sz="1219" u="sng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&lt;</a:t>
            </a:r>
            <a:r>
              <a:rPr lang="en-US" sz="1219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 .05</a:t>
            </a:r>
            <a:r>
              <a:rPr lang="en-US" sz="1219" dirty="0">
                <a:solidFill>
                  <a:srgbClr val="FF0000"/>
                </a:solidFill>
                <a:latin typeface="Calibri Light" panose="020F0302020204030204"/>
                <a:cs typeface="+mn-cs"/>
              </a:rPr>
              <a:t>		** </a:t>
            </a:r>
            <a:r>
              <a:rPr lang="en-US" sz="1219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- p </a:t>
            </a:r>
            <a:r>
              <a:rPr lang="en-US" sz="1219" u="sng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&lt;</a:t>
            </a:r>
            <a:r>
              <a:rPr lang="en-US" sz="1219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 .01</a:t>
            </a:r>
            <a:r>
              <a:rPr lang="en-US" sz="1219" dirty="0">
                <a:solidFill>
                  <a:srgbClr val="FF0000"/>
                </a:solidFill>
                <a:latin typeface="Calibri Light" panose="020F0302020204030204"/>
                <a:cs typeface="+mn-cs"/>
              </a:rPr>
              <a:t>		*** </a:t>
            </a:r>
            <a:r>
              <a:rPr lang="en-US" sz="1219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- p </a:t>
            </a:r>
            <a:r>
              <a:rPr lang="en-US" sz="1219" u="sng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&lt;</a:t>
            </a:r>
            <a:r>
              <a:rPr lang="en-US" sz="1219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 .001</a:t>
            </a:r>
          </a:p>
        </p:txBody>
      </p:sp>
    </p:spTree>
    <p:extLst>
      <p:ext uri="{BB962C8B-B14F-4D97-AF65-F5344CB8AC3E}">
        <p14:creationId xmlns:p14="http://schemas.microsoft.com/office/powerpoint/2010/main" val="6147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944409097"/>
              </p:ext>
            </p:extLst>
          </p:nvPr>
        </p:nvGraphicFramePr>
        <p:xfrm>
          <a:off x="628650" y="923278"/>
          <a:ext cx="7902791" cy="5220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182">
                  <a:extLst>
                    <a:ext uri="{9D8B030D-6E8A-4147-A177-3AD203B41FA5}">
                      <a16:colId xmlns:a16="http://schemas.microsoft.com/office/drawing/2014/main" val="762172484"/>
                    </a:ext>
                  </a:extLst>
                </a:gridCol>
                <a:gridCol w="675941">
                  <a:extLst>
                    <a:ext uri="{9D8B030D-6E8A-4147-A177-3AD203B41FA5}">
                      <a16:colId xmlns:a16="http://schemas.microsoft.com/office/drawing/2014/main" val="3906841606"/>
                    </a:ext>
                  </a:extLst>
                </a:gridCol>
                <a:gridCol w="1078468">
                  <a:extLst>
                    <a:ext uri="{9D8B030D-6E8A-4147-A177-3AD203B41FA5}">
                      <a16:colId xmlns:a16="http://schemas.microsoft.com/office/drawing/2014/main" val="4029241243"/>
                    </a:ext>
                  </a:extLst>
                </a:gridCol>
                <a:gridCol w="961347">
                  <a:extLst>
                    <a:ext uri="{9D8B030D-6E8A-4147-A177-3AD203B41FA5}">
                      <a16:colId xmlns:a16="http://schemas.microsoft.com/office/drawing/2014/main" val="2298137283"/>
                    </a:ext>
                  </a:extLst>
                </a:gridCol>
                <a:gridCol w="801514">
                  <a:extLst>
                    <a:ext uri="{9D8B030D-6E8A-4147-A177-3AD203B41FA5}">
                      <a16:colId xmlns:a16="http://schemas.microsoft.com/office/drawing/2014/main" val="2689083280"/>
                    </a:ext>
                  </a:extLst>
                </a:gridCol>
                <a:gridCol w="695339">
                  <a:extLst>
                    <a:ext uri="{9D8B030D-6E8A-4147-A177-3AD203B41FA5}">
                      <a16:colId xmlns:a16="http://schemas.microsoft.com/office/drawing/2014/main" val="3650812432"/>
                    </a:ext>
                  </a:extLst>
                </a:gridCol>
              </a:tblGrid>
              <a:tr h="73005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Variable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Beta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Standardized Coefficient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Significance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Tolerance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VIF</a:t>
                      </a: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2689912259"/>
                  </a:ext>
                </a:extLst>
              </a:tr>
              <a:tr h="522263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+mj-lt"/>
                        </a:rPr>
                        <a:t>Constant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+mj-lt"/>
                        </a:rPr>
                        <a:t>2.340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+mj-lt"/>
                        </a:rPr>
                        <a:t>.000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898545252"/>
                  </a:ext>
                </a:extLst>
              </a:tr>
              <a:tr h="56340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  <a:latin typeface="+mj-lt"/>
                        </a:rPr>
                        <a:t>Total Cumulative Student Credit Hour Production (Hours)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.004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 .233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 .000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.860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1.163</a:t>
                      </a: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4276061046"/>
                  </a:ext>
                </a:extLst>
              </a:tr>
              <a:tr h="56340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  <a:latin typeface="+mj-lt"/>
                        </a:rPr>
                        <a:t>Age (Years at Semester Start)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.010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.161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.012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.789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1.267</a:t>
                      </a: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4254685457"/>
                  </a:ext>
                </a:extLst>
              </a:tr>
              <a:tr h="56340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  <a:latin typeface="+mj-lt"/>
                        </a:rPr>
                        <a:t>Developmental Writing (1= Have Not/Do Not Plan)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-.105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-.135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.019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.986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1.014</a:t>
                      </a: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2344910492"/>
                  </a:ext>
                </a:extLst>
              </a:tr>
              <a:tr h="56340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Parent/Spouse Source of Income (1= Not a Source)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.182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.132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.030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.883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1.133</a:t>
                      </a: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870550688"/>
                  </a:ext>
                </a:extLst>
              </a:tr>
              <a:tr h="56340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How Supportive is Immediate Family (1= Not Very)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.202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.182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.002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.969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1.033</a:t>
                      </a: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3585529114"/>
                  </a:ext>
                </a:extLst>
              </a:tr>
              <a:tr h="71977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Likelihood Being Academically Underprepared Cause Withdrawal (1=Not Likely)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-.145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-.175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.003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.952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1.050</a:t>
                      </a: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3635392271"/>
                  </a:ext>
                </a:extLst>
              </a:tr>
              <a:tr h="43095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Skip Class (1= Never)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-.188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-.136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.025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.879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+mj-lt"/>
                        </a:rPr>
                        <a:t>1.137</a:t>
                      </a: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2351491016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8650" y="318486"/>
            <a:ext cx="7443788" cy="429981"/>
          </a:xfrm>
        </p:spPr>
        <p:txBody>
          <a:bodyPr vert="horz" lIns="85725" tIns="42863" rIns="85725" bIns="42863" rtlCol="0">
            <a:normAutofit fontScale="92500"/>
          </a:bodyPr>
          <a:lstStyle/>
          <a:p>
            <a:r>
              <a:rPr lang="en-US" dirty="0">
                <a:solidFill>
                  <a:srgbClr val="0070B8"/>
                </a:solidFill>
                <a:latin typeface="+mj-lt"/>
              </a:rPr>
              <a:t>Regression Predicting Cumulative Student GPA at a Two-Year Institution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E7DCF8-AEE0-4B03-89E5-B6032D937E56}"/>
              </a:ext>
            </a:extLst>
          </p:cNvPr>
          <p:cNvSpPr/>
          <p:nvPr/>
        </p:nvSpPr>
        <p:spPr>
          <a:xfrm>
            <a:off x="533400" y="6400284"/>
            <a:ext cx="8215313" cy="279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19" dirty="0">
                <a:solidFill>
                  <a:srgbClr val="FF0000"/>
                </a:solidFill>
                <a:latin typeface="Calibri Light" panose="020F0302020204030204"/>
                <a:cs typeface="+mn-cs"/>
              </a:rPr>
              <a:t>* </a:t>
            </a:r>
            <a:r>
              <a:rPr lang="en-US" sz="1219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- p </a:t>
            </a:r>
            <a:r>
              <a:rPr lang="en-US" sz="1219" u="sng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&lt;</a:t>
            </a:r>
            <a:r>
              <a:rPr lang="en-US" sz="1219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 .05</a:t>
            </a:r>
            <a:r>
              <a:rPr lang="en-US" sz="1219" dirty="0">
                <a:solidFill>
                  <a:srgbClr val="FF0000"/>
                </a:solidFill>
                <a:latin typeface="Calibri Light" panose="020F0302020204030204"/>
                <a:cs typeface="+mn-cs"/>
              </a:rPr>
              <a:t>		** </a:t>
            </a:r>
            <a:r>
              <a:rPr lang="en-US" sz="1219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- p </a:t>
            </a:r>
            <a:r>
              <a:rPr lang="en-US" sz="1219" u="sng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&lt;</a:t>
            </a:r>
            <a:r>
              <a:rPr lang="en-US" sz="1219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 .01</a:t>
            </a:r>
            <a:r>
              <a:rPr lang="en-US" sz="1219" dirty="0">
                <a:solidFill>
                  <a:srgbClr val="FF0000"/>
                </a:solidFill>
                <a:latin typeface="Calibri Light" panose="020F0302020204030204"/>
                <a:cs typeface="+mn-cs"/>
              </a:rPr>
              <a:t>		*** </a:t>
            </a:r>
            <a:r>
              <a:rPr lang="en-US" sz="1219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- p </a:t>
            </a:r>
            <a:r>
              <a:rPr lang="en-US" sz="1219" u="sng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&lt;</a:t>
            </a:r>
            <a:r>
              <a:rPr lang="en-US" sz="1219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 .001</a:t>
            </a:r>
          </a:p>
        </p:txBody>
      </p:sp>
    </p:spTree>
    <p:extLst>
      <p:ext uri="{BB962C8B-B14F-4D97-AF65-F5344CB8AC3E}">
        <p14:creationId xmlns:p14="http://schemas.microsoft.com/office/powerpoint/2010/main" val="161639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Student Engagement Tells Us About our Undergraduates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900" b="0" dirty="0"/>
          </a:p>
          <a:p>
            <a:r>
              <a:rPr lang="en-US" b="0" dirty="0"/>
              <a:t>Alexander C. McCormick</a:t>
            </a:r>
          </a:p>
          <a:p>
            <a:r>
              <a:rPr lang="en-US" b="0" dirty="0"/>
              <a:t>Center for Postsecondary Research</a:t>
            </a:r>
          </a:p>
          <a:p>
            <a:r>
              <a:rPr lang="en-US" b="0" dirty="0"/>
              <a:t>School of Education, IU Bloomington</a:t>
            </a:r>
          </a:p>
          <a:p>
            <a:endParaRPr lang="en-US" sz="1200" dirty="0"/>
          </a:p>
          <a:p>
            <a:r>
              <a:rPr lang="en-US" dirty="0"/>
              <a:t>Astra Academy Webinar</a:t>
            </a:r>
          </a:p>
          <a:p>
            <a:r>
              <a:rPr lang="en-US" dirty="0"/>
              <a:t>February 27, 2018</a:t>
            </a:r>
          </a:p>
        </p:txBody>
      </p:sp>
    </p:spTree>
    <p:extLst>
      <p:ext uri="{BB962C8B-B14F-4D97-AF65-F5344CB8AC3E}">
        <p14:creationId xmlns:p14="http://schemas.microsoft.com/office/powerpoint/2010/main" val="2601804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9400" y="1"/>
            <a:ext cx="6324600" cy="6858000"/>
          </a:xfrm>
        </p:spPr>
        <p:txBody>
          <a:bodyPr/>
          <a:lstStyle/>
          <a:p>
            <a:r>
              <a:rPr lang="en-US" dirty="0"/>
              <a:t>What is Student Engagement?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Why Does It Matter?</a:t>
            </a:r>
          </a:p>
        </p:txBody>
      </p:sp>
    </p:spTree>
    <p:extLst>
      <p:ext uri="{BB962C8B-B14F-4D97-AF65-F5344CB8AC3E}">
        <p14:creationId xmlns:p14="http://schemas.microsoft.com/office/powerpoint/2010/main" val="2960325737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25880"/>
          </a:xfrm>
        </p:spPr>
        <p:txBody>
          <a:bodyPr rIns="132080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cs typeface="Arial" charset="0"/>
                <a:sym typeface="Arial" charset="0"/>
              </a:rPr>
              <a:t>What is Student Engagement?</a:t>
            </a:r>
            <a:endParaRPr lang="en-US" dirty="0">
              <a:sym typeface="Arial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771650"/>
            <a:ext cx="5699760" cy="4879974"/>
          </a:xfrm>
        </p:spPr>
        <p:txBody>
          <a:bodyPr rIns="132080"/>
          <a:lstStyle/>
          <a:p>
            <a:pPr marL="635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dirty="0">
                <a:latin typeface="Arial" charset="0"/>
                <a:cs typeface="Arial" charset="0"/>
                <a:sym typeface="Arial" charset="0"/>
              </a:rPr>
              <a:t>The extent to which students are exposed to and participate in effective educational practices</a:t>
            </a:r>
          </a:p>
          <a:p>
            <a:pPr marL="450850" lvl="1" indent="-450850"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3200" dirty="0">
                <a:latin typeface="Arial" charset="0"/>
                <a:cs typeface="Arial" charset="0"/>
                <a:sym typeface="Arial" charset="0"/>
              </a:rPr>
              <a:t>Educationally purposeful activities and practices</a:t>
            </a:r>
          </a:p>
          <a:p>
            <a:pPr marL="450850" lvl="1" indent="-450850"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3200" dirty="0">
                <a:latin typeface="Arial" charset="0"/>
                <a:cs typeface="Arial" charset="0"/>
                <a:sym typeface="Arial" charset="0"/>
              </a:rPr>
              <a:t>Empirically linked to desired outcomes</a:t>
            </a:r>
            <a:endParaRPr lang="en-US" sz="3200" dirty="0">
              <a:latin typeface="Arial" charset="0"/>
              <a:sym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616" y="1419665"/>
            <a:ext cx="3311678" cy="498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7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879"/>
          </a:xfrm>
        </p:spPr>
        <p:txBody>
          <a:bodyPr>
            <a:normAutofit/>
          </a:bodyPr>
          <a:lstStyle/>
          <a:p>
            <a:r>
              <a:rPr lang="en-US" dirty="0"/>
              <a:t>OK, but what </a:t>
            </a:r>
            <a:r>
              <a:rPr lang="en-US" i="1" dirty="0"/>
              <a:t>is</a:t>
            </a:r>
            <a:r>
              <a:rPr lang="en-US" dirty="0"/>
              <a:t> Engagement?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382000" cy="42367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Challenging academic work</a:t>
            </a:r>
          </a:p>
          <a:p>
            <a:pPr lvl="1"/>
            <a:r>
              <a:rPr lang="en-US" sz="3000" dirty="0"/>
              <a:t>High expectations</a:t>
            </a:r>
          </a:p>
          <a:p>
            <a:pPr lvl="1"/>
            <a:r>
              <a:rPr lang="en-US" sz="3000" dirty="0"/>
              <a:t>Time investment</a:t>
            </a:r>
          </a:p>
          <a:p>
            <a:pPr lvl="1"/>
            <a:r>
              <a:rPr lang="en-US" sz="3000" dirty="0"/>
              <a:t>Advanced cognitive tasks</a:t>
            </a:r>
            <a:br>
              <a:rPr lang="en-US" sz="3000" dirty="0"/>
            </a:br>
            <a:r>
              <a:rPr lang="en-US" sz="2200" dirty="0"/>
              <a:t>(i.e., deep learning)</a:t>
            </a:r>
            <a:endParaRPr lang="en-US" sz="3000" dirty="0"/>
          </a:p>
          <a:p>
            <a:r>
              <a:rPr lang="en-US" dirty="0"/>
              <a:t>Enriching learning activities</a:t>
            </a:r>
          </a:p>
          <a:p>
            <a:pPr lvl="1"/>
            <a:r>
              <a:rPr lang="en-US" sz="3000" dirty="0"/>
              <a:t>Active, collaborative, &amp; reflective learning</a:t>
            </a:r>
          </a:p>
          <a:p>
            <a:pPr lvl="1"/>
            <a:r>
              <a:rPr lang="en-US" sz="3000" dirty="0"/>
              <a:t>High-impact practices</a:t>
            </a:r>
          </a:p>
          <a:p>
            <a:r>
              <a:rPr lang="en-US" dirty="0"/>
              <a:t>Quality involvement with faculty</a:t>
            </a:r>
          </a:p>
          <a:p>
            <a:pPr lvl="1"/>
            <a:endParaRPr lang="en-US" sz="3000" dirty="0"/>
          </a:p>
        </p:txBody>
      </p:sp>
      <p:sp>
        <p:nvSpPr>
          <p:cNvPr id="4" name="Oval Callout 3"/>
          <p:cNvSpPr/>
          <p:nvPr/>
        </p:nvSpPr>
        <p:spPr>
          <a:xfrm>
            <a:off x="6019800" y="1828800"/>
            <a:ext cx="3018972" cy="2286000"/>
          </a:xfrm>
          <a:prstGeom prst="wedgeEllipseCallout">
            <a:avLst>
              <a:gd name="adj1" fmla="val -24618"/>
              <a:gd name="adj2" fmla="val -814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In a context that promotes </a:t>
            </a:r>
          </a:p>
          <a:p>
            <a:pPr algn="ctr"/>
            <a:r>
              <a:rPr lang="en-US" sz="2500" dirty="0"/>
              <a:t>and supports success</a:t>
            </a:r>
          </a:p>
        </p:txBody>
      </p:sp>
    </p:spTree>
    <p:extLst>
      <p:ext uri="{BB962C8B-B14F-4D97-AF65-F5344CB8AC3E}">
        <p14:creationId xmlns:p14="http://schemas.microsoft.com/office/powerpoint/2010/main" val="375279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NSSE theme">
  <a:themeElements>
    <a:clrScheme name="NSSE-FSSE-BCSSE">
      <a:dk1>
        <a:sysClr val="windowText" lastClr="000000"/>
      </a:dk1>
      <a:lt1>
        <a:sysClr val="window" lastClr="FFFFFF"/>
      </a:lt1>
      <a:dk2>
        <a:srgbClr val="00396B"/>
      </a:dk2>
      <a:lt2>
        <a:srgbClr val="D1CCBF"/>
      </a:lt2>
      <a:accent1>
        <a:srgbClr val="00386B"/>
      </a:accent1>
      <a:accent2>
        <a:srgbClr val="7C1C51"/>
      </a:accent2>
      <a:accent3>
        <a:srgbClr val="EFB22D"/>
      </a:accent3>
      <a:accent4>
        <a:srgbClr val="6689CC"/>
      </a:accent4>
      <a:accent5>
        <a:srgbClr val="6B5E4F"/>
      </a:accent5>
      <a:accent6>
        <a:srgbClr val="87602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97A0840-6DD5-4C16-8678-8938C51A6FDA}" vid="{FB688D22-1F75-42BF-8274-15036C61A6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NSSE style 4x3</Template>
  <TotalTime>272</TotalTime>
  <Words>1597</Words>
  <Application>Microsoft Office PowerPoint</Application>
  <PresentationFormat>On-screen Show (4:3)</PresentationFormat>
  <Paragraphs>290</Paragraphs>
  <Slides>33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Gulim</vt:lpstr>
      <vt:lpstr>ＭＳ Ｐゴシック</vt:lpstr>
      <vt:lpstr>新細明體</vt:lpstr>
      <vt:lpstr>Arial</vt:lpstr>
      <vt:lpstr>Arial Narrow</vt:lpstr>
      <vt:lpstr>Calibri</vt:lpstr>
      <vt:lpstr>Calibri Light</vt:lpstr>
      <vt:lpstr>Palatino Linotype</vt:lpstr>
      <vt:lpstr>Tahoma</vt:lpstr>
      <vt:lpstr>Trebuchet MS</vt:lpstr>
      <vt:lpstr>Wingdings</vt:lpstr>
      <vt:lpstr>NSSE theme</vt:lpstr>
      <vt:lpstr>Office Theme</vt:lpstr>
      <vt:lpstr>1_Office Theme</vt:lpstr>
      <vt:lpstr>PowerPoint Presentation</vt:lpstr>
      <vt:lpstr>Presentation Overview</vt:lpstr>
      <vt:lpstr>About Ad Astra</vt:lpstr>
      <vt:lpstr>PowerPoint Presentation</vt:lpstr>
      <vt:lpstr>PowerPoint Presentation</vt:lpstr>
      <vt:lpstr>What Student Engagement Tells Us About our Undergraduates</vt:lpstr>
      <vt:lpstr>What is Student Engagement?  Why Does It Matter?</vt:lpstr>
      <vt:lpstr>What is Student Engagement?</vt:lpstr>
      <vt:lpstr>OK, but what is Engagement?</vt:lpstr>
      <vt:lpstr>Conceptual &amp; Empirical Foundations</vt:lpstr>
      <vt:lpstr>Why Does It Matter?</vt:lpstr>
      <vt:lpstr>A Profoundly Different Approach to Assessing the Student Experience</vt:lpstr>
      <vt:lpstr>Q: How can we measure  student engagement?</vt:lpstr>
      <vt:lpstr>A Closer Look at NSSE</vt:lpstr>
      <vt:lpstr>NSSE Survey Content</vt:lpstr>
      <vt:lpstr>How It Works</vt:lpstr>
      <vt:lpstr>Sample NSSE questions</vt:lpstr>
      <vt:lpstr>PowerPoint Presentation</vt:lpstr>
      <vt:lpstr>PowerPoint Presentation</vt:lpstr>
      <vt:lpstr>PowerPoint Presentation</vt:lpstr>
      <vt:lpstr>Summary Measures:  Engagement Indicators</vt:lpstr>
      <vt:lpstr>Engagement Indicator Example</vt:lpstr>
      <vt:lpstr>Collaborative Learning</vt:lpstr>
      <vt:lpstr>PowerPoint Presentation</vt:lpstr>
      <vt:lpstr>Engagement and Underserved Students</vt:lpstr>
      <vt:lpstr>PowerPoint Presentation</vt:lpstr>
      <vt:lpstr>PowerPoint Presentation</vt:lpstr>
      <vt:lpstr>High-Impact Practices</vt:lpstr>
      <vt:lpstr>Summary Measures:  High-Impact Practices (HIPs)</vt:lpstr>
      <vt:lpstr>The Major is a Key Context  that Conditions Engagement  Course Challenge Study time</vt:lpstr>
      <vt:lpstr>Course Challenge Among First-year Students, By Major or Intended Major</vt:lpstr>
      <vt:lpstr>Class Preparation Time Among Seniors, by Major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Learning and Success in College: What the Evidence Shows</dc:title>
  <dc:creator>McCormick, Alexander C.</dc:creator>
  <cp:lastModifiedBy>John Barnshaw</cp:lastModifiedBy>
  <cp:revision>57</cp:revision>
  <dcterms:created xsi:type="dcterms:W3CDTF">2017-07-01T02:05:50Z</dcterms:created>
  <dcterms:modified xsi:type="dcterms:W3CDTF">2018-02-27T02:12:16Z</dcterms:modified>
</cp:coreProperties>
</file>